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28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BFD35-18E6-43EB-B0C4-1950CB3A58CF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F3DE6-09DA-42A0-994F-93D5F3B78339}">
      <dgm:prSet phldrT="[Текст]"/>
      <dgm:spPr/>
      <dgm:t>
        <a:bodyPr/>
        <a:lstStyle/>
        <a:p>
          <a:r>
            <a:rPr lang="ru-RU" b="1" dirty="0" smtClean="0"/>
            <a:t>Развитие чувства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«влюблённости»</a:t>
          </a:r>
        </a:p>
        <a:p>
          <a:r>
            <a:rPr lang="ru-RU" b="1" dirty="0" smtClean="0"/>
            <a:t>в свой город.</a:t>
          </a:r>
          <a:endParaRPr lang="ru-RU" b="1" dirty="0"/>
        </a:p>
      </dgm:t>
    </dgm:pt>
    <dgm:pt modelId="{EB48303E-6F32-47FA-8E66-B76FD8A1859D}" type="parTrans" cxnId="{84B151CE-8377-4C47-9A67-6064B6E951FA}">
      <dgm:prSet/>
      <dgm:spPr/>
      <dgm:t>
        <a:bodyPr/>
        <a:lstStyle/>
        <a:p>
          <a:endParaRPr lang="ru-RU"/>
        </a:p>
      </dgm:t>
    </dgm:pt>
    <dgm:pt modelId="{1285A87E-D469-4428-995E-3751C83E2D09}" type="sibTrans" cxnId="{84B151CE-8377-4C47-9A67-6064B6E951FA}">
      <dgm:prSet/>
      <dgm:spPr/>
      <dgm:t>
        <a:bodyPr/>
        <a:lstStyle/>
        <a:p>
          <a:endParaRPr lang="ru-RU"/>
        </a:p>
      </dgm:t>
    </dgm:pt>
    <dgm:pt modelId="{EC06C85D-D1B1-4BEA-AC4F-288A5D30773A}">
      <dgm:prSet phldrT="[Текст]"/>
      <dgm:spPr/>
      <dgm:t>
        <a:bodyPr/>
        <a:lstStyle/>
        <a:p>
          <a:r>
            <a:rPr lang="ru-RU" dirty="0" smtClean="0"/>
            <a:t>Поддержание интереса </a:t>
          </a:r>
        </a:p>
        <a:p>
          <a:r>
            <a:rPr lang="ru-RU" dirty="0" smtClean="0"/>
            <a:t>к малой Родине,</a:t>
          </a:r>
        </a:p>
        <a:p>
          <a:r>
            <a:rPr lang="ru-RU" dirty="0" smtClean="0"/>
            <a:t>Город «мой»</a:t>
          </a:r>
          <a:endParaRPr lang="ru-RU" dirty="0"/>
        </a:p>
      </dgm:t>
    </dgm:pt>
    <dgm:pt modelId="{84BD22C1-387B-41BA-9E8E-999C4B0D5F37}" type="parTrans" cxnId="{F4FEA71B-1CC2-43F8-895B-926D5CB2D490}">
      <dgm:prSet/>
      <dgm:spPr/>
      <dgm:t>
        <a:bodyPr/>
        <a:lstStyle/>
        <a:p>
          <a:endParaRPr lang="ru-RU"/>
        </a:p>
      </dgm:t>
    </dgm:pt>
    <dgm:pt modelId="{367725ED-7318-49B1-8FFC-837A146818E9}" type="sibTrans" cxnId="{F4FEA71B-1CC2-43F8-895B-926D5CB2D490}">
      <dgm:prSet/>
      <dgm:spPr/>
      <dgm:t>
        <a:bodyPr/>
        <a:lstStyle/>
        <a:p>
          <a:endParaRPr lang="ru-RU"/>
        </a:p>
      </dgm:t>
    </dgm:pt>
    <dgm:pt modelId="{7CE5AF1A-3463-42A1-96EA-921DA065A2D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      Развивать умение устанавливать причинно – следственные связи</a:t>
          </a:r>
        </a:p>
        <a:p>
          <a:r>
            <a:rPr lang="ru-RU" dirty="0" smtClean="0"/>
            <a:t>Использовать в речи  этикет общения</a:t>
          </a:r>
          <a:endParaRPr lang="ru-RU" dirty="0"/>
        </a:p>
      </dgm:t>
    </dgm:pt>
    <dgm:pt modelId="{7C934C09-C98A-44DA-88B1-474196F81996}" type="parTrans" cxnId="{81AC34E3-C211-4DFE-842C-451AF7EC26D7}">
      <dgm:prSet/>
      <dgm:spPr/>
      <dgm:t>
        <a:bodyPr/>
        <a:lstStyle/>
        <a:p>
          <a:endParaRPr lang="ru-RU"/>
        </a:p>
      </dgm:t>
    </dgm:pt>
    <dgm:pt modelId="{1FFA5655-D938-434C-B7D5-B2784B39CE34}" type="sibTrans" cxnId="{81AC34E3-C211-4DFE-842C-451AF7EC26D7}">
      <dgm:prSet/>
      <dgm:spPr/>
      <dgm:t>
        <a:bodyPr/>
        <a:lstStyle/>
        <a:p>
          <a:endParaRPr lang="ru-RU"/>
        </a:p>
      </dgm:t>
    </dgm:pt>
    <dgm:pt modelId="{EB02E9B3-2C73-4DF6-85A4-AF8D404824C0}">
      <dgm:prSet phldrT="[Текст]"/>
      <dgm:spPr/>
      <dgm:t>
        <a:bodyPr/>
        <a:lstStyle/>
        <a:p>
          <a:r>
            <a:rPr lang="ru-RU" dirty="0" smtClean="0"/>
            <a:t>Развитие восприятия,</a:t>
          </a:r>
        </a:p>
        <a:p>
          <a:r>
            <a:rPr lang="ru-RU" dirty="0" smtClean="0"/>
            <a:t>памяти, внимательности</a:t>
          </a:r>
          <a:endParaRPr lang="ru-RU" dirty="0"/>
        </a:p>
      </dgm:t>
    </dgm:pt>
    <dgm:pt modelId="{0476E504-A2A9-489B-94FF-A8FC49553171}" type="parTrans" cxnId="{97218905-BB09-4D83-9A67-7203F04E1196}">
      <dgm:prSet/>
      <dgm:spPr/>
      <dgm:t>
        <a:bodyPr/>
        <a:lstStyle/>
        <a:p>
          <a:endParaRPr lang="ru-RU"/>
        </a:p>
      </dgm:t>
    </dgm:pt>
    <dgm:pt modelId="{7A32E41E-BC00-4DB7-8BD7-0953C8C5072B}" type="sibTrans" cxnId="{97218905-BB09-4D83-9A67-7203F04E1196}">
      <dgm:prSet/>
      <dgm:spPr/>
      <dgm:t>
        <a:bodyPr/>
        <a:lstStyle/>
        <a:p>
          <a:endParaRPr lang="ru-RU"/>
        </a:p>
      </dgm:t>
    </dgm:pt>
    <dgm:pt modelId="{C454D514-CD4C-4227-80E3-A29C7003AC58}">
      <dgm:prSet phldrT="[Текст]"/>
      <dgm:spPr/>
      <dgm:t>
        <a:bodyPr/>
        <a:lstStyle/>
        <a:p>
          <a:r>
            <a:rPr lang="ru-RU" dirty="0" smtClean="0"/>
            <a:t>Стимулировать детей к создания мини-музея  с образами родного города</a:t>
          </a:r>
          <a:endParaRPr lang="ru-RU" dirty="0"/>
        </a:p>
      </dgm:t>
    </dgm:pt>
    <dgm:pt modelId="{CDCFB901-E8A1-45F6-9D0B-0F52D6B5020C}" type="parTrans" cxnId="{A90E8B7A-3FD1-4C3F-9920-EB0F95282597}">
      <dgm:prSet/>
      <dgm:spPr/>
      <dgm:t>
        <a:bodyPr/>
        <a:lstStyle/>
        <a:p>
          <a:endParaRPr lang="ru-RU"/>
        </a:p>
      </dgm:t>
    </dgm:pt>
    <dgm:pt modelId="{3949843E-8EE6-466C-B11F-2DF6A140CF42}" type="sibTrans" cxnId="{A90E8B7A-3FD1-4C3F-9920-EB0F95282597}">
      <dgm:prSet/>
      <dgm:spPr/>
      <dgm:t>
        <a:bodyPr/>
        <a:lstStyle/>
        <a:p>
          <a:endParaRPr lang="ru-RU"/>
        </a:p>
      </dgm:t>
    </dgm:pt>
    <dgm:pt modelId="{8ED8ACE7-1C29-44FD-AA96-2AC10072E7EC}" type="pres">
      <dgm:prSet presAssocID="{F9DBFD35-18E6-43EB-B0C4-1950CB3A58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858D6-6449-44D2-842A-DB55B1EE7F0F}" type="pres">
      <dgm:prSet presAssocID="{F9DBFD35-18E6-43EB-B0C4-1950CB3A58CF}" presName="matrix" presStyleCnt="0"/>
      <dgm:spPr/>
      <dgm:t>
        <a:bodyPr/>
        <a:lstStyle/>
        <a:p>
          <a:endParaRPr lang="ru-RU"/>
        </a:p>
      </dgm:t>
    </dgm:pt>
    <dgm:pt modelId="{BA99A1C5-6C39-40F5-867C-80EC496383EC}" type="pres">
      <dgm:prSet presAssocID="{F9DBFD35-18E6-43EB-B0C4-1950CB3A58CF}" presName="tile1" presStyleLbl="node1" presStyleIdx="0" presStyleCnt="4"/>
      <dgm:spPr/>
      <dgm:t>
        <a:bodyPr/>
        <a:lstStyle/>
        <a:p>
          <a:endParaRPr lang="ru-RU"/>
        </a:p>
      </dgm:t>
    </dgm:pt>
    <dgm:pt modelId="{A5450E08-C610-42BA-AEF4-1F3A08A85F30}" type="pres">
      <dgm:prSet presAssocID="{F9DBFD35-18E6-43EB-B0C4-1950CB3A58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84542-6F17-47F9-B645-1A1CE6AF3A6E}" type="pres">
      <dgm:prSet presAssocID="{F9DBFD35-18E6-43EB-B0C4-1950CB3A58CF}" presName="tile2" presStyleLbl="node1" presStyleIdx="1" presStyleCnt="4"/>
      <dgm:spPr/>
      <dgm:t>
        <a:bodyPr/>
        <a:lstStyle/>
        <a:p>
          <a:endParaRPr lang="ru-RU"/>
        </a:p>
      </dgm:t>
    </dgm:pt>
    <dgm:pt modelId="{545FBEC1-48D5-4459-8267-844EFFCA8EF6}" type="pres">
      <dgm:prSet presAssocID="{F9DBFD35-18E6-43EB-B0C4-1950CB3A58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510D-E7BA-4B04-888F-3B41D562F73F}" type="pres">
      <dgm:prSet presAssocID="{F9DBFD35-18E6-43EB-B0C4-1950CB3A58CF}" presName="tile3" presStyleLbl="node1" presStyleIdx="2" presStyleCnt="4"/>
      <dgm:spPr/>
      <dgm:t>
        <a:bodyPr/>
        <a:lstStyle/>
        <a:p>
          <a:endParaRPr lang="ru-RU"/>
        </a:p>
      </dgm:t>
    </dgm:pt>
    <dgm:pt modelId="{2B672F5E-FFDD-47CD-AFCD-E80891808AC7}" type="pres">
      <dgm:prSet presAssocID="{F9DBFD35-18E6-43EB-B0C4-1950CB3A58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45C72-FD87-4319-BF29-B23317B4BCA0}" type="pres">
      <dgm:prSet presAssocID="{F9DBFD35-18E6-43EB-B0C4-1950CB3A58CF}" presName="tile4" presStyleLbl="node1" presStyleIdx="3" presStyleCnt="4"/>
      <dgm:spPr/>
      <dgm:t>
        <a:bodyPr/>
        <a:lstStyle/>
        <a:p>
          <a:endParaRPr lang="ru-RU"/>
        </a:p>
      </dgm:t>
    </dgm:pt>
    <dgm:pt modelId="{B358828C-643E-4BE0-958C-132491435A9A}" type="pres">
      <dgm:prSet presAssocID="{F9DBFD35-18E6-43EB-B0C4-1950CB3A58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B06B1-70A8-4142-AD42-8C436C102A33}" type="pres">
      <dgm:prSet presAssocID="{F9DBFD35-18E6-43EB-B0C4-1950CB3A58C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478DB-8768-437E-A593-69478F57E39F}" type="presOf" srcId="{C454D514-CD4C-4227-80E3-A29C7003AC58}" destId="{B358828C-643E-4BE0-958C-132491435A9A}" srcOrd="1" destOrd="0" presId="urn:microsoft.com/office/officeart/2005/8/layout/matrix1"/>
    <dgm:cxn modelId="{F4FEA71B-1CC2-43F8-895B-926D5CB2D490}" srcId="{D9BF3DE6-09DA-42A0-994F-93D5F3B78339}" destId="{EC06C85D-D1B1-4BEA-AC4F-288A5D30773A}" srcOrd="0" destOrd="0" parTransId="{84BD22C1-387B-41BA-9E8E-999C4B0D5F37}" sibTransId="{367725ED-7318-49B1-8FFC-837A146818E9}"/>
    <dgm:cxn modelId="{3BB0D6F3-B6A3-4FC3-B2B5-0530B6E16EC4}" type="presOf" srcId="{7CE5AF1A-3463-42A1-96EA-921DA065A2DD}" destId="{C2184542-6F17-47F9-B645-1A1CE6AF3A6E}" srcOrd="0" destOrd="0" presId="urn:microsoft.com/office/officeart/2005/8/layout/matrix1"/>
    <dgm:cxn modelId="{A90E8B7A-3FD1-4C3F-9920-EB0F95282597}" srcId="{D9BF3DE6-09DA-42A0-994F-93D5F3B78339}" destId="{C454D514-CD4C-4227-80E3-A29C7003AC58}" srcOrd="3" destOrd="0" parTransId="{CDCFB901-E8A1-45F6-9D0B-0F52D6B5020C}" sibTransId="{3949843E-8EE6-466C-B11F-2DF6A140CF42}"/>
    <dgm:cxn modelId="{24696022-B826-4B54-84B0-9BC860F06155}" type="presOf" srcId="{F9DBFD35-18E6-43EB-B0C4-1950CB3A58CF}" destId="{8ED8ACE7-1C29-44FD-AA96-2AC10072E7EC}" srcOrd="0" destOrd="0" presId="urn:microsoft.com/office/officeart/2005/8/layout/matrix1"/>
    <dgm:cxn modelId="{DC34CAB2-90AC-43E3-97BC-3131A2B23748}" type="presOf" srcId="{EB02E9B3-2C73-4DF6-85A4-AF8D404824C0}" destId="{2B672F5E-FFDD-47CD-AFCD-E80891808AC7}" srcOrd="1" destOrd="0" presId="urn:microsoft.com/office/officeart/2005/8/layout/matrix1"/>
    <dgm:cxn modelId="{97218905-BB09-4D83-9A67-7203F04E1196}" srcId="{D9BF3DE6-09DA-42A0-994F-93D5F3B78339}" destId="{EB02E9B3-2C73-4DF6-85A4-AF8D404824C0}" srcOrd="2" destOrd="0" parTransId="{0476E504-A2A9-489B-94FF-A8FC49553171}" sibTransId="{7A32E41E-BC00-4DB7-8BD7-0953C8C5072B}"/>
    <dgm:cxn modelId="{1AFCE1C7-AE44-46BA-96B5-DE113F3CE25D}" type="presOf" srcId="{EC06C85D-D1B1-4BEA-AC4F-288A5D30773A}" destId="{A5450E08-C610-42BA-AEF4-1F3A08A85F30}" srcOrd="1" destOrd="0" presId="urn:microsoft.com/office/officeart/2005/8/layout/matrix1"/>
    <dgm:cxn modelId="{4751B0C7-B114-49B4-9084-F30FC0384232}" type="presOf" srcId="{7CE5AF1A-3463-42A1-96EA-921DA065A2DD}" destId="{545FBEC1-48D5-4459-8267-844EFFCA8EF6}" srcOrd="1" destOrd="0" presId="urn:microsoft.com/office/officeart/2005/8/layout/matrix1"/>
    <dgm:cxn modelId="{81AC34E3-C211-4DFE-842C-451AF7EC26D7}" srcId="{D9BF3DE6-09DA-42A0-994F-93D5F3B78339}" destId="{7CE5AF1A-3463-42A1-96EA-921DA065A2DD}" srcOrd="1" destOrd="0" parTransId="{7C934C09-C98A-44DA-88B1-474196F81996}" sibTransId="{1FFA5655-D938-434C-B7D5-B2784B39CE34}"/>
    <dgm:cxn modelId="{709501FD-7E2D-42DB-AA87-0DB8D3138066}" type="presOf" srcId="{EC06C85D-D1B1-4BEA-AC4F-288A5D30773A}" destId="{BA99A1C5-6C39-40F5-867C-80EC496383EC}" srcOrd="0" destOrd="0" presId="urn:microsoft.com/office/officeart/2005/8/layout/matrix1"/>
    <dgm:cxn modelId="{63721AFE-5D96-43B1-913E-FB01DF3352EE}" type="presOf" srcId="{C454D514-CD4C-4227-80E3-A29C7003AC58}" destId="{B6745C72-FD87-4319-BF29-B23317B4BCA0}" srcOrd="0" destOrd="0" presId="urn:microsoft.com/office/officeart/2005/8/layout/matrix1"/>
    <dgm:cxn modelId="{66D8414F-F334-4A9C-BE46-AA711E52150C}" type="presOf" srcId="{EB02E9B3-2C73-4DF6-85A4-AF8D404824C0}" destId="{834C510D-E7BA-4B04-888F-3B41D562F73F}" srcOrd="0" destOrd="0" presId="urn:microsoft.com/office/officeart/2005/8/layout/matrix1"/>
    <dgm:cxn modelId="{84B151CE-8377-4C47-9A67-6064B6E951FA}" srcId="{F9DBFD35-18E6-43EB-B0C4-1950CB3A58CF}" destId="{D9BF3DE6-09DA-42A0-994F-93D5F3B78339}" srcOrd="0" destOrd="0" parTransId="{EB48303E-6F32-47FA-8E66-B76FD8A1859D}" sibTransId="{1285A87E-D469-4428-995E-3751C83E2D09}"/>
    <dgm:cxn modelId="{3282359D-7B17-40D4-ABCC-FA4C17B65951}" type="presOf" srcId="{D9BF3DE6-09DA-42A0-994F-93D5F3B78339}" destId="{8F3B06B1-70A8-4142-AD42-8C436C102A33}" srcOrd="0" destOrd="0" presId="urn:microsoft.com/office/officeart/2005/8/layout/matrix1"/>
    <dgm:cxn modelId="{DF7F5BA7-703C-425D-87B4-0E1A19468EB7}" type="presParOf" srcId="{8ED8ACE7-1C29-44FD-AA96-2AC10072E7EC}" destId="{371858D6-6449-44D2-842A-DB55B1EE7F0F}" srcOrd="0" destOrd="0" presId="urn:microsoft.com/office/officeart/2005/8/layout/matrix1"/>
    <dgm:cxn modelId="{AA672310-B442-4DEE-918E-24E06F0F8370}" type="presParOf" srcId="{371858D6-6449-44D2-842A-DB55B1EE7F0F}" destId="{BA99A1C5-6C39-40F5-867C-80EC496383EC}" srcOrd="0" destOrd="0" presId="urn:microsoft.com/office/officeart/2005/8/layout/matrix1"/>
    <dgm:cxn modelId="{296B3766-4DED-48C6-91DE-215FCCD5D393}" type="presParOf" srcId="{371858D6-6449-44D2-842A-DB55B1EE7F0F}" destId="{A5450E08-C610-42BA-AEF4-1F3A08A85F30}" srcOrd="1" destOrd="0" presId="urn:microsoft.com/office/officeart/2005/8/layout/matrix1"/>
    <dgm:cxn modelId="{EA419610-1707-45E9-ACB8-8B9D86D33F27}" type="presParOf" srcId="{371858D6-6449-44D2-842A-DB55B1EE7F0F}" destId="{C2184542-6F17-47F9-B645-1A1CE6AF3A6E}" srcOrd="2" destOrd="0" presId="urn:microsoft.com/office/officeart/2005/8/layout/matrix1"/>
    <dgm:cxn modelId="{3D345114-9C01-43EA-9BFF-2818D46DE14B}" type="presParOf" srcId="{371858D6-6449-44D2-842A-DB55B1EE7F0F}" destId="{545FBEC1-48D5-4459-8267-844EFFCA8EF6}" srcOrd="3" destOrd="0" presId="urn:microsoft.com/office/officeart/2005/8/layout/matrix1"/>
    <dgm:cxn modelId="{4409EFC0-9C46-42D8-B7E4-4EACA23AFD65}" type="presParOf" srcId="{371858D6-6449-44D2-842A-DB55B1EE7F0F}" destId="{834C510D-E7BA-4B04-888F-3B41D562F73F}" srcOrd="4" destOrd="0" presId="urn:microsoft.com/office/officeart/2005/8/layout/matrix1"/>
    <dgm:cxn modelId="{4952F3B1-AC28-4231-84A5-B551DB535351}" type="presParOf" srcId="{371858D6-6449-44D2-842A-DB55B1EE7F0F}" destId="{2B672F5E-FFDD-47CD-AFCD-E80891808AC7}" srcOrd="5" destOrd="0" presId="urn:microsoft.com/office/officeart/2005/8/layout/matrix1"/>
    <dgm:cxn modelId="{29831C15-6627-4FE6-924B-D71058F74636}" type="presParOf" srcId="{371858D6-6449-44D2-842A-DB55B1EE7F0F}" destId="{B6745C72-FD87-4319-BF29-B23317B4BCA0}" srcOrd="6" destOrd="0" presId="urn:microsoft.com/office/officeart/2005/8/layout/matrix1"/>
    <dgm:cxn modelId="{A9675B77-3AC9-4690-ABA4-760DBFD0CD1C}" type="presParOf" srcId="{371858D6-6449-44D2-842A-DB55B1EE7F0F}" destId="{B358828C-643E-4BE0-958C-132491435A9A}" srcOrd="7" destOrd="0" presId="urn:microsoft.com/office/officeart/2005/8/layout/matrix1"/>
    <dgm:cxn modelId="{83098693-2EA8-4E0A-AD17-862FD06D074F}" type="presParOf" srcId="{8ED8ACE7-1C29-44FD-AA96-2AC10072E7EC}" destId="{8F3B06B1-70A8-4142-AD42-8C436C102A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9A1C5-6C39-40F5-867C-80EC496383EC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Поддержание интереса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 малой Родине,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 «мой»</a:t>
          </a:r>
          <a:endParaRPr lang="ru-RU" sz="1800" kern="1200" dirty="0"/>
        </a:p>
      </dsp:txBody>
      <dsp:txXfrm rot="5400000">
        <a:off x="-1" y="1"/>
        <a:ext cx="4114800" cy="1697236"/>
      </dsp:txXfrm>
    </dsp:sp>
    <dsp:sp modelId="{C2184542-6F17-47F9-B645-1A1CE6AF3A6E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 Развивать умение устанавливать причинно – следственные связи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Использовать в речи  этикет общения</a:t>
          </a:r>
          <a:endParaRPr lang="ru-RU" sz="1800" kern="1200" dirty="0"/>
        </a:p>
      </dsp:txBody>
      <dsp:txXfrm>
        <a:off x="4114800" y="0"/>
        <a:ext cx="4114800" cy="1697236"/>
      </dsp:txXfrm>
    </dsp:sp>
    <dsp:sp modelId="{834C510D-E7BA-4B04-888F-3B41D562F73F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восприятия,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памяти, внимательности</a:t>
          </a:r>
          <a:endParaRPr lang="ru-RU" sz="1800" kern="1200" dirty="0"/>
        </a:p>
      </dsp:txBody>
      <dsp:txXfrm rot="10800000">
        <a:off x="0" y="2828726"/>
        <a:ext cx="4114800" cy="1697236"/>
      </dsp:txXfrm>
    </dsp:sp>
    <dsp:sp modelId="{B6745C72-FD87-4319-BF29-B23317B4BCA0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Стимулировать детей к создания мини-музея  с образами родного города</a:t>
          </a:r>
          <a:endParaRPr lang="ru-RU" sz="1800" kern="1200" dirty="0"/>
        </a:p>
      </dsp:txBody>
      <dsp:txXfrm rot="-5400000">
        <a:off x="4114799" y="2828726"/>
        <a:ext cx="4114800" cy="1697236"/>
      </dsp:txXfrm>
    </dsp:sp>
    <dsp:sp modelId="{8F3B06B1-70A8-4142-AD42-8C436C102A33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чувства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«влюблённости»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свой город.</a:t>
          </a:r>
          <a:endParaRPr lang="ru-RU" sz="1800" b="1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B97C9-2CF2-4885-85F7-778B06EA9D9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ED694-840C-48DE-BB4D-AD0282E6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Организационный момент: поиграем вместе в игру «Найди,</a:t>
            </a:r>
            <a:r>
              <a:rPr lang="ru-RU" baseline="0" dirty="0" smtClean="0"/>
              <a:t> что лишние». Узнавая архитектуру нашего города. Как называется город, в котором мы живём?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D694-840C-48DE-BB4D-AD0282E646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B255-D1EE-4293-8AA4-FD331A6EAE31}" type="datetimeFigureOut">
              <a:rPr lang="ru-RU" smtClean="0"/>
              <a:pPr/>
              <a:t>31.01.2015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5D28-0CE9-40B7-895E-8984DC4120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gif"/><Relationship Id="rId7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c92e_7dcfb81b_ori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" y="1314000"/>
            <a:ext cx="9144000" cy="5548962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6876256" y="476672"/>
            <a:ext cx="2267744" cy="14904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Автор: Гаврилова Анна Алексеевна, воспитатель ГБДОУ№102 СПБ.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Город мой над Невой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21390076">
            <a:off x="3375099" y="5819080"/>
            <a:ext cx="2412000" cy="96622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ПОИГРАЕМ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ВМЕСТЕ</a:t>
            </a:r>
            <a:endParaRPr lang="ru-RU" sz="2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Игра «Найди что лишние»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городовичок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5445224"/>
            <a:ext cx="899592" cy="1021849"/>
          </a:xfrm>
        </p:spPr>
      </p:pic>
      <p:sp>
        <p:nvSpPr>
          <p:cNvPr id="4" name="Управляющая кнопка: звук 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8101584" y="5815584"/>
            <a:ext cx="1042416" cy="1042416"/>
          </a:xfrm>
          <a:prstGeom prst="actionButtonSoun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467544" y="5373216"/>
            <a:ext cx="1042416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р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1340768"/>
            <a:ext cx="2597252" cy="3356000"/>
          </a:xfrm>
          <a:prstGeom prst="rect">
            <a:avLst/>
          </a:prstGeom>
        </p:spPr>
      </p:pic>
      <p:pic>
        <p:nvPicPr>
          <p:cNvPr id="8" name="Рисунок 7" descr="др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03848" y="3789040"/>
            <a:ext cx="3488923" cy="2688186"/>
          </a:xfrm>
          <a:prstGeom prst="rect">
            <a:avLst/>
          </a:prstGeom>
        </p:spPr>
      </p:pic>
      <p:pic>
        <p:nvPicPr>
          <p:cNvPr id="10" name="Рисунок 9" descr="кам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3608" y="1412776"/>
            <a:ext cx="2122214" cy="3096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Городские  дома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м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516216" y="4231478"/>
            <a:ext cx="1800200" cy="2626522"/>
          </a:xfrm>
          <a:prstGeom prst="rect">
            <a:avLst/>
          </a:prstGeom>
        </p:spPr>
      </p:pic>
      <p:pic>
        <p:nvPicPr>
          <p:cNvPr id="6" name="Рисунок 5" descr="ж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49480">
            <a:off x="6458750" y="1196909"/>
            <a:ext cx="2071747" cy="2452949"/>
          </a:xfrm>
          <a:prstGeom prst="rect">
            <a:avLst/>
          </a:prstGeom>
        </p:spPr>
      </p:pic>
      <p:pic>
        <p:nvPicPr>
          <p:cNvPr id="7" name="Рисунок 6" descr="цв-д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124744"/>
            <a:ext cx="3348372" cy="2232248"/>
          </a:xfrm>
          <a:prstGeom prst="rect">
            <a:avLst/>
          </a:prstGeom>
        </p:spPr>
      </p:pic>
      <p:pic>
        <p:nvPicPr>
          <p:cNvPr id="8" name="Рисунок 7" descr="пятиэтажка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4005064"/>
            <a:ext cx="2304256" cy="2328769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771800" y="5229200"/>
            <a:ext cx="1296144" cy="1274323"/>
            <a:chOff x="2699792" y="5583677"/>
            <a:chExt cx="1114424" cy="1274323"/>
          </a:xfrm>
        </p:grpSpPr>
        <p:pic>
          <p:nvPicPr>
            <p:cNvPr id="12" name="Рисунок 11" descr="презентация3-001.png">
              <a:hlinkClick r:id="" action="ppaction://hlinkshowjump?jump=nextslide" highlightClick="1"/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699792" y="5583677"/>
              <a:ext cx="1080120" cy="1274323"/>
            </a:xfrm>
            <a:prstGeom prst="actionButtonBlank">
              <a:avLst/>
            </a:prstGeom>
          </p:spPr>
        </p:pic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771800" y="5815584"/>
              <a:ext cx="1042416" cy="1042416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зим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55776" y="2564904"/>
            <a:ext cx="3850534" cy="2880320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211960" y="5373216"/>
            <a:ext cx="1224136" cy="864096"/>
          </a:xfrm>
          <a:prstGeom prst="wedgeRoundRectCallout">
            <a:avLst>
              <a:gd name="adj1" fmla="val -67731"/>
              <a:gd name="adj2" fmla="val 7795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лишние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Городские здания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зи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448331" cy="3327491"/>
          </a:xfrm>
          <a:prstGeom prst="rect">
            <a:avLst/>
          </a:prstGeom>
        </p:spPr>
      </p:pic>
      <p:pic>
        <p:nvPicPr>
          <p:cNvPr id="7" name="Рисунок 6" descr="з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4704"/>
            <a:ext cx="4267200" cy="2876550"/>
          </a:xfrm>
          <a:prstGeom prst="rect">
            <a:avLst/>
          </a:prstGeom>
        </p:spPr>
      </p:pic>
      <p:pic>
        <p:nvPicPr>
          <p:cNvPr id="8" name="Рисунок 7" descr="библиоте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17032"/>
            <a:ext cx="3990975" cy="1657350"/>
          </a:xfrm>
          <a:prstGeom prst="rect">
            <a:avLst/>
          </a:prstGeom>
        </p:spPr>
      </p:pic>
      <p:pic>
        <p:nvPicPr>
          <p:cNvPr id="9" name="Рисунок 8" descr="см.-собор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645024"/>
            <a:ext cx="2016224" cy="2865161"/>
          </a:xfrm>
          <a:prstGeom prst="rect">
            <a:avLst/>
          </a:prstGeom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611560" y="5661248"/>
            <a:ext cx="707951" cy="7200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835696" y="5517232"/>
            <a:ext cx="1080120" cy="908720"/>
          </a:xfrm>
          <a:prstGeom prst="wedgeRoundRectCallout">
            <a:avLst>
              <a:gd name="adj1" fmla="val -101372"/>
              <a:gd name="adj2" fmla="val -44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лишние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4941168"/>
            <a:ext cx="1373108" cy="1736832"/>
            <a:chOff x="0" y="5238000"/>
            <a:chExt cx="1373108" cy="1620000"/>
          </a:xfrm>
        </p:grpSpPr>
        <p:pic>
          <p:nvPicPr>
            <p:cNvPr id="21" name="Рисунок 20" descr="презентация3-00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238000"/>
              <a:ext cx="1373108" cy="1620000"/>
            </a:xfrm>
            <a:prstGeom prst="rect">
              <a:avLst/>
            </a:prstGeom>
          </p:spPr>
        </p:pic>
        <p:sp>
          <p:nvSpPr>
            <p:cNvPr id="22" name="Управляющая кнопка: настраиваемая 21">
              <a:hlinkClick r:id="" action="ppaction://hlinkshowjump?jump=nextslide" highlightClick="1"/>
            </p:cNvPr>
            <p:cNvSpPr/>
            <p:nvPr/>
          </p:nvSpPr>
          <p:spPr>
            <a:xfrm>
              <a:off x="0" y="5445224"/>
              <a:ext cx="1115616" cy="141277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Соборы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-(9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268760"/>
            <a:ext cx="1047750" cy="4267200"/>
          </a:xfrm>
          <a:prstGeom prst="rect">
            <a:avLst/>
          </a:prstGeom>
        </p:spPr>
      </p:pic>
      <p:pic>
        <p:nvPicPr>
          <p:cNvPr id="8" name="Рисунок 7" descr="с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2736304" cy="3888432"/>
          </a:xfrm>
          <a:prstGeom prst="rect">
            <a:avLst/>
          </a:prstGeom>
        </p:spPr>
      </p:pic>
      <p:pic>
        <p:nvPicPr>
          <p:cNvPr id="9" name="Рисунок 8" descr="соб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0016" y="1196752"/>
            <a:ext cx="3913984" cy="3013323"/>
          </a:xfrm>
          <a:prstGeom prst="rect">
            <a:avLst/>
          </a:prstGeom>
        </p:spPr>
      </p:pic>
      <p:pic>
        <p:nvPicPr>
          <p:cNvPr id="6" name="Рисунок 5" descr="конь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562024"/>
            <a:ext cx="1584176" cy="179432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11560" y="5229200"/>
            <a:ext cx="1186432" cy="1296000"/>
            <a:chOff x="611560" y="5157192"/>
            <a:chExt cx="1186432" cy="1296000"/>
          </a:xfrm>
        </p:grpSpPr>
        <p:pic>
          <p:nvPicPr>
            <p:cNvPr id="7" name="Рисунок 6" descr="презентация3-00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60" y="5157192"/>
              <a:ext cx="1098486" cy="1296000"/>
            </a:xfrm>
            <a:prstGeom prst="rect">
              <a:avLst/>
            </a:prstGeom>
          </p:spPr>
        </p:pic>
        <p:sp>
          <p:nvSpPr>
            <p:cNvPr id="10" name="Управляющая кнопка: настраиваемая 9">
              <a:hlinkClick r:id="" action="ppaction://hlinkshowjump?jump=nextslide" highlightClick="1"/>
            </p:cNvPr>
            <p:cNvSpPr/>
            <p:nvPr/>
          </p:nvSpPr>
          <p:spPr>
            <a:xfrm>
              <a:off x="755576" y="5301208"/>
              <a:ext cx="1042416" cy="1042416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кругленная прямоугольная выноска 11"/>
          <p:cNvSpPr/>
          <p:nvPr/>
        </p:nvSpPr>
        <p:spPr>
          <a:xfrm>
            <a:off x="2123728" y="5517232"/>
            <a:ext cx="1080120" cy="720080"/>
          </a:xfrm>
          <a:prstGeom prst="wedgeRoundRectCallout">
            <a:avLst>
              <a:gd name="adj1" fmla="val -92708"/>
              <a:gd name="adj2" fmla="val 1119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лишние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Памятники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кон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1865367" cy="2112814"/>
          </a:xfrm>
          <a:prstGeom prst="rect">
            <a:avLst/>
          </a:prstGeom>
        </p:spPr>
      </p:pic>
      <p:pic>
        <p:nvPicPr>
          <p:cNvPr id="5" name="Рисунок 4" descr="поэ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2315518" cy="3096573"/>
          </a:xfrm>
          <a:prstGeom prst="rect">
            <a:avLst/>
          </a:prstGeom>
        </p:spPr>
      </p:pic>
      <p:pic>
        <p:nvPicPr>
          <p:cNvPr id="6" name="Рисунок 5" descr="Плотни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933056"/>
            <a:ext cx="2561309" cy="2457822"/>
          </a:xfrm>
          <a:prstGeom prst="rect">
            <a:avLst/>
          </a:prstGeom>
        </p:spPr>
      </p:pic>
      <p:pic>
        <p:nvPicPr>
          <p:cNvPr id="7" name="Рисунок 6" descr="мать-Роди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266474"/>
            <a:ext cx="2016224" cy="3040338"/>
          </a:xfrm>
          <a:prstGeom prst="rect">
            <a:avLst/>
          </a:prstGeom>
        </p:spPr>
      </p:pic>
      <p:pic>
        <p:nvPicPr>
          <p:cNvPr id="8" name="Рисунок 7" descr="басни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844824"/>
            <a:ext cx="2304256" cy="3330698"/>
          </a:xfrm>
          <a:prstGeom prst="rect">
            <a:avLst/>
          </a:prstGeom>
        </p:spPr>
      </p:pic>
      <p:pic>
        <p:nvPicPr>
          <p:cNvPr id="11" name="Рисунок 10" descr="презентация3-00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5753587"/>
            <a:ext cx="936104" cy="110441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707904" y="1844824"/>
            <a:ext cx="2268835" cy="4645096"/>
            <a:chOff x="3707904" y="1844824"/>
            <a:chExt cx="2268835" cy="4645096"/>
          </a:xfrm>
        </p:grpSpPr>
        <p:sp>
          <p:nvSpPr>
            <p:cNvPr id="13" name="Скругленная прямоугольная выноска 12"/>
            <p:cNvSpPr/>
            <p:nvPr/>
          </p:nvSpPr>
          <p:spPr>
            <a:xfrm>
              <a:off x="3707904" y="5877272"/>
              <a:ext cx="1080120" cy="612648"/>
            </a:xfrm>
            <a:prstGeom prst="wedgeRoundRectCallout">
              <a:avLst>
                <a:gd name="adj1" fmla="val -96888"/>
                <a:gd name="adj2" fmla="val 32649"/>
                <a:gd name="adj3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Что</a:t>
              </a:r>
            </a:p>
            <a:p>
              <a:pPr algn="ctr"/>
              <a:r>
                <a:rPr lang="ru-RU" dirty="0" smtClean="0"/>
                <a:t>лишние</a:t>
              </a:r>
              <a:endParaRPr lang="ru-RU" dirty="0"/>
            </a:p>
          </p:txBody>
        </p:sp>
        <p:pic>
          <p:nvPicPr>
            <p:cNvPr id="12" name="Рисунок 11" descr="зая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1844824"/>
              <a:ext cx="1044699" cy="16691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Стражники Санкт - Петербурга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чиж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99918"/>
            <a:ext cx="3312368" cy="3872924"/>
          </a:xfrm>
          <a:prstGeom prst="rect">
            <a:avLst/>
          </a:prstGeom>
        </p:spPr>
      </p:pic>
      <p:pic>
        <p:nvPicPr>
          <p:cNvPr id="4" name="Рисунок 3" descr="3сф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04864"/>
            <a:ext cx="4032448" cy="4004249"/>
          </a:xfrm>
          <a:prstGeom prst="rect">
            <a:avLst/>
          </a:prstGeom>
        </p:spPr>
      </p:pic>
      <p:pic>
        <p:nvPicPr>
          <p:cNvPr id="5" name="Рисунок 4" descr="Грифон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268760"/>
            <a:ext cx="4032448" cy="3658577"/>
          </a:xfrm>
          <a:prstGeom prst="rect">
            <a:avLst/>
          </a:prstGeom>
        </p:spPr>
      </p:pic>
      <p:pic>
        <p:nvPicPr>
          <p:cNvPr id="7" name="Рисунок 6" descr="ки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700808"/>
            <a:ext cx="2520280" cy="4590510"/>
          </a:xfrm>
          <a:prstGeom prst="rect">
            <a:avLst/>
          </a:prstGeom>
        </p:spPr>
      </p:pic>
      <p:pic>
        <p:nvPicPr>
          <p:cNvPr id="8" name="Рисунок 7" descr="лёв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2132856"/>
            <a:ext cx="3168352" cy="4283142"/>
          </a:xfrm>
          <a:prstGeom prst="rect">
            <a:avLst/>
          </a:prstGeom>
        </p:spPr>
      </p:pic>
      <p:pic>
        <p:nvPicPr>
          <p:cNvPr id="10" name="Рисунок 9" descr="зая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268760"/>
            <a:ext cx="1763688" cy="2817846"/>
          </a:xfrm>
          <a:prstGeom prst="rect">
            <a:avLst/>
          </a:prstGeom>
        </p:spPr>
      </p:pic>
      <p:pic>
        <p:nvPicPr>
          <p:cNvPr id="9" name="Рисунок 8" descr="P10200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1124744"/>
            <a:ext cx="7632848" cy="542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Акцент презентации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119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Город мой над Невой</vt:lpstr>
      <vt:lpstr>Игра «Найди что лишние»</vt:lpstr>
      <vt:lpstr>Городские  дома</vt:lpstr>
      <vt:lpstr>Городские здания</vt:lpstr>
      <vt:lpstr>Соборы</vt:lpstr>
      <vt:lpstr>Памятники</vt:lpstr>
      <vt:lpstr>Стражники Санкт - Петербурга</vt:lpstr>
      <vt:lpstr>Акцент презентации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Гаврилова</dc:creator>
  <cp:keywords>Дополнение к программе;"Город - мой друг"</cp:keywords>
  <cp:lastModifiedBy>User</cp:lastModifiedBy>
  <cp:revision>69</cp:revision>
  <dcterms:created xsi:type="dcterms:W3CDTF">2014-11-23T09:50:32Z</dcterms:created>
  <dcterms:modified xsi:type="dcterms:W3CDTF">2015-01-31T17:22:09Z</dcterms:modified>
</cp:coreProperties>
</file>