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287" r:id="rId3"/>
    <p:sldId id="301" r:id="rId4"/>
    <p:sldId id="302" r:id="rId5"/>
    <p:sldId id="303" r:id="rId6"/>
    <p:sldId id="304" r:id="rId7"/>
    <p:sldId id="305" r:id="rId8"/>
    <p:sldId id="306" r:id="rId9"/>
    <p:sldId id="308" r:id="rId10"/>
    <p:sldId id="288" r:id="rId11"/>
    <p:sldId id="292" r:id="rId12"/>
    <p:sldId id="272" r:id="rId13"/>
    <p:sldId id="273" r:id="rId14"/>
    <p:sldId id="268" r:id="rId15"/>
    <p:sldId id="274" r:id="rId16"/>
    <p:sldId id="275" r:id="rId17"/>
    <p:sldId id="281" r:id="rId18"/>
    <p:sldId id="282" r:id="rId19"/>
    <p:sldId id="283" r:id="rId20"/>
    <p:sldId id="284" r:id="rId21"/>
    <p:sldId id="285" r:id="rId22"/>
    <p:sldId id="286" r:id="rId23"/>
    <p:sldId id="279" r:id="rId24"/>
    <p:sldId id="293" r:id="rId25"/>
    <p:sldId id="294" r:id="rId26"/>
    <p:sldId id="295" r:id="rId27"/>
    <p:sldId id="296" r:id="rId28"/>
    <p:sldId id="297" r:id="rId29"/>
    <p:sldId id="271" r:id="rId30"/>
    <p:sldId id="289" r:id="rId31"/>
    <p:sldId id="290" r:id="rId32"/>
    <p:sldId id="258" r:id="rId33"/>
    <p:sldId id="259" r:id="rId34"/>
    <p:sldId id="291" r:id="rId35"/>
    <p:sldId id="260" r:id="rId36"/>
    <p:sldId id="298" r:id="rId37"/>
    <p:sldId id="299" r:id="rId38"/>
    <p:sldId id="300" r:id="rId39"/>
    <p:sldId id="310" r:id="rId40"/>
    <p:sldId id="30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FA267-B870-41C5-9B72-0196520D89C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21145BB-B5E8-4FAF-8743-37BD347B1ACD}">
      <dgm:prSet phldrT="[Текст]"/>
      <dgm:spPr/>
      <dgm:t>
        <a:bodyPr/>
        <a:lstStyle/>
        <a:p>
          <a:r>
            <a:rPr lang="ru-RU" b="1" i="1" u="sng" dirty="0" smtClean="0"/>
            <a:t>У человека </a:t>
          </a:r>
          <a:endParaRPr lang="ru-RU" b="1" i="1" u="sng" dirty="0"/>
        </a:p>
      </dgm:t>
    </dgm:pt>
    <dgm:pt modelId="{6CC4FBC9-F968-47F6-84B4-F2C2491C44A3}" type="parTrans" cxnId="{1D4EE170-AC60-4645-A61A-328906948C6D}">
      <dgm:prSet/>
      <dgm:spPr/>
      <dgm:t>
        <a:bodyPr/>
        <a:lstStyle/>
        <a:p>
          <a:endParaRPr lang="ru-RU"/>
        </a:p>
      </dgm:t>
    </dgm:pt>
    <dgm:pt modelId="{C5578D2F-9A64-40D7-A722-27FC10BE5F5B}" type="sibTrans" cxnId="{1D4EE170-AC60-4645-A61A-328906948C6D}">
      <dgm:prSet/>
      <dgm:spPr/>
      <dgm:t>
        <a:bodyPr/>
        <a:lstStyle/>
        <a:p>
          <a:endParaRPr lang="ru-RU"/>
        </a:p>
      </dgm:t>
    </dgm:pt>
    <dgm:pt modelId="{D586A5A5-FD62-4062-AAB0-BE7ABF25A351}">
      <dgm:prSet phldrT="[Текст]"/>
      <dgm:spPr/>
      <dgm:t>
        <a:bodyPr/>
        <a:lstStyle/>
        <a:p>
          <a:r>
            <a:rPr lang="ru-RU" dirty="0" smtClean="0"/>
            <a:t>5% </a:t>
          </a:r>
          <a:r>
            <a:rPr lang="ru-RU" dirty="0" err="1" smtClean="0"/>
            <a:t>экзонов</a:t>
          </a:r>
          <a:endParaRPr lang="ru-RU" dirty="0"/>
        </a:p>
      </dgm:t>
    </dgm:pt>
    <dgm:pt modelId="{9FE05FBC-852C-457E-B1FD-DCA28BCFFB5B}" type="parTrans" cxnId="{5E0BF4A4-9E5D-4289-BA47-09973AF4CB0A}">
      <dgm:prSet/>
      <dgm:spPr/>
      <dgm:t>
        <a:bodyPr/>
        <a:lstStyle/>
        <a:p>
          <a:endParaRPr lang="ru-RU"/>
        </a:p>
      </dgm:t>
    </dgm:pt>
    <dgm:pt modelId="{05520D46-A323-45F3-BED0-352B5D4FDC94}" type="sibTrans" cxnId="{5E0BF4A4-9E5D-4289-BA47-09973AF4CB0A}">
      <dgm:prSet/>
      <dgm:spPr/>
      <dgm:t>
        <a:bodyPr/>
        <a:lstStyle/>
        <a:p>
          <a:endParaRPr lang="ru-RU"/>
        </a:p>
      </dgm:t>
    </dgm:pt>
    <dgm:pt modelId="{F7E8CBBC-1526-4A13-A5C1-9DE6C70FD81F}">
      <dgm:prSet phldrT="[Текст]"/>
      <dgm:spPr/>
      <dgm:t>
        <a:bodyPr/>
        <a:lstStyle/>
        <a:p>
          <a:r>
            <a:rPr lang="ru-RU" dirty="0" smtClean="0"/>
            <a:t>24% </a:t>
          </a:r>
          <a:r>
            <a:rPr lang="ru-RU" dirty="0" err="1" smtClean="0"/>
            <a:t>интронов</a:t>
          </a:r>
          <a:endParaRPr lang="ru-RU" dirty="0"/>
        </a:p>
      </dgm:t>
    </dgm:pt>
    <dgm:pt modelId="{4F9D85E9-5E25-4EEA-A990-209CB05A3628}" type="parTrans" cxnId="{BB1E1555-F5F4-477F-871F-4E8F078EE9EB}">
      <dgm:prSet/>
      <dgm:spPr/>
      <dgm:t>
        <a:bodyPr/>
        <a:lstStyle/>
        <a:p>
          <a:endParaRPr lang="ru-RU"/>
        </a:p>
      </dgm:t>
    </dgm:pt>
    <dgm:pt modelId="{4B59AB91-ED34-4A51-B36B-CA45135FF4CE}" type="sibTrans" cxnId="{BB1E1555-F5F4-477F-871F-4E8F078EE9EB}">
      <dgm:prSet/>
      <dgm:spPr/>
      <dgm:t>
        <a:bodyPr/>
        <a:lstStyle/>
        <a:p>
          <a:endParaRPr lang="ru-RU"/>
        </a:p>
      </dgm:t>
    </dgm:pt>
    <dgm:pt modelId="{E10D2F53-5D55-4226-8CA4-8630EEF8A98D}" type="pres">
      <dgm:prSet presAssocID="{880FA267-B870-41C5-9B72-0196520D89CF}" presName="compositeShape" presStyleCnt="0">
        <dgm:presLayoutVars>
          <dgm:dir/>
          <dgm:resizeHandles/>
        </dgm:presLayoutVars>
      </dgm:prSet>
      <dgm:spPr/>
    </dgm:pt>
    <dgm:pt modelId="{44DD6D96-EBBA-4964-81EE-EFAA8A43888A}" type="pres">
      <dgm:prSet presAssocID="{880FA267-B870-41C5-9B72-0196520D89CF}" presName="pyramid" presStyleLbl="node1" presStyleIdx="0" presStyleCnt="1" custLinFactNeighborX="-43490" custLinFactNeighborY="2832"/>
      <dgm:spPr/>
    </dgm:pt>
    <dgm:pt modelId="{52FF05D0-B40B-4A49-984C-ECC559880779}" type="pres">
      <dgm:prSet presAssocID="{880FA267-B870-41C5-9B72-0196520D89CF}" presName="theList" presStyleCnt="0"/>
      <dgm:spPr/>
    </dgm:pt>
    <dgm:pt modelId="{AE86118A-7AC1-4F13-8894-BBD84779D6A4}" type="pres">
      <dgm:prSet presAssocID="{621145BB-B5E8-4FAF-8743-37BD347B1ACD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339B2-0488-4487-9550-6671760A4D96}" type="pres">
      <dgm:prSet presAssocID="{621145BB-B5E8-4FAF-8743-37BD347B1ACD}" presName="aSpace" presStyleCnt="0"/>
      <dgm:spPr/>
    </dgm:pt>
    <dgm:pt modelId="{BFB869B6-B6B7-46BD-A662-D3E802A564AF}" type="pres">
      <dgm:prSet presAssocID="{D586A5A5-FD62-4062-AAB0-BE7ABF25A35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E8B9E-4681-4E96-9327-4A5E59AADDF1}" type="pres">
      <dgm:prSet presAssocID="{D586A5A5-FD62-4062-AAB0-BE7ABF25A351}" presName="aSpace" presStyleCnt="0"/>
      <dgm:spPr/>
    </dgm:pt>
    <dgm:pt modelId="{9D4BBE41-8C91-44D6-83C5-1B64E481D147}" type="pres">
      <dgm:prSet presAssocID="{F7E8CBBC-1526-4A13-A5C1-9DE6C70FD81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74266-9D48-4079-9026-988179CE208C}" type="pres">
      <dgm:prSet presAssocID="{F7E8CBBC-1526-4A13-A5C1-9DE6C70FD81F}" presName="aSpace" presStyleCnt="0"/>
      <dgm:spPr/>
    </dgm:pt>
  </dgm:ptLst>
  <dgm:cxnLst>
    <dgm:cxn modelId="{334F9A99-1179-4B5F-9930-39C2E6FA631C}" type="presOf" srcId="{880FA267-B870-41C5-9B72-0196520D89CF}" destId="{E10D2F53-5D55-4226-8CA4-8630EEF8A98D}" srcOrd="0" destOrd="0" presId="urn:microsoft.com/office/officeart/2005/8/layout/pyramid2"/>
    <dgm:cxn modelId="{35948106-8047-4EB7-B5B8-01277D900AD4}" type="presOf" srcId="{621145BB-B5E8-4FAF-8743-37BD347B1ACD}" destId="{AE86118A-7AC1-4F13-8894-BBD84779D6A4}" srcOrd="0" destOrd="0" presId="urn:microsoft.com/office/officeart/2005/8/layout/pyramid2"/>
    <dgm:cxn modelId="{BB1E1555-F5F4-477F-871F-4E8F078EE9EB}" srcId="{880FA267-B870-41C5-9B72-0196520D89CF}" destId="{F7E8CBBC-1526-4A13-A5C1-9DE6C70FD81F}" srcOrd="2" destOrd="0" parTransId="{4F9D85E9-5E25-4EEA-A990-209CB05A3628}" sibTransId="{4B59AB91-ED34-4A51-B36B-CA45135FF4CE}"/>
    <dgm:cxn modelId="{4EB35178-37B2-417B-B0DA-78D54622DE33}" type="presOf" srcId="{F7E8CBBC-1526-4A13-A5C1-9DE6C70FD81F}" destId="{9D4BBE41-8C91-44D6-83C5-1B64E481D147}" srcOrd="0" destOrd="0" presId="urn:microsoft.com/office/officeart/2005/8/layout/pyramid2"/>
    <dgm:cxn modelId="{1D4EE170-AC60-4645-A61A-328906948C6D}" srcId="{880FA267-B870-41C5-9B72-0196520D89CF}" destId="{621145BB-B5E8-4FAF-8743-37BD347B1ACD}" srcOrd="0" destOrd="0" parTransId="{6CC4FBC9-F968-47F6-84B4-F2C2491C44A3}" sibTransId="{C5578D2F-9A64-40D7-A722-27FC10BE5F5B}"/>
    <dgm:cxn modelId="{9F1CDC47-D986-4879-AAB3-0D5675BE182A}" type="presOf" srcId="{D586A5A5-FD62-4062-AAB0-BE7ABF25A351}" destId="{BFB869B6-B6B7-46BD-A662-D3E802A564AF}" srcOrd="0" destOrd="0" presId="urn:microsoft.com/office/officeart/2005/8/layout/pyramid2"/>
    <dgm:cxn modelId="{5E0BF4A4-9E5D-4289-BA47-09973AF4CB0A}" srcId="{880FA267-B870-41C5-9B72-0196520D89CF}" destId="{D586A5A5-FD62-4062-AAB0-BE7ABF25A351}" srcOrd="1" destOrd="0" parTransId="{9FE05FBC-852C-457E-B1FD-DCA28BCFFB5B}" sibTransId="{05520D46-A323-45F3-BED0-352B5D4FDC94}"/>
    <dgm:cxn modelId="{2CED8341-A744-4030-815A-07921C0B8EA0}" type="presParOf" srcId="{E10D2F53-5D55-4226-8CA4-8630EEF8A98D}" destId="{44DD6D96-EBBA-4964-81EE-EFAA8A43888A}" srcOrd="0" destOrd="0" presId="urn:microsoft.com/office/officeart/2005/8/layout/pyramid2"/>
    <dgm:cxn modelId="{208E4F31-8743-4DBD-8F1D-0390C1D2DBE2}" type="presParOf" srcId="{E10D2F53-5D55-4226-8CA4-8630EEF8A98D}" destId="{52FF05D0-B40B-4A49-984C-ECC559880779}" srcOrd="1" destOrd="0" presId="urn:microsoft.com/office/officeart/2005/8/layout/pyramid2"/>
    <dgm:cxn modelId="{9FFB3E44-F3AB-4AFD-AF9D-D880C1E9557C}" type="presParOf" srcId="{52FF05D0-B40B-4A49-984C-ECC559880779}" destId="{AE86118A-7AC1-4F13-8894-BBD84779D6A4}" srcOrd="0" destOrd="0" presId="urn:microsoft.com/office/officeart/2005/8/layout/pyramid2"/>
    <dgm:cxn modelId="{0FD1D065-3653-49F9-AB77-BCB5B75A4B55}" type="presParOf" srcId="{52FF05D0-B40B-4A49-984C-ECC559880779}" destId="{4B7339B2-0488-4487-9550-6671760A4D96}" srcOrd="1" destOrd="0" presId="urn:microsoft.com/office/officeart/2005/8/layout/pyramid2"/>
    <dgm:cxn modelId="{E52D6534-7346-4FE0-8102-1D95E919F846}" type="presParOf" srcId="{52FF05D0-B40B-4A49-984C-ECC559880779}" destId="{BFB869B6-B6B7-46BD-A662-D3E802A564AF}" srcOrd="2" destOrd="0" presId="urn:microsoft.com/office/officeart/2005/8/layout/pyramid2"/>
    <dgm:cxn modelId="{18BA5E89-E1DE-465A-AD46-42D119208094}" type="presParOf" srcId="{52FF05D0-B40B-4A49-984C-ECC559880779}" destId="{434E8B9E-4681-4E96-9327-4A5E59AADDF1}" srcOrd="3" destOrd="0" presId="urn:microsoft.com/office/officeart/2005/8/layout/pyramid2"/>
    <dgm:cxn modelId="{551504F1-BF68-4AF5-B541-3850B49151F9}" type="presParOf" srcId="{52FF05D0-B40B-4A49-984C-ECC559880779}" destId="{9D4BBE41-8C91-44D6-83C5-1B64E481D147}" srcOrd="4" destOrd="0" presId="urn:microsoft.com/office/officeart/2005/8/layout/pyramid2"/>
    <dgm:cxn modelId="{911FC454-A5D6-4572-B6DE-D6FF8A7A3C89}" type="presParOf" srcId="{52FF05D0-B40B-4A49-984C-ECC559880779}" destId="{7B974266-9D48-4079-9026-988179CE208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AE6EF-ADE2-43F1-9016-A1C3F7A0E54E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F0BD5-3E9D-4769-B3EE-CE6945A0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treak_on_black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22814" b="24204"/>
          <a:stretch/>
        </p:blipFill>
        <p:spPr>
          <a:xfrm>
            <a:off x="0" y="0"/>
            <a:ext cx="9144000" cy="3539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838200"/>
            <a:ext cx="28956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1"/>
            <a:ext cx="6477000" cy="1066800"/>
          </a:xfrm>
        </p:spPr>
        <p:txBody>
          <a:bodyPr/>
          <a:lstStyle>
            <a:lvl1pPr algn="l">
              <a:defRPr sz="40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6477000" cy="1295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86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9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600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274638"/>
            <a:ext cx="5791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52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treak_on_black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22814" b="24204"/>
          <a:stretch/>
        </p:blipFill>
        <p:spPr>
          <a:xfrm>
            <a:off x="0" y="0"/>
            <a:ext cx="9144000" cy="3539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838200"/>
            <a:ext cx="28956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1"/>
            <a:ext cx="6477000" cy="1066800"/>
          </a:xfrm>
        </p:spPr>
        <p:txBody>
          <a:bodyPr/>
          <a:lstStyle>
            <a:lvl1pPr algn="l">
              <a:defRPr sz="40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6477000" cy="1295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71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5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9525"/>
            <a:ext cx="7620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19338"/>
            <a:ext cx="7620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15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5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6175" y="1535113"/>
            <a:ext cx="36606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175" y="2174875"/>
            <a:ext cx="36606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43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65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99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819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819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40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17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603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214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2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17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600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274638"/>
            <a:ext cx="5791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29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9525"/>
            <a:ext cx="7620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19338"/>
            <a:ext cx="7620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59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68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6175" y="1535113"/>
            <a:ext cx="36606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175" y="2174875"/>
            <a:ext cx="36606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02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79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80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819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819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6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603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214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86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wm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reak_on_black_lg1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56068" b="24204"/>
          <a:stretch/>
        </p:blipFill>
        <p:spPr>
          <a:xfrm>
            <a:off x="0" y="5540190"/>
            <a:ext cx="9144000" cy="1317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07916"/>
            <a:ext cx="9144000" cy="135008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1600"/>
            <a:ext cx="128510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307757"/>
            <a:ext cx="7391400" cy="4864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000" kern="1200" dirty="0" smtClean="0">
          <a:solidFill>
            <a:schemeClr val="tx1"/>
          </a:solidFill>
          <a:effectLst>
            <a:reflection blurRad="6350" stA="250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reak_on_black_lg1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56068" b="24204"/>
          <a:stretch/>
        </p:blipFill>
        <p:spPr>
          <a:xfrm>
            <a:off x="0" y="5540190"/>
            <a:ext cx="9144000" cy="1317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07916"/>
            <a:ext cx="9144000" cy="135008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1600"/>
            <a:ext cx="128510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307757"/>
            <a:ext cx="7391400" cy="4864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C939D-D8EE-4DAB-B35D-833444F2A8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0E14E-7665-4859-AB37-5659A91E6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000" kern="1200" dirty="0" smtClean="0">
          <a:solidFill>
            <a:schemeClr val="tx1"/>
          </a:solidFill>
          <a:effectLst>
            <a:reflection blurRad="6350" stA="250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Гены, геномы и хромосомы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5157192"/>
            <a:ext cx="4283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/>
              <a:t>Автор: </a:t>
            </a:r>
            <a:r>
              <a:rPr lang="ru-RU" b="1" dirty="0" err="1" smtClean="0"/>
              <a:t>Понкратьева</a:t>
            </a:r>
            <a:r>
              <a:rPr lang="ru-RU" b="1" dirty="0" smtClean="0"/>
              <a:t> Тамара Васильевна</a:t>
            </a:r>
          </a:p>
          <a:p>
            <a:r>
              <a:rPr lang="ru-RU" b="1" dirty="0" smtClean="0"/>
              <a:t>Учитель биологии</a:t>
            </a:r>
          </a:p>
          <a:p>
            <a:r>
              <a:rPr lang="ru-RU" b="1" dirty="0" smtClean="0"/>
              <a:t>НМБОУ «Гимназия №11»</a:t>
            </a:r>
          </a:p>
          <a:p>
            <a:r>
              <a:rPr lang="ru-RU" b="1" dirty="0" smtClean="0"/>
              <a:t>Анжеро-Судженск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895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Гены прокариот.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прокариот гены образуют </a:t>
            </a:r>
            <a:r>
              <a:rPr lang="ru-RU" b="1" dirty="0"/>
              <a:t>блоки-опероны</a:t>
            </a:r>
            <a:r>
              <a:rPr lang="ru-RU" dirty="0"/>
              <a:t>, которые являются матрицей для транскрипции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Блоки-опероны представляют собой </a:t>
            </a:r>
            <a:r>
              <a:rPr lang="ru-RU" i="1" u="sng" dirty="0" smtClean="0">
                <a:solidFill>
                  <a:srgbClr val="FF0000"/>
                </a:solidFill>
              </a:rPr>
              <a:t>непрерывную</a:t>
            </a:r>
            <a:r>
              <a:rPr lang="ru-RU" dirty="0" smtClean="0"/>
              <a:t> последовательность нуклеотидов, входящих в состав кодонов.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110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104" y="1196752"/>
            <a:ext cx="8064896" cy="4464496"/>
          </a:xfrm>
        </p:spPr>
        <p:txBody>
          <a:bodyPr>
            <a:normAutofit fontScale="85000" lnSpcReduction="20000"/>
          </a:bodyPr>
          <a:lstStyle/>
          <a:p>
            <a:r>
              <a:rPr lang="ru-RU" sz="4400" dirty="0" smtClean="0"/>
              <a:t>У эукариот единицей транскрипции является отдельный ген.</a:t>
            </a:r>
          </a:p>
          <a:p>
            <a:r>
              <a:rPr lang="ru-RU" sz="4400" dirty="0" smtClean="0"/>
              <a:t>Гены эукариот «разорваны»- состоят из </a:t>
            </a:r>
            <a:r>
              <a:rPr lang="ru-RU" sz="4400" dirty="0" err="1" smtClean="0"/>
              <a:t>экзонов</a:t>
            </a:r>
            <a:r>
              <a:rPr lang="ru-RU" sz="4400" dirty="0" smtClean="0"/>
              <a:t> и </a:t>
            </a:r>
            <a:r>
              <a:rPr lang="ru-RU" sz="4400" dirty="0" err="1" smtClean="0"/>
              <a:t>инронов</a:t>
            </a:r>
            <a:endParaRPr lang="ru-RU" sz="4400" dirty="0" smtClean="0"/>
          </a:p>
          <a:p>
            <a:r>
              <a:rPr lang="ru-RU" sz="4400" b="1" dirty="0" err="1" smtClean="0"/>
              <a:t>Экзоны</a:t>
            </a:r>
            <a:r>
              <a:rPr lang="ru-RU" sz="4400" dirty="0" smtClean="0"/>
              <a:t> – нуклеотидная последовательность, кодирующая аминокислоты</a:t>
            </a:r>
          </a:p>
          <a:p>
            <a:r>
              <a:rPr lang="ru-RU" sz="4400" b="1" dirty="0" err="1" smtClean="0"/>
              <a:t>Интроны</a:t>
            </a:r>
            <a:r>
              <a:rPr lang="ru-RU" sz="4400" dirty="0" smtClean="0"/>
              <a:t> – ничего не кодируют</a:t>
            </a:r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10045" r="24220" b="64759"/>
          <a:stretch/>
        </p:blipFill>
        <p:spPr bwMode="auto">
          <a:xfrm>
            <a:off x="2339752" y="5373216"/>
            <a:ext cx="581721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332656"/>
            <a:ext cx="3496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Гены эукариот.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05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/>
              <a:t>Этапы синтеза и-РНК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40768"/>
            <a:ext cx="7715200" cy="4785395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Кепирование</a:t>
            </a:r>
            <a:r>
              <a:rPr lang="ru-RU" dirty="0" smtClean="0"/>
              <a:t>- модификация конца  про-</a:t>
            </a:r>
            <a:r>
              <a:rPr lang="ru-RU" dirty="0" err="1" smtClean="0"/>
              <a:t>иРНК</a:t>
            </a:r>
            <a:r>
              <a:rPr lang="ru-RU" dirty="0" smtClean="0"/>
              <a:t> (правильная посадка на рибосому, запрет ферментам нуклеазам </a:t>
            </a:r>
            <a:r>
              <a:rPr lang="ru-RU" dirty="0" err="1" smtClean="0"/>
              <a:t>гидролизовать</a:t>
            </a:r>
            <a:r>
              <a:rPr lang="ru-RU" dirty="0" smtClean="0"/>
              <a:t> РНК)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Полиаденилирование</a:t>
            </a:r>
            <a:r>
              <a:rPr lang="ru-RU" dirty="0" smtClean="0"/>
              <a:t>- присоединение к другому концу про-</a:t>
            </a:r>
            <a:r>
              <a:rPr lang="ru-RU" dirty="0" err="1" smtClean="0"/>
              <a:t>иРНК</a:t>
            </a:r>
            <a:r>
              <a:rPr lang="ru-RU" dirty="0" smtClean="0"/>
              <a:t> </a:t>
            </a:r>
            <a:r>
              <a:rPr lang="ru-RU" dirty="0" err="1" smtClean="0"/>
              <a:t>адениловых</a:t>
            </a:r>
            <a:r>
              <a:rPr lang="ru-RU" dirty="0" smtClean="0"/>
              <a:t> нуклеотидов, что удлиняет жизнь и-РНК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Сплайсинг</a:t>
            </a:r>
            <a:r>
              <a:rPr lang="ru-RU" dirty="0" smtClean="0"/>
              <a:t>- сшивание копий </a:t>
            </a:r>
            <a:r>
              <a:rPr lang="ru-RU" dirty="0" err="1" smtClean="0"/>
              <a:t>экзонов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906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5" y="620688"/>
            <a:ext cx="8614699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378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780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ГЕНОМ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8064896" cy="4525963"/>
          </a:xfrm>
        </p:spPr>
        <p:txBody>
          <a:bodyPr/>
          <a:lstStyle/>
          <a:p>
            <a:r>
              <a:rPr lang="ru-RU" b="1" dirty="0" smtClean="0"/>
              <a:t>Геном</a:t>
            </a:r>
            <a:r>
              <a:rPr lang="ru-RU" dirty="0" smtClean="0"/>
              <a:t>- совокупность генов и </a:t>
            </a:r>
            <a:r>
              <a:rPr lang="ru-RU" dirty="0" err="1" smtClean="0"/>
              <a:t>некодирующих</a:t>
            </a:r>
            <a:r>
              <a:rPr lang="ru-RU" dirty="0" smtClean="0"/>
              <a:t> последовательностей ДНК, которые входят в гаплоидный набор хромосом вида.</a:t>
            </a:r>
          </a:p>
          <a:p>
            <a:r>
              <a:rPr lang="ru-RU" dirty="0" smtClean="0"/>
              <a:t>Известно, что длина всех </a:t>
            </a:r>
            <a:r>
              <a:rPr lang="ru-RU" dirty="0" err="1" smtClean="0"/>
              <a:t>интронов</a:t>
            </a:r>
            <a:r>
              <a:rPr lang="ru-RU" dirty="0" smtClean="0"/>
              <a:t> одного гена превышает суммарную длину всех </a:t>
            </a:r>
            <a:r>
              <a:rPr lang="ru-RU" dirty="0" err="1" smtClean="0"/>
              <a:t>экзонов</a:t>
            </a: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71201083"/>
              </p:ext>
            </p:extLst>
          </p:nvPr>
        </p:nvGraphicFramePr>
        <p:xfrm>
          <a:off x="179512" y="4295663"/>
          <a:ext cx="3696072" cy="2542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51920" y="4221088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Более 70% нуклеотидов являются </a:t>
            </a:r>
          </a:p>
          <a:p>
            <a:r>
              <a:rPr lang="ru-RU" sz="2400" b="1" dirty="0" smtClean="0"/>
              <a:t>регуляторными зонами генов, с ними взаимодействуют многие белки, активирующие или подавляющие транскрипцию разных генов.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5963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Геном человека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Трехбуквенный генетический код к 1964 г. расшифровал </a:t>
            </a:r>
            <a:r>
              <a:rPr lang="ru-RU" dirty="0" err="1" smtClean="0"/>
              <a:t>Ф.Крик</a:t>
            </a:r>
            <a:r>
              <a:rPr lang="ru-RU" dirty="0" smtClean="0"/>
              <a:t>. Вряд ли он тогда предполагал, что в обозримом будущем станет возможной расшифровка генома человека. Эта задача долгое время казалась неразрешимой.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688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вот геном 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прочитан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Завершение работ по расшифровке генома человека консорциумом ученых планировалось к 2003 г. – 50-летию открытия структуры ДНК. Однако конкуренция сказала свое слово и в этой области. </a:t>
            </a:r>
          </a:p>
          <a:p>
            <a:r>
              <a:rPr lang="ru-RU" dirty="0" err="1" smtClean="0"/>
              <a:t>Крейг</a:t>
            </a:r>
            <a:r>
              <a:rPr lang="ru-RU" dirty="0" smtClean="0"/>
              <a:t> </a:t>
            </a:r>
            <a:r>
              <a:rPr lang="ru-RU" dirty="0" err="1" smtClean="0"/>
              <a:t>Вентер</a:t>
            </a:r>
            <a:r>
              <a:rPr lang="ru-RU" dirty="0" smtClean="0"/>
              <a:t> основал частную компанию «</a:t>
            </a:r>
            <a:r>
              <a:rPr lang="ru-RU" dirty="0" err="1" smtClean="0"/>
              <a:t>Селера</a:t>
            </a:r>
            <a:r>
              <a:rPr lang="ru-RU" dirty="0" smtClean="0"/>
              <a:t>», которая продает генные последовательности за большие деньги. Включившись в гонку по расшифровке генома, она за один год сделала то, на что у международного консорциума ученых из разных стран ушло десять лет. Это стало возможным благодаря новому методу чтения генетических последовательностей и использованию автоматизации процесса чтения.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06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8640"/>
            <a:ext cx="7776864" cy="626469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Итак, геном прочитан. Казалось бы, надо радоваться, но ученые пришли в недоумение: уж очень мало генов оказалось у человека – примерно в три раза меньше, чем ожидалось. Раньше думали, что генов у нас около 100 тыс., а на самом деле их оказалось около 38,5 тыс. Но даже не это самое главное.</a:t>
            </a:r>
          </a:p>
          <a:p>
            <a:r>
              <a:rPr lang="ru-RU" b="1" dirty="0" smtClean="0"/>
              <a:t>10 </a:t>
            </a:r>
            <a:r>
              <a:rPr lang="ru-RU" b="1" dirty="0" err="1" smtClean="0"/>
              <a:t>тыс</a:t>
            </a:r>
            <a:r>
              <a:rPr lang="ru-RU" b="1" dirty="0" smtClean="0"/>
              <a:t> работают во всех клетках, а 28,5 </a:t>
            </a:r>
            <a:r>
              <a:rPr lang="ru-RU" b="1" dirty="0" err="1" smtClean="0"/>
              <a:t>тыс</a:t>
            </a:r>
            <a:r>
              <a:rPr lang="ru-RU" b="1" dirty="0" smtClean="0"/>
              <a:t> не во всех.</a:t>
            </a:r>
          </a:p>
          <a:p>
            <a:r>
              <a:rPr lang="ru-RU" b="1" u="sng" dirty="0" smtClean="0"/>
              <a:t>Недоумение ученых </a:t>
            </a:r>
            <a:r>
              <a:rPr lang="ru-RU" b="1" dirty="0" smtClean="0"/>
              <a:t>: у дрозофилы 13 601 генов, у круглого почвенного червя – 19 тыс., у горчицы – 25 тыс. генов. Столь малое количество генов у человека не позволяет выделить его из животного царства и считать «венцом» творения. </a:t>
            </a:r>
          </a:p>
        </p:txBody>
      </p:sp>
    </p:spTree>
    <p:extLst>
      <p:ext uri="{BB962C8B-B14F-4D97-AF65-F5344CB8AC3E}">
        <p14:creationId xmlns:p14="http://schemas.microsoft.com/office/powerpoint/2010/main" val="2788510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88640"/>
            <a:ext cx="7499176" cy="633670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Основную часть ДНК наших хромосом занимают пустынные участки и так называемые тандемные повторы. </a:t>
            </a:r>
          </a:p>
          <a:p>
            <a:r>
              <a:rPr lang="ru-RU" b="1" dirty="0" smtClean="0"/>
              <a:t>В пустынных участках просто-напросто не закодировано никаких генов, а повторы бессмысленны и следуют друг за другом наподобие велосипедов-тандемов, откуда и получили название. </a:t>
            </a:r>
          </a:p>
          <a:p>
            <a:r>
              <a:rPr lang="ru-RU" b="1" dirty="0" smtClean="0"/>
              <a:t>Зато там, где располагаются гены, активность ДНК и ферментов, синтезирующих ее копии в виде молекул информационной РНК, повышается в 200–800 раз! Это – «горячие точки» генома. </a:t>
            </a:r>
          </a:p>
          <a:p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81646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260648"/>
            <a:ext cx="7598648" cy="6408711"/>
          </a:xfrm>
        </p:spPr>
        <p:txBody>
          <a:bodyPr>
            <a:normAutofit/>
          </a:bodyPr>
          <a:lstStyle/>
          <a:p>
            <a:r>
              <a:rPr lang="ru-RU" b="1" dirty="0" smtClean="0"/>
              <a:t>В геноме человека ученые насчитали 223 гена, которые сходны с генами кишечной палочки. Кишечная палочка возникла примерно 3 млрд. лет назад. </a:t>
            </a:r>
          </a:p>
          <a:p>
            <a:r>
              <a:rPr lang="ru-RU" b="1" dirty="0" smtClean="0"/>
              <a:t>Зачем нам такие «древние» гены? Видимо, современные организмы унаследовали от предков какие-то фундаментальные структурные свойства клеток и биохимические реакции, для которых необходимы соответствующие белки. </a:t>
            </a:r>
          </a:p>
        </p:txBody>
      </p:sp>
    </p:spTree>
    <p:extLst>
      <p:ext uri="{BB962C8B-B14F-4D97-AF65-F5344CB8AC3E}">
        <p14:creationId xmlns:p14="http://schemas.microsoft.com/office/powerpoint/2010/main" val="1169000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210" y="1916832"/>
            <a:ext cx="84582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Повторение.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93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88641"/>
            <a:ext cx="7848872" cy="6240756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В нашем геноме много последовательностей, доставшихся нам в «наследство» от </a:t>
            </a:r>
            <a:r>
              <a:rPr lang="ru-RU" b="1" dirty="0" err="1" smtClean="0"/>
              <a:t>ретровирусов</a:t>
            </a:r>
            <a:r>
              <a:rPr lang="ru-RU" b="1" dirty="0" smtClean="0"/>
              <a:t>. Эти вирусы, к которым относятся вирусы рака и СПИДа, вместо ДНК в качестве наследственного материала содержат РНК</a:t>
            </a:r>
          </a:p>
          <a:p>
            <a:r>
              <a:rPr lang="ru-RU" b="1" dirty="0" smtClean="0"/>
              <a:t>Таких </a:t>
            </a:r>
            <a:r>
              <a:rPr lang="ru-RU" b="1" dirty="0" err="1" smtClean="0"/>
              <a:t>ретровирусных</a:t>
            </a:r>
            <a:r>
              <a:rPr lang="ru-RU" b="1" dirty="0" smtClean="0"/>
              <a:t> последовательностей у нас много. Время от времени они «вырываются» на волю, в результате чего возникает рак (но рак в полном соответствии с законом Менделя проявляется лишь у рецессивных </a:t>
            </a:r>
            <a:r>
              <a:rPr lang="ru-RU" b="1" dirty="0" err="1" smtClean="0"/>
              <a:t>гомозигот</a:t>
            </a:r>
            <a:r>
              <a:rPr lang="ru-RU" b="1" dirty="0" smtClean="0"/>
              <a:t>, т.е. не более чем в 25% случаев). </a:t>
            </a:r>
          </a:p>
        </p:txBody>
      </p:sp>
    </p:spTree>
    <p:extLst>
      <p:ext uri="{BB962C8B-B14F-4D97-AF65-F5344CB8AC3E}">
        <p14:creationId xmlns:p14="http://schemas.microsoft.com/office/powerpoint/2010/main" val="2764404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8641"/>
            <a:ext cx="7598648" cy="624075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К.Вентер</a:t>
            </a:r>
            <a:r>
              <a:rPr lang="ru-RU" b="1" dirty="0" smtClean="0"/>
              <a:t> говорил, что понимание генома потребует сотни лет. </a:t>
            </a:r>
          </a:p>
          <a:p>
            <a:r>
              <a:rPr lang="ru-RU" b="1" dirty="0" smtClean="0"/>
              <a:t>Ведь мы до сих пор не знаем функций и роли более чем 25 тыс. генов. И даже не знаем, как подступиться к решению этой задачи, поскольку большинство генов просто «молчит» в геноме, никак себя не проявляя. </a:t>
            </a:r>
          </a:p>
          <a:p>
            <a:r>
              <a:rPr lang="ru-RU" b="1" dirty="0" smtClean="0"/>
              <a:t>В то же время, хотя генов у нас и не слишком много, они обеспечивают синтез до 1 млн (!) самых разных белков.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76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Хромосомы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00808"/>
            <a:ext cx="8028384" cy="4525963"/>
          </a:xfrm>
        </p:spPr>
        <p:txBody>
          <a:bodyPr/>
          <a:lstStyle/>
          <a:p>
            <a:r>
              <a:rPr lang="ru-RU" dirty="0" smtClean="0"/>
              <a:t>На примере человека- 46 молекул ДНК- это 4 метра. Как они умещаются в ядре диаметром 10 мкм</a:t>
            </a:r>
          </a:p>
          <a:p>
            <a:r>
              <a:rPr lang="ru-RU" dirty="0" smtClean="0"/>
              <a:t>Ген- это основа хромосомы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(</a:t>
            </a:r>
            <a:r>
              <a:rPr lang="ru-RU" dirty="0" err="1" smtClean="0"/>
              <a:t>ДНК+белок</a:t>
            </a:r>
            <a:r>
              <a:rPr lang="ru-RU" dirty="0" smtClean="0"/>
              <a:t> гистон)</a:t>
            </a:r>
          </a:p>
          <a:p>
            <a:r>
              <a:rPr lang="ru-RU" dirty="0" smtClean="0"/>
              <a:t>Белки обеспечивают упаковку ДНК в  ядре</a:t>
            </a:r>
          </a:p>
          <a:p>
            <a:r>
              <a:rPr lang="ru-RU" dirty="0" smtClean="0"/>
              <a:t>Существует 4 уровня комплектации ДНК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696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Уровни комплектации ДНК в хромосоме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i="1" u="sng" dirty="0" smtClean="0">
                <a:solidFill>
                  <a:srgbClr val="FF0000"/>
                </a:solidFill>
              </a:rPr>
              <a:t>На первом уровне </a:t>
            </a:r>
            <a:r>
              <a:rPr lang="ru-RU" sz="2400" dirty="0" smtClean="0"/>
              <a:t>двойная спираль ДНК наматывается на множество одинаковых белковых комплексов, содержащих по 8 молекул гистонов – белков с повышенным содержанием положительно заряженных аминокислотных остатков лизина и аргинина.</a:t>
            </a:r>
          </a:p>
          <a:p>
            <a:r>
              <a:rPr lang="ru-RU" sz="2400" dirty="0" smtClean="0"/>
              <a:t>В состав </a:t>
            </a:r>
            <a:r>
              <a:rPr lang="ru-RU" sz="2400" dirty="0" err="1" smtClean="0"/>
              <a:t>нуклеосомы</a:t>
            </a:r>
            <a:r>
              <a:rPr lang="ru-RU" sz="2400" dirty="0" smtClean="0"/>
              <a:t> входит по 2 одинаковые молекулы четырёх разных гистонов. </a:t>
            </a:r>
          </a:p>
          <a:p>
            <a:r>
              <a:rPr lang="ru-RU" sz="2400" dirty="0" smtClean="0"/>
              <a:t>Между </a:t>
            </a:r>
            <a:r>
              <a:rPr lang="ru-RU" sz="2400" dirty="0" err="1" smtClean="0"/>
              <a:t>нуклеосомами</a:t>
            </a:r>
            <a:r>
              <a:rPr lang="ru-RU" sz="2400" dirty="0" smtClean="0"/>
              <a:t> содержится 20, 20 или 40  пар нуклеотидов.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7"/>
          <a:stretch/>
        </p:blipFill>
        <p:spPr bwMode="auto">
          <a:xfrm>
            <a:off x="66675" y="5283654"/>
            <a:ext cx="9077325" cy="157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48866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нуклеосома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124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692696"/>
            <a:ext cx="7391400" cy="3672408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На втором уровне</a:t>
            </a:r>
            <a:r>
              <a:rPr lang="ru-RU" dirty="0" smtClean="0"/>
              <a:t>- </a:t>
            </a:r>
            <a:r>
              <a:rPr lang="ru-RU" dirty="0" err="1" smtClean="0"/>
              <a:t>нуклеосомы</a:t>
            </a:r>
            <a:r>
              <a:rPr lang="ru-RU" dirty="0" smtClean="0"/>
              <a:t> сближаются с помощью пятого гистона, отличающегося от тех, которые входят в состав сердцевины </a:t>
            </a:r>
            <a:r>
              <a:rPr lang="ru-RU" dirty="0" err="1" smtClean="0"/>
              <a:t>нуклеосомы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Образуется фибрилла.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8" b="62021"/>
          <a:stretch/>
        </p:blipFill>
        <p:spPr bwMode="auto">
          <a:xfrm>
            <a:off x="513047" y="4149080"/>
            <a:ext cx="863095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35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8640"/>
            <a:ext cx="7391400" cy="4864443"/>
          </a:xfrm>
        </p:spPr>
        <p:txBody>
          <a:bodyPr>
            <a:normAutofit fontScale="925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На третьем уровне </a:t>
            </a:r>
            <a:r>
              <a:rPr lang="ru-RU" dirty="0" smtClean="0"/>
              <a:t>упаковки формируются петли, содержащие  от 20-80 тыс. пар нуклеотидов.</a:t>
            </a:r>
          </a:p>
          <a:p>
            <a:r>
              <a:rPr lang="ru-RU" dirty="0" smtClean="0"/>
              <a:t>В «устье» каждой петли находятся белки, которые узнают определенные нуклеотидные последовательности и при этом имеют сродство друг с другом.</a:t>
            </a:r>
          </a:p>
          <a:p>
            <a:r>
              <a:rPr lang="ru-RU" dirty="0" smtClean="0"/>
              <a:t>Образуется комплекс, называемый </a:t>
            </a:r>
            <a:r>
              <a:rPr lang="ru-RU" b="1" i="1" u="sng" dirty="0" smtClean="0"/>
              <a:t>хроматином</a:t>
            </a:r>
            <a:r>
              <a:rPr lang="ru-RU" dirty="0" smtClean="0"/>
              <a:t> (виден только в электронный микроскоп).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4" b="35830"/>
          <a:stretch/>
        </p:blipFill>
        <p:spPr bwMode="auto">
          <a:xfrm>
            <a:off x="91625" y="4941168"/>
            <a:ext cx="9077325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2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08720"/>
            <a:ext cx="7391400" cy="2592288"/>
          </a:xfrm>
        </p:spPr>
        <p:txBody>
          <a:bodyPr/>
          <a:lstStyle/>
          <a:p>
            <a:r>
              <a:rPr lang="ru-RU" sz="4400" b="1" i="1" u="sng" dirty="0" smtClean="0">
                <a:solidFill>
                  <a:srgbClr val="FF0000"/>
                </a:solidFill>
              </a:rPr>
              <a:t>На четвертом уровне- </a:t>
            </a:r>
            <a:r>
              <a:rPr lang="ru-RU" dirty="0" smtClean="0"/>
              <a:t>петли укладываются в стопки, хромосома утолщается и становится видна в световой микроскоп.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0"/>
          <a:stretch/>
        </p:blipFill>
        <p:spPr bwMode="auto">
          <a:xfrm>
            <a:off x="1187624" y="3645024"/>
            <a:ext cx="7779022" cy="217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307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7"/>
          <a:stretch/>
        </p:blipFill>
        <p:spPr bwMode="auto">
          <a:xfrm>
            <a:off x="179512" y="0"/>
            <a:ext cx="9073008" cy="615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6185386"/>
            <a:ext cx="444249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Уровни комплектации 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9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48680"/>
            <a:ext cx="838074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002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Строение хромосомы на четвертом уровне упаковки.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" y="1412776"/>
            <a:ext cx="2592025" cy="4571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5011" y="1268760"/>
            <a:ext cx="66216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хромосома состоит из 2-х идентичных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хроматид,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из которых содержит по одной молекуле ДНК.</a:t>
            </a:r>
          </a:p>
          <a:p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участок соединения хроматид.</a:t>
            </a:r>
          </a:p>
          <a:p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Теломера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конец хромосомы. Состоит из 10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тыс.пар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нуклеотидов.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Теломеры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защищают кодирующие последовательности ДНК –гены от действия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экзонуклеаз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–ферментов,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гидролизирующих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молекулы нуклеиновых кислот с концов, и обеспечивают прикрепление хромосом во время удвоения к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нутренней мембране ядра. 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часть хромосомы от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теломеры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35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19400" y="3214688"/>
            <a:ext cx="335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БИОСИНТЕЗ БЕЛКОВ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438400" y="2757488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95600" y="15240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</a:rPr>
              <a:t>тРНК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00200" y="2224088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</a:rPr>
              <a:t>иРНК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562600" y="184308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</a:rPr>
              <a:t>Аминокислоты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638800" y="481488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</a:rPr>
              <a:t>Энергия (АТФ)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676400" y="5119688"/>
            <a:ext cx="182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</a:rPr>
              <a:t>Ферменты (белки)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09600" y="3214688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</a:rPr>
              <a:t>рРНК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52400" y="9906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800">
                <a:solidFill>
                  <a:srgbClr val="000000"/>
                </a:solidFill>
              </a:rPr>
              <a:t>ДНК</a:t>
            </a: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295400" y="1233488"/>
            <a:ext cx="1600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066800" y="1462088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838200" y="1538288"/>
            <a:ext cx="152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600200" y="3505200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3429000" y="1995488"/>
            <a:ext cx="762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 flipH="1">
            <a:off x="5562600" y="2300288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8001000" y="10048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Пища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105400" y="700088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Вновь образованные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5943600" y="1385888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H="1">
            <a:off x="7467600" y="1462088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H="1" flipV="1">
            <a:off x="5334000" y="4129088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94" name="Line 23"/>
          <p:cNvSpPr>
            <a:spLocks noChangeShapeType="1"/>
          </p:cNvSpPr>
          <p:nvPr/>
        </p:nvSpPr>
        <p:spPr bwMode="auto">
          <a:xfrm flipH="1" flipV="1">
            <a:off x="6248400" y="5348288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95" name="Text Box 24"/>
          <p:cNvSpPr txBox="1">
            <a:spLocks noChangeArrowheads="1"/>
          </p:cNvSpPr>
          <p:nvPr/>
        </p:nvSpPr>
        <p:spPr bwMode="auto">
          <a:xfrm>
            <a:off x="6858000" y="62626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Пища</a:t>
            </a:r>
          </a:p>
        </p:txBody>
      </p:sp>
      <p:sp>
        <p:nvSpPr>
          <p:cNvPr id="3096" name="Line 25"/>
          <p:cNvSpPr>
            <a:spLocks noChangeShapeType="1"/>
          </p:cNvSpPr>
          <p:nvPr/>
        </p:nvSpPr>
        <p:spPr bwMode="auto">
          <a:xfrm flipV="1">
            <a:off x="2895600" y="4357688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97" name="Text Box 26"/>
          <p:cNvSpPr txBox="1">
            <a:spLocks noChangeArrowheads="1"/>
          </p:cNvSpPr>
          <p:nvPr/>
        </p:nvSpPr>
        <p:spPr bwMode="auto">
          <a:xfrm>
            <a:off x="457200" y="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Сложность процесса –биосинтез белка.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58000" y="6262688"/>
            <a:ext cx="1066800" cy="47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3290888"/>
            <a:ext cx="990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95600" y="1538288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62600" y="1981200"/>
            <a:ext cx="2362200" cy="47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58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Классификация хромосом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307757"/>
            <a:ext cx="7776864" cy="1761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телоцентрическая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отсутствует либо расположена на конце хромосомы)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акроцентрическая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смещена к концу плеча хромосомы)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субметацентрическая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делит хромосому на два неравных плеча)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метацентрическая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делит хромосому на два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равных плеча)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0723" b="38865"/>
          <a:stretch/>
        </p:blipFill>
        <p:spPr bwMode="auto">
          <a:xfrm>
            <a:off x="1547664" y="4221087"/>
            <a:ext cx="6788349" cy="261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49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Кариотип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Кариотип- совокупность признаков хромосомного набора.</a:t>
            </a:r>
          </a:p>
          <a:p>
            <a:r>
              <a:rPr lang="ru-RU" sz="4400" dirty="0" smtClean="0"/>
              <a:t>Кариотипы разных видов различаются числом, размерами и формой хромосом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78564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60648"/>
            <a:ext cx="7427168" cy="5865515"/>
          </a:xfrm>
        </p:spPr>
        <p:txBody>
          <a:bodyPr>
            <a:normAutofit lnSpcReduction="10000"/>
          </a:bodyPr>
          <a:lstStyle/>
          <a:p>
            <a:endParaRPr lang="ru-RU" sz="1600" b="1" dirty="0" smtClean="0"/>
          </a:p>
          <a:p>
            <a:endParaRPr lang="ru-RU" sz="1600" b="1" dirty="0"/>
          </a:p>
          <a:p>
            <a:r>
              <a:rPr lang="ru-RU" sz="3600" b="1" dirty="0" smtClean="0"/>
              <a:t>     У человека нормальный кариотип состоит из  46 хромосом.   </a:t>
            </a:r>
          </a:p>
          <a:p>
            <a:r>
              <a:rPr lang="ru-RU" sz="3600" b="1" dirty="0"/>
              <a:t> </a:t>
            </a:r>
            <a:r>
              <a:rPr lang="ru-RU" sz="3600" b="1" dirty="0" smtClean="0"/>
              <a:t> Тогда как у шимпанзе, гориллы — 48.</a:t>
            </a:r>
          </a:p>
          <a:p>
            <a:r>
              <a:rPr lang="ru-RU" sz="3600" b="1" dirty="0" smtClean="0"/>
              <a:t>  Кариотип бурозубки обыкновенной составляет    от 20 до 33 хромосом в зависимости от конкретной популяции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9320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Нарушения кариотипа у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307757"/>
            <a:ext cx="7848872" cy="4864443"/>
          </a:xfrm>
        </p:spPr>
        <p:txBody>
          <a:bodyPr>
            <a:normAutofit lnSpcReduction="10000"/>
          </a:bodyPr>
          <a:lstStyle/>
          <a:p>
            <a:r>
              <a:rPr lang="ru-RU" sz="2300" dirty="0"/>
              <a:t>47,XXY; </a:t>
            </a:r>
            <a:r>
              <a:rPr lang="ru-RU" sz="2300" dirty="0" smtClean="0"/>
              <a:t>48,XXX-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Клайнфельтера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Полисомия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X-хромосоме у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мужчин)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45X0; 45X0/46XX;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45,X - Синдром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Шерешевского —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Тёрнера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Моносомия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X) 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47,ХХ, 21+; 47,ХY, 21+	Синдром Дауна	             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Трисомия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21-й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хромосоме)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47,ХХ, 18+; 47,ХY, 18+	Синдром Эдвардса	               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Трисомия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18-й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хромосоме)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47,ХХ, 13+; 47,ХY, 13+	Синдром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Патау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Трисомия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13-й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хромосоме)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46,XX, 5р-	Синдром кошачьего крика	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Делеция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короткого плеча 5-й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хромосомы)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07232" y="5939407"/>
            <a:ext cx="7414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/>
              <a:t>Делеции</a:t>
            </a:r>
            <a:r>
              <a:rPr lang="ru-RU" sz="1400" dirty="0"/>
              <a:t>  — хромосомные перестройки, при которых происходит потеря участка </a:t>
            </a:r>
            <a:r>
              <a:rPr lang="ru-RU" sz="1400" dirty="0" smtClean="0"/>
              <a:t>хромосомы </a:t>
            </a:r>
          </a:p>
        </p:txBody>
      </p:sp>
    </p:spTree>
    <p:extLst>
      <p:ext uri="{BB962C8B-B14F-4D97-AF65-F5344CB8AC3E}">
        <p14:creationId xmlns:p14="http://schemas.microsoft.com/office/powerpoint/2010/main" val="2323891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Митохондриальный</a:t>
            </a:r>
            <a:r>
              <a:rPr lang="ru-RU" dirty="0" smtClean="0">
                <a:solidFill>
                  <a:srgbClr val="FF0000"/>
                </a:solidFill>
              </a:rPr>
              <a:t> геном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96753"/>
            <a:ext cx="7848872" cy="424847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Генетическая информация содержится не только в хромосомах клеточного ядра, но и в митохондриях(это самовоспроизводящиеся полуавтономные органеллы клетки)</a:t>
            </a:r>
          </a:p>
          <a:p>
            <a:r>
              <a:rPr lang="ru-RU" dirty="0" err="1" smtClean="0"/>
              <a:t>Митохондриальный</a:t>
            </a:r>
            <a:r>
              <a:rPr lang="ru-RU" dirty="0" smtClean="0"/>
              <a:t> геном – это 1 или несколько кольцевых(редко линейных) молекул </a:t>
            </a:r>
            <a:r>
              <a:rPr lang="ru-RU" dirty="0" err="1" smtClean="0"/>
              <a:t>мтДНК</a:t>
            </a:r>
            <a:endParaRPr lang="ru-RU" dirty="0" smtClean="0"/>
          </a:p>
          <a:p>
            <a:r>
              <a:rPr lang="ru-RU" dirty="0" smtClean="0"/>
              <a:t>В митохондриях также содержатся рибосомы, но они синтезируют только 5% белков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5085184"/>
            <a:ext cx="678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u="sng" dirty="0" smtClean="0"/>
              <a:t>Свой геном имеют также и хлоропласты</a:t>
            </a:r>
            <a:endParaRPr lang="ru-RU" sz="2800" i="1" u="sng" dirty="0"/>
          </a:p>
        </p:txBody>
      </p:sp>
    </p:spTree>
    <p:extLst>
      <p:ext uri="{BB962C8B-B14F-4D97-AF65-F5344CB8AC3E}">
        <p14:creationId xmlns:p14="http://schemas.microsoft.com/office/powerpoint/2010/main" val="170289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Закрепление 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307757"/>
            <a:ext cx="7391400" cy="969115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 чём принципиальное отличие строения генов эукариот от генов прокариот?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75656" y="3501008"/>
            <a:ext cx="6368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2.Какие </a:t>
            </a:r>
            <a:r>
              <a:rPr lang="ru-RU" sz="2800" dirty="0"/>
              <a:t>органеллы соматических </a:t>
            </a:r>
            <a:r>
              <a:rPr lang="ru-RU" sz="2800" dirty="0" smtClean="0"/>
              <a:t>клеток</a:t>
            </a:r>
          </a:p>
          <a:p>
            <a:r>
              <a:rPr lang="ru-RU" sz="2800" dirty="0" smtClean="0"/>
              <a:t> высших растений </a:t>
            </a:r>
            <a:r>
              <a:rPr lang="ru-RU" sz="2800" dirty="0"/>
              <a:t>имеют свой геном?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2564904"/>
            <a:ext cx="5655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 прокариот нуклеотиды располагаются непрерывно,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а у эукариот они «разорваны».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5013176"/>
            <a:ext cx="372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Ядро, митохондрии и хлоропласты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08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Назовите части в структуре хромосом.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17105" r="66773" b="8786"/>
          <a:stretch/>
        </p:blipFill>
        <p:spPr bwMode="auto">
          <a:xfrm>
            <a:off x="179512" y="1276753"/>
            <a:ext cx="180020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769" y="61600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8026" y="30433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6389" y="4684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69" y="31003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2276872"/>
            <a:ext cx="387869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1-теломера</a:t>
            </a:r>
          </a:p>
          <a:p>
            <a:r>
              <a:rPr lang="ru-RU" sz="4800" dirty="0" smtClean="0"/>
              <a:t>2-центромера</a:t>
            </a:r>
          </a:p>
          <a:p>
            <a:r>
              <a:rPr lang="ru-RU" sz="4800" dirty="0" smtClean="0"/>
              <a:t>3-плечо</a:t>
            </a:r>
          </a:p>
          <a:p>
            <a:r>
              <a:rPr lang="ru-RU" sz="4800" dirty="0" smtClean="0"/>
              <a:t>4-хроматида</a:t>
            </a:r>
            <a:endParaRPr lang="ru-RU" sz="4800" dirty="0"/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172513" y="1276753"/>
            <a:ext cx="144016" cy="4608512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06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2400"/>
            <a:ext cx="8064896" cy="190844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Каким образом  «упакована» ДНК в ядре клетки? </a:t>
            </a:r>
            <a:br>
              <a:rPr lang="ru-RU" sz="2800" dirty="0" smtClean="0"/>
            </a:br>
            <a:r>
              <a:rPr lang="ru-RU" sz="2800" dirty="0" smtClean="0"/>
              <a:t>Расположите в правильном порядке уровни комплектации ДНК.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r="51232"/>
          <a:stretch/>
        </p:blipFill>
        <p:spPr bwMode="auto">
          <a:xfrm>
            <a:off x="1401688" y="4797152"/>
            <a:ext cx="3124200" cy="180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51261"/>
          <a:stretch/>
        </p:blipFill>
        <p:spPr bwMode="auto">
          <a:xfrm>
            <a:off x="4860032" y="2555659"/>
            <a:ext cx="3015342" cy="195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r="53358"/>
          <a:stretch/>
        </p:blipFill>
        <p:spPr bwMode="auto">
          <a:xfrm>
            <a:off x="5364088" y="4674914"/>
            <a:ext cx="3212312" cy="193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r="51819" b="47184"/>
          <a:stretch/>
        </p:blipFill>
        <p:spPr bwMode="auto">
          <a:xfrm>
            <a:off x="1547664" y="2624020"/>
            <a:ext cx="2786743" cy="188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62373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50359" y="61529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03847" y="1989299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3, 2, 4, 1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01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Параграф № 18. 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Подготовить </a:t>
            </a:r>
            <a:r>
              <a:rPr lang="ru-RU" dirty="0"/>
              <a:t>сообщения о заболеваниях человека, связанные с нарушением его кариотипа: </a:t>
            </a:r>
          </a:p>
          <a:p>
            <a:pPr lvl="0"/>
            <a:r>
              <a:rPr lang="ru-RU" dirty="0"/>
              <a:t>Синдром </a:t>
            </a:r>
            <a:r>
              <a:rPr lang="ru-RU" dirty="0" err="1"/>
              <a:t>Клайнфельтера</a:t>
            </a:r>
            <a:r>
              <a:rPr lang="ru-RU" dirty="0"/>
              <a:t>   </a:t>
            </a:r>
          </a:p>
          <a:p>
            <a:pPr lvl="0"/>
            <a:r>
              <a:rPr lang="ru-RU" dirty="0"/>
              <a:t>Синдром Шерешевского — Тернера</a:t>
            </a:r>
          </a:p>
          <a:p>
            <a:pPr lvl="0"/>
            <a:r>
              <a:rPr lang="ru-RU" dirty="0"/>
              <a:t>Синдром Дауна	              </a:t>
            </a:r>
          </a:p>
          <a:p>
            <a:pPr lvl="0"/>
            <a:r>
              <a:rPr lang="ru-RU" dirty="0"/>
              <a:t>Синдром Эдвардса	</a:t>
            </a:r>
          </a:p>
          <a:p>
            <a:pPr lvl="0"/>
            <a:r>
              <a:rPr lang="ru-RU" dirty="0"/>
              <a:t>Синдром </a:t>
            </a:r>
            <a:r>
              <a:rPr lang="ru-RU" dirty="0" err="1"/>
              <a:t>Патау</a:t>
            </a:r>
            <a:r>
              <a:rPr lang="ru-RU" dirty="0"/>
              <a:t>	                 </a:t>
            </a:r>
          </a:p>
          <a:p>
            <a:pPr lvl="0"/>
            <a:r>
              <a:rPr lang="ru-RU" dirty="0"/>
              <a:t>Синдром кошачьего крика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96307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43280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57200" y="1452563"/>
            <a:ext cx="2971800" cy="3598862"/>
          </a:xfrm>
          <a:prstGeom prst="rect">
            <a:avLst/>
          </a:prstGeom>
          <a:solidFill>
            <a:srgbClr val="FFFF66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ДНК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(А-Г-Ц-Т)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 ядре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715000" y="1452563"/>
            <a:ext cx="2971800" cy="3598862"/>
          </a:xfrm>
          <a:prstGeom prst="rect">
            <a:avLst/>
          </a:prstGeom>
          <a:solidFill>
            <a:srgbClr val="FFFF66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pitchFamily="2" charset="2"/>
              </a:rPr>
              <a:t>БЕЛОК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aettenschweiler" pitchFamily="34" charset="0"/>
                <a:sym typeface="Wingdings" pitchFamily="2" charset="2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pitchFamily="2" charset="2"/>
              </a:rPr>
              <a:t>(аминокислоты)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sym typeface="Wingdings" pitchFamily="2" charset="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pitchFamily="2" charset="2"/>
              </a:rPr>
              <a:t>в цитоплазме</a:t>
            </a:r>
            <a:endParaRPr lang="ru-RU" sz="4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 flipV="1">
            <a:off x="1482725" y="5068888"/>
            <a:ext cx="2362200" cy="1412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17013058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Haettenschweiler" pitchFamily="34" charset="0"/>
            </a:endParaRP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 rot="16200000" flipV="1">
            <a:off x="6087269" y="4480719"/>
            <a:ext cx="1258888" cy="2438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640828660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Haettenschweiler" pitchFamily="34" charset="0"/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4251325" y="5541963"/>
            <a:ext cx="696913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aettenschweiler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aettenschweiler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>
                <a:solidFill>
                  <a:srgbClr val="FF0000"/>
                </a:solidFill>
                <a:latin typeface="Arial" charset="0"/>
              </a:rPr>
              <a:t>?</a:t>
            </a:r>
            <a:endParaRPr lang="ru-RU" altLang="ru-RU" sz="6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9406" name="Rectangle 14"/>
          <p:cNvSpPr>
            <a:spLocks noGrp="1" noChangeArrowheads="1"/>
          </p:cNvSpPr>
          <p:nvPr>
            <p:ph type="title"/>
          </p:nvPr>
        </p:nvSpPr>
        <p:spPr>
          <a:xfrm>
            <a:off x="682625" y="155575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CC0000"/>
                </a:solidFill>
              </a:rPr>
              <a:t>Проблемный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024575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80375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CC0000"/>
                </a:solidFill>
              </a:rPr>
              <a:t>Транскрипция-</a:t>
            </a:r>
            <a:r>
              <a:rPr lang="ru-RU" sz="2800" dirty="0" smtClean="0">
                <a:solidFill>
                  <a:srgbClr val="CC0000"/>
                </a:solidFill>
                <a:latin typeface="Arial" charset="0"/>
              </a:rPr>
              <a:t>……………………………..?</a:t>
            </a:r>
            <a:endParaRPr lang="ru-RU" sz="28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206500" y="1509713"/>
            <a:ext cx="8534400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Haettenschweiler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aettenschweiler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 smtClean="0">
                <a:solidFill>
                  <a:srgbClr val="CC0000"/>
                </a:solidFill>
                <a:latin typeface="Bookman Old Style" pitchFamily="18" charset="0"/>
              </a:rPr>
              <a:t> Необходимо </a:t>
            </a:r>
            <a:endParaRPr lang="en-US" altLang="ru-RU" sz="3200" dirty="0">
              <a:solidFill>
                <a:srgbClr val="CC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en-US" altLang="ru-RU" sz="3200" dirty="0">
                <a:solidFill>
                  <a:srgbClr val="000000"/>
                </a:solidFill>
                <a:latin typeface="Bookman Old Style" pitchFamily="18" charset="0"/>
              </a:rPr>
              <a:t>1</a:t>
            </a: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. Цепь ДНК - матрица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2. Свободные нуклеотиды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3. Фермент РНК - полимераза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endParaRPr lang="ru-RU" altLang="ru-RU" sz="1400" dirty="0">
              <a:solidFill>
                <a:srgbClr val="00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 smtClean="0">
                <a:solidFill>
                  <a:srgbClr val="CC0000"/>
                </a:solidFill>
                <a:latin typeface="Bookman Old Style" pitchFamily="18" charset="0"/>
              </a:rPr>
              <a:t>Происходит </a:t>
            </a:r>
            <a:endParaRPr lang="ru-RU" altLang="ru-RU" sz="3200" dirty="0">
              <a:solidFill>
                <a:srgbClr val="CC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В ядре клетки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endParaRPr lang="ru-RU" altLang="ru-RU" sz="1400" dirty="0">
              <a:solidFill>
                <a:srgbClr val="00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CC0000"/>
                </a:solidFill>
                <a:latin typeface="Bookman Old Style" pitchFamily="18" charset="0"/>
              </a:rPr>
              <a:t>О</a:t>
            </a:r>
            <a:r>
              <a:rPr lang="ru-RU" altLang="ru-RU" sz="3200" dirty="0" smtClean="0">
                <a:solidFill>
                  <a:srgbClr val="CC0000"/>
                </a:solidFill>
                <a:latin typeface="Bookman Old Style" pitchFamily="18" charset="0"/>
              </a:rPr>
              <a:t>бразуется</a:t>
            </a:r>
            <a:endParaRPr lang="en-US" altLang="ru-RU" sz="3200" dirty="0">
              <a:solidFill>
                <a:srgbClr val="CC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и-РНК</a:t>
            </a:r>
            <a:endParaRPr lang="ru-RU" alt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2060848"/>
            <a:ext cx="496855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4221088"/>
            <a:ext cx="30243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5445224"/>
            <a:ext cx="1512168" cy="52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72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CC0000"/>
                </a:solidFill>
              </a:rPr>
              <a:t>Трансляция-………………………..?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206500" y="1220788"/>
            <a:ext cx="85344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Haettenschweiler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aettenschweiler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aettenschweil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aettenschweiler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 smtClean="0">
                <a:solidFill>
                  <a:srgbClr val="CC0000"/>
                </a:solidFill>
                <a:latin typeface="Bookman Old Style" pitchFamily="18" charset="0"/>
              </a:rPr>
              <a:t>Необходимо </a:t>
            </a:r>
            <a:endParaRPr lang="en-US" altLang="ru-RU" sz="3200" dirty="0">
              <a:solidFill>
                <a:srgbClr val="CC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en-US" altLang="ru-RU" sz="3200" dirty="0">
                <a:solidFill>
                  <a:srgbClr val="000000"/>
                </a:solidFill>
                <a:latin typeface="Bookman Old Style" pitchFamily="18" charset="0"/>
              </a:rPr>
              <a:t>1</a:t>
            </a: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. и-РНК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2. Аминокислоты (20)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3. Ферменты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4. АТФ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5. т-РНК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endParaRPr lang="ru-RU" altLang="ru-RU" sz="1400" dirty="0">
              <a:solidFill>
                <a:srgbClr val="00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 smtClean="0">
                <a:solidFill>
                  <a:srgbClr val="CC0000"/>
                </a:solidFill>
                <a:latin typeface="Bookman Old Style" pitchFamily="18" charset="0"/>
              </a:rPr>
              <a:t>Происходит </a:t>
            </a:r>
            <a:endParaRPr lang="ru-RU" altLang="ru-RU" sz="3200" dirty="0">
              <a:solidFill>
                <a:srgbClr val="CC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В цитоплазме на рибосомах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endParaRPr lang="ru-RU" altLang="ru-RU" sz="1400" dirty="0">
              <a:solidFill>
                <a:srgbClr val="00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 smtClean="0">
                <a:solidFill>
                  <a:srgbClr val="CC0000"/>
                </a:solidFill>
                <a:latin typeface="Bookman Old Style" pitchFamily="18" charset="0"/>
              </a:rPr>
              <a:t>Образуется</a:t>
            </a:r>
            <a:endParaRPr lang="en-US" altLang="ru-RU" sz="3200" dirty="0">
              <a:solidFill>
                <a:srgbClr val="CC0000"/>
              </a:solidFill>
              <a:latin typeface="Bookman Old Style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 "/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</a:rPr>
              <a:t>Белковая молекула</a:t>
            </a:r>
            <a:endParaRPr lang="ru-RU" alt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772816"/>
            <a:ext cx="4248472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4941168"/>
            <a:ext cx="58326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6093296"/>
            <a:ext cx="4032448" cy="575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04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2_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53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Гены, геномы и хромосомы</a:t>
            </a:r>
          </a:p>
        </p:txBody>
      </p:sp>
    </p:spTree>
    <p:extLst>
      <p:ext uri="{BB962C8B-B14F-4D97-AF65-F5344CB8AC3E}">
        <p14:creationId xmlns:p14="http://schemas.microsoft.com/office/powerpoint/2010/main" val="1796728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</a:rPr>
              <a:t>ГЕН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Ген- это участок ДНК (или РНК у вирусов), несущий информацию о первичной структуре одного полипептида, одной молекулы т-РНК или одной молекулы р-РНК.</a:t>
            </a:r>
          </a:p>
          <a:p>
            <a:r>
              <a:rPr lang="ru-RU" dirty="0"/>
              <a:t>В ДНК гены располагаются </a:t>
            </a:r>
            <a:r>
              <a:rPr lang="ru-RU" dirty="0" smtClean="0"/>
              <a:t>линейно.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107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1145</Words>
  <Application>Microsoft Office PowerPoint</Application>
  <PresentationFormat>Экран (4:3)</PresentationFormat>
  <Paragraphs>180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1_Тема Office</vt:lpstr>
      <vt:lpstr>2_Тема Office</vt:lpstr>
      <vt:lpstr>Гены, геномы и хромосомы</vt:lpstr>
      <vt:lpstr>Повторение.</vt:lpstr>
      <vt:lpstr>Презентация PowerPoint</vt:lpstr>
      <vt:lpstr>Проблемный вопрос</vt:lpstr>
      <vt:lpstr>Транскрипция-……………………………..?</vt:lpstr>
      <vt:lpstr>Трансляция-………………………..?</vt:lpstr>
      <vt:lpstr>Презентация PowerPoint</vt:lpstr>
      <vt:lpstr>Гены, геномы и хромосомы</vt:lpstr>
      <vt:lpstr>ГЕН</vt:lpstr>
      <vt:lpstr>Гены прокариот.</vt:lpstr>
      <vt:lpstr>Презентация PowerPoint</vt:lpstr>
      <vt:lpstr>Этапы синтеза и-РНК</vt:lpstr>
      <vt:lpstr>Презентация PowerPoint</vt:lpstr>
      <vt:lpstr>ГЕНОМ</vt:lpstr>
      <vt:lpstr>Геном человека</vt:lpstr>
      <vt:lpstr>И вот геном прочитан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Хромосомы </vt:lpstr>
      <vt:lpstr>Уровни комплектации ДНК в хромосоме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хромосомы на четвертом уровне упаковки.</vt:lpstr>
      <vt:lpstr>Классификация хромосом</vt:lpstr>
      <vt:lpstr>Кариотип </vt:lpstr>
      <vt:lpstr>Презентация PowerPoint</vt:lpstr>
      <vt:lpstr>Нарушения кариотипа у человека</vt:lpstr>
      <vt:lpstr>Митохондриальный геном</vt:lpstr>
      <vt:lpstr>Закрепление .</vt:lpstr>
      <vt:lpstr>Назовите части в структуре хромосом.</vt:lpstr>
      <vt:lpstr>Каким образом  «упакована» ДНК в ядре клетки?  Расположите в правильном порядке уровни комплектации ДНК.</vt:lpstr>
      <vt:lpstr>Домашнее задание.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Гены, геномы и хромосомы</dc:title>
  <dc:creator>Томара</dc:creator>
  <cp:lastModifiedBy>Томара</cp:lastModifiedBy>
  <cp:revision>31</cp:revision>
  <dcterms:created xsi:type="dcterms:W3CDTF">2013-12-11T11:42:54Z</dcterms:created>
  <dcterms:modified xsi:type="dcterms:W3CDTF">2014-01-12T08:00:58Z</dcterms:modified>
</cp:coreProperties>
</file>