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0" r:id="rId4"/>
    <p:sldId id="267" r:id="rId5"/>
    <p:sldId id="259" r:id="rId6"/>
    <p:sldId id="268" r:id="rId7"/>
    <p:sldId id="261" r:id="rId8"/>
    <p:sldId id="266" r:id="rId9"/>
    <p:sldId id="257" r:id="rId10"/>
    <p:sldId id="265" r:id="rId11"/>
    <p:sldId id="258" r:id="rId12"/>
    <p:sldId id="263" r:id="rId13"/>
    <p:sldId id="262" r:id="rId14"/>
    <p:sldId id="271" r:id="rId15"/>
    <p:sldId id="272" r:id="rId16"/>
  </p:sldIdLst>
  <p:sldSz cx="9144000" cy="6858000" type="screen4x3"/>
  <p:notesSz cx="6854825" cy="9664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94660"/>
  </p:normalViewPr>
  <p:slideViewPr>
    <p:cSldViewPr>
      <p:cViewPr varScale="1">
        <p:scale>
          <a:sx n="68" d="100"/>
          <a:sy n="68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F8AD5-4622-4265-B445-57536B151D30}" type="datetimeFigureOut">
              <a:rPr lang="ru-RU" smtClean="0"/>
              <a:pPr/>
              <a:t>05.03.2014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7987-2527-4330-96A5-5F0A418D5E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22843" cy="684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Слайд-шоу</a:t>
            </a:r>
          </a:p>
          <a:p>
            <a:pPr algn="ctr"/>
            <a:r>
              <a:rPr lang="ru-RU" sz="3200" b="1" dirty="0" smtClean="0"/>
              <a:t>Синтаксис и общение</a:t>
            </a:r>
          </a:p>
          <a:p>
            <a:pPr algn="ctr"/>
            <a:r>
              <a:rPr lang="ru-RU" sz="3200" dirty="0" smtClean="0"/>
              <a:t>(на материале произведений юбиляров марта 2014: П. Верлен, Т. Шевченко, </a:t>
            </a:r>
          </a:p>
          <a:p>
            <a:pPr algn="ctr"/>
            <a:r>
              <a:rPr lang="ru-RU" sz="3200" dirty="0" smtClean="0"/>
              <a:t>А. Беляев, Ю. Бондарев, Ф. Искандер, </a:t>
            </a:r>
          </a:p>
          <a:p>
            <a:pPr algn="ctr"/>
            <a:r>
              <a:rPr lang="ru-RU" sz="3200" dirty="0" smtClean="0"/>
              <a:t>М. Жванецкий)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4002021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7576" y="3573016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Слайд-шоу подготовила:</a:t>
            </a:r>
          </a:p>
          <a:p>
            <a:r>
              <a:rPr lang="ru-RU" sz="2400" dirty="0" smtClean="0"/>
              <a:t>обучающаяся группы Т2-11</a:t>
            </a:r>
          </a:p>
          <a:p>
            <a:r>
              <a:rPr lang="ru-RU" sz="2400" dirty="0" err="1" smtClean="0"/>
              <a:t>Дабижа</a:t>
            </a:r>
            <a:r>
              <a:rPr lang="ru-RU" sz="2400" dirty="0" smtClean="0"/>
              <a:t> Екатерина</a:t>
            </a:r>
          </a:p>
          <a:p>
            <a:r>
              <a:rPr lang="ru-RU" sz="2400" dirty="0" smtClean="0"/>
              <a:t> Преподаватель:</a:t>
            </a:r>
          </a:p>
          <a:p>
            <a:r>
              <a:rPr lang="ru-RU" sz="2400" dirty="0" err="1" smtClean="0"/>
              <a:t>Загрядская</a:t>
            </a:r>
            <a:r>
              <a:rPr lang="ru-RU" sz="2400" dirty="0" smtClean="0"/>
              <a:t> Вера Ивановна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7" y="-3042"/>
            <a:ext cx="1002347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Дуся\Downloads\1237680781_b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64" y="2348880"/>
            <a:ext cx="3299402" cy="41044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1340768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Снег был</a:t>
            </a:r>
            <a:r>
              <a:rPr lang="ru-RU" sz="2800" dirty="0" smtClean="0"/>
              <a:t>, на рукаве ватника, горячим от слез, от его слез, </a:t>
            </a:r>
            <a:r>
              <a:rPr lang="ru-RU" sz="2800" b="1" dirty="0" smtClean="0"/>
              <a:t>на рукаве. 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1844824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NB! </a:t>
            </a:r>
            <a:r>
              <a:rPr lang="ru-RU" sz="2800" b="1" dirty="0" smtClean="0"/>
              <a:t>Подсказка:</a:t>
            </a:r>
          </a:p>
          <a:p>
            <a:r>
              <a:rPr lang="ru-RU" sz="2400" u="sng" dirty="0" smtClean="0"/>
              <a:t> </a:t>
            </a:r>
            <a:r>
              <a:rPr lang="ru-RU" sz="2800" u="sng" dirty="0" smtClean="0"/>
              <a:t>Словосочетаниями не являются: подлежащее и сказуемое, сочетание предлог + сущ., однородные члены предложения.</a:t>
            </a:r>
            <a:endParaRPr lang="ru-RU" sz="2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4452788"/>
            <a:ext cx="57606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Правильный ответ</a:t>
            </a:r>
            <a:r>
              <a:rPr lang="ru-RU" sz="2800" dirty="0" smtClean="0"/>
              <a:t>:</a:t>
            </a:r>
          </a:p>
          <a:p>
            <a:r>
              <a:rPr lang="ru-RU" sz="2800" dirty="0" smtClean="0"/>
              <a:t> сочетания слов, словосочетания  </a:t>
            </a:r>
          </a:p>
          <a:p>
            <a:r>
              <a:rPr lang="ru-RU" sz="2800" i="1" dirty="0" smtClean="0"/>
              <a:t>Снег на рукаве ватника был горячим от его слез.</a:t>
            </a:r>
            <a:endParaRPr lang="ru-RU" sz="2400" dirty="0" smtClean="0"/>
          </a:p>
          <a:p>
            <a:r>
              <a:rPr lang="ru-RU" sz="2400" dirty="0" smtClean="0"/>
              <a:t>                       Ю.Бондарев, Горячий снег.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79926" y="228996"/>
            <a:ext cx="779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Из каких языковых единиц состоит распавшееся предложение- цитата из романа Ю. Бондарева </a:t>
            </a:r>
            <a:r>
              <a:rPr lang="en-US" sz="2400" b="1" dirty="0" smtClean="0"/>
              <a:t>“</a:t>
            </a:r>
            <a:r>
              <a:rPr lang="ru-RU" sz="2400" b="1" dirty="0" smtClean="0"/>
              <a:t>Горячий снег</a:t>
            </a:r>
            <a:r>
              <a:rPr lang="en-US" sz="2400" b="1" dirty="0" smtClean="0"/>
              <a:t>”</a:t>
            </a:r>
            <a:r>
              <a:rPr lang="ru-RU" sz="2400" b="1" dirty="0" smtClean="0"/>
              <a:t>? «Соберите» предложение.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Дуся\Desktop\gdfg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2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002347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Дуся\Downloads\z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587" y="1472199"/>
            <a:ext cx="3533418" cy="36370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5085184"/>
            <a:ext cx="8820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Правильный ответ:</a:t>
            </a:r>
          </a:p>
          <a:p>
            <a:r>
              <a:rPr lang="ru-RU" sz="3200" i="1" dirty="0" smtClean="0"/>
              <a:t>Чистая совесть - признак плохой памяти.</a:t>
            </a:r>
            <a:endParaRPr lang="en-US" sz="3200" i="1" dirty="0" smtClean="0"/>
          </a:p>
          <a:p>
            <a:r>
              <a:rPr lang="ru-RU" sz="2800" dirty="0" smtClean="0"/>
              <a:t>Признак( чего?) памяти( </a:t>
            </a:r>
            <a:r>
              <a:rPr lang="ru-RU" sz="2800" dirty="0" err="1" smtClean="0"/>
              <a:t>сущ+</a:t>
            </a:r>
            <a:r>
              <a:rPr lang="ru-RU" sz="2800" dirty="0" smtClean="0"/>
              <a:t> </a:t>
            </a:r>
            <a:r>
              <a:rPr lang="ru-RU" sz="2800" dirty="0" err="1" smtClean="0"/>
              <a:t>сущ</a:t>
            </a:r>
            <a:r>
              <a:rPr lang="ru-RU" sz="2800" dirty="0" smtClean="0"/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признак, совесть, плохой, памяти, Чистая.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32656"/>
            <a:ext cx="9289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Составьте предложение. Найдите  именное словосочетание </a:t>
            </a:r>
            <a:r>
              <a:rPr lang="ru-RU" sz="2400" b="1" dirty="0" err="1" smtClean="0"/>
              <a:t>сущ.+сущ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3548" y="1772816"/>
            <a:ext cx="42484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NB! </a:t>
            </a:r>
            <a:r>
              <a:rPr lang="ru-RU" sz="2800" b="1" dirty="0" smtClean="0"/>
              <a:t>Подсказка:</a:t>
            </a:r>
          </a:p>
          <a:p>
            <a:r>
              <a:rPr lang="ru-RU" sz="2400" u="sng" dirty="0" smtClean="0"/>
              <a:t>Различают типы словосочетаний по составу: глагольные </a:t>
            </a:r>
            <a:r>
              <a:rPr lang="ru-RU" sz="2400" u="sng" smtClean="0"/>
              <a:t>(</a:t>
            </a:r>
            <a:r>
              <a:rPr lang="ru-RU" sz="2400" u="sng" smtClean="0"/>
              <a:t>главное </a:t>
            </a:r>
            <a:r>
              <a:rPr lang="ru-RU" sz="2400" u="sng" dirty="0" smtClean="0"/>
              <a:t>слово- глагол), именное (главное слово- имя сущ., имя прил., имя </a:t>
            </a:r>
            <a:r>
              <a:rPr lang="ru-RU" sz="2400" u="sng" dirty="0" err="1" smtClean="0"/>
              <a:t>числ</a:t>
            </a:r>
            <a:r>
              <a:rPr lang="ru-RU" sz="2400" u="sng" dirty="0" smtClean="0"/>
              <a:t>.), наречное (гл.слово-наречие).</a:t>
            </a:r>
            <a:endParaRPr lang="ru-RU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Дуся\Desktop\Untitled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2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396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256" y="188640"/>
            <a:ext cx="9490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Чем объединены эти тексты разных жанров и родов литературы, написанные в разное время представителями четырех культур: русской, французской, украинской и абхазской?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484784"/>
            <a:ext cx="90730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1.Превыше всего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Тепло человечье,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Негромкие речи,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Добра торжество!  (П. Верлен)</a:t>
            </a:r>
          </a:p>
          <a:p>
            <a:r>
              <a:rPr lang="ru-RU" sz="2000" i="1" dirty="0" smtClean="0"/>
              <a:t>2.Не греет солнце на чужбине.  (Т. Шевченко)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3.Самый великий источник энергии- это человеческая мысль…  ( А. Беляев, Властелин мира)</a:t>
            </a:r>
          </a:p>
          <a:p>
            <a:r>
              <a:rPr lang="ru-RU" sz="2000" i="1" dirty="0" smtClean="0"/>
              <a:t>4.Снег на рукаве ватника был горячим от его </a:t>
            </a:r>
            <a:r>
              <a:rPr lang="en-US" sz="2000" i="1" dirty="0" smtClean="0"/>
              <a:t>[</a:t>
            </a:r>
            <a:r>
              <a:rPr lang="ru-RU" sz="2000" i="1" dirty="0" smtClean="0"/>
              <a:t>Кузнецова</a:t>
            </a:r>
            <a:r>
              <a:rPr lang="en-US" sz="2000" i="1" dirty="0" smtClean="0"/>
              <a:t>]</a:t>
            </a:r>
            <a:r>
              <a:rPr lang="ru-RU" sz="2000" i="1" dirty="0" smtClean="0"/>
              <a:t> слез.  (Ю. Бондарев, Горячий снег)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5.Чистая совесть- признак плохой памяти.  (М. Жванецкий)</a:t>
            </a:r>
          </a:p>
          <a:p>
            <a:r>
              <a:rPr lang="ru-RU" sz="2000" i="1" dirty="0" smtClean="0"/>
              <a:t>6.- </a:t>
            </a:r>
            <a:r>
              <a:rPr lang="ru-RU" sz="2000" i="1" dirty="0"/>
              <a:t>Я бы хотел, чтобы все люди когда-то в далекие- предалекие времена были людоедами.</a:t>
            </a:r>
          </a:p>
          <a:p>
            <a:r>
              <a:rPr lang="ru-RU" sz="2000" i="1" dirty="0"/>
              <a:t>- Почему?- удивленно спросил отец.</a:t>
            </a:r>
          </a:p>
          <a:p>
            <a:r>
              <a:rPr lang="ru-RU" sz="2000" i="1" dirty="0"/>
              <a:t>- Тогда бы означало, что люди постепенно добреют.</a:t>
            </a:r>
          </a:p>
          <a:p>
            <a:r>
              <a:rPr lang="ru-RU" sz="2000" i="1" dirty="0"/>
              <a:t>- Ведь сейчас неизвестно- люди постепенно добреют или нет. Как-то противно жить, если не знать, что люди постепенно </a:t>
            </a:r>
            <a:r>
              <a:rPr lang="ru-RU" sz="2000" i="1" dirty="0" smtClean="0"/>
              <a:t>добреют.  (Ф</a:t>
            </a:r>
            <a:r>
              <a:rPr lang="ru-RU" sz="2000" i="1" dirty="0"/>
              <a:t>. Искандер, рассказ «Мальчик и война</a:t>
            </a:r>
            <a:r>
              <a:rPr lang="ru-RU" sz="2000" i="1" dirty="0" smtClean="0"/>
              <a:t>»)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002347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000" y="1268760"/>
            <a:ext cx="9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Эти тексты дают нам возможность задуматься над человеческими ценностями, над тем, что важно в жизни каждого человека в мире: добро, Родина, разум, совесть, общение, нравственное развитие.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700808"/>
            <a:ext cx="67810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</a:p>
          <a:p>
            <a:pPr algn="ctr"/>
            <a:endParaRPr lang="ru-RU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4002021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usklyy-cv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9252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404664"/>
            <a:ext cx="5328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/>
              <a:t>“</a:t>
            </a:r>
            <a:r>
              <a:rPr lang="ru-RU" sz="3200" i="1" dirty="0" smtClean="0"/>
              <a:t>Что же в языке позволяет ему выполнять его главную роль –</a:t>
            </a:r>
            <a:r>
              <a:rPr lang="ru-RU" sz="3200" b="1" i="1" dirty="0" smtClean="0"/>
              <a:t>функцию общения</a:t>
            </a:r>
            <a:r>
              <a:rPr lang="ru-RU" sz="3200" i="1" dirty="0" smtClean="0"/>
              <a:t>? Это </a:t>
            </a:r>
            <a:r>
              <a:rPr lang="ru-RU" sz="3200" b="1" i="1" dirty="0" smtClean="0"/>
              <a:t>синтаксис</a:t>
            </a:r>
            <a:r>
              <a:rPr lang="en-US" sz="3200" i="1" dirty="0" smtClean="0"/>
              <a:t>”</a:t>
            </a:r>
            <a:r>
              <a:rPr lang="ru-RU" sz="3200" i="1" dirty="0" smtClean="0"/>
              <a:t>.</a:t>
            </a:r>
          </a:p>
          <a:p>
            <a:pPr algn="r"/>
            <a:r>
              <a:rPr lang="ru-RU" sz="3200" b="1" dirty="0" smtClean="0"/>
              <a:t>А. А. Реформатский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780928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Данный раздел языка изучает </a:t>
            </a:r>
            <a:r>
              <a:rPr lang="ru-RU" sz="3200" b="1" dirty="0" smtClean="0"/>
              <a:t>построение связной речи.</a:t>
            </a:r>
          </a:p>
          <a:p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02373"/>
            <a:ext cx="2550195" cy="255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2453696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91880" y="4795897"/>
            <a:ext cx="47160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Основные единицы синтаксиса- </a:t>
            </a:r>
            <a:r>
              <a:rPr lang="ru-RU" sz="3200" b="1" dirty="0" smtClean="0"/>
              <a:t>словосочетание и предложение.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Дуся\Desktop\gjkmdthj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1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8624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505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Добр</a:t>
            </a:r>
            <a:r>
              <a:rPr lang="ru-RU" sz="3200" dirty="0" smtClean="0">
                <a:solidFill>
                  <a:srgbClr val="FF0000"/>
                </a:solidFill>
              </a:rPr>
              <a:t>а</a:t>
            </a:r>
            <a:r>
              <a:rPr lang="ru-RU" sz="3200" dirty="0" smtClean="0"/>
              <a:t>, Превыше, человечь</a:t>
            </a:r>
            <a:r>
              <a:rPr lang="ru-RU" sz="320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/>
              <a:t>, Негромки</a:t>
            </a:r>
            <a:r>
              <a:rPr lang="ru-RU" sz="320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/>
              <a:t>, Тепл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, всег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, реч</a:t>
            </a:r>
            <a:r>
              <a:rPr lang="ru-RU" sz="3200" dirty="0" smtClean="0">
                <a:solidFill>
                  <a:srgbClr val="FF0000"/>
                </a:solidFill>
              </a:rPr>
              <a:t>и</a:t>
            </a:r>
            <a:r>
              <a:rPr lang="ru-RU" sz="3200" dirty="0" smtClean="0"/>
              <a:t>, торжеств</a:t>
            </a:r>
            <a:r>
              <a:rPr lang="ru-RU" sz="3200" dirty="0" smtClean="0">
                <a:solidFill>
                  <a:srgbClr val="FF0000"/>
                </a:solidFill>
              </a:rPr>
              <a:t>о</a:t>
            </a:r>
            <a:r>
              <a:rPr lang="ru-RU" sz="3200" dirty="0" smtClean="0"/>
              <a:t>! 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1556792"/>
            <a:ext cx="5048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NB! </a:t>
            </a:r>
            <a:r>
              <a:rPr lang="ru-RU" sz="2400" b="1" dirty="0" smtClean="0"/>
              <a:t>Подсказка</a:t>
            </a:r>
            <a:r>
              <a:rPr lang="ru-RU" sz="2800" b="1" dirty="0" smtClean="0"/>
              <a:t>: </a:t>
            </a:r>
            <a:r>
              <a:rPr lang="ru-RU" sz="2800" u="sng" dirty="0" smtClean="0"/>
              <a:t>Грамматическая связь слов осуществляется при помощи окончания, предлога или по смыслу.</a:t>
            </a:r>
            <a:endParaRPr lang="ru-RU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88640"/>
            <a:ext cx="961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Задание: </a:t>
            </a:r>
            <a:r>
              <a:rPr lang="en-US" sz="2800" dirty="0" smtClean="0"/>
              <a:t>“</a:t>
            </a:r>
            <a:r>
              <a:rPr lang="ru-RU" sz="2800" dirty="0" smtClean="0"/>
              <a:t>Соберите</a:t>
            </a:r>
            <a:r>
              <a:rPr lang="en-US" sz="2800" dirty="0" smtClean="0"/>
              <a:t>”</a:t>
            </a:r>
            <a:r>
              <a:rPr lang="ru-RU" sz="2800" dirty="0" smtClean="0"/>
              <a:t> предложение, которое </a:t>
            </a:r>
            <a:r>
              <a:rPr lang="en-US" sz="2800" dirty="0" smtClean="0"/>
              <a:t>“</a:t>
            </a:r>
            <a:r>
              <a:rPr lang="ru-RU" sz="2800" dirty="0" smtClean="0"/>
              <a:t>рассыпалось</a:t>
            </a:r>
            <a:r>
              <a:rPr lang="en-US" sz="2800" dirty="0" smtClean="0"/>
              <a:t>”</a:t>
            </a:r>
            <a:r>
              <a:rPr lang="ru-RU" sz="2800" dirty="0" smtClean="0"/>
              <a:t>на следующие словоформы: 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2924944"/>
            <a:ext cx="50405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Правильный ответ:</a:t>
            </a:r>
          </a:p>
          <a:p>
            <a:endParaRPr lang="ru-RU" dirty="0" smtClean="0"/>
          </a:p>
          <a:p>
            <a:r>
              <a:rPr lang="ru-RU" sz="3200" i="1" dirty="0" smtClean="0"/>
              <a:t>Превыше всего </a:t>
            </a:r>
          </a:p>
          <a:p>
            <a:r>
              <a:rPr lang="ru-RU" sz="3200" i="1" dirty="0" smtClean="0"/>
              <a:t>Тепло человечье,</a:t>
            </a:r>
          </a:p>
          <a:p>
            <a:r>
              <a:rPr lang="ru-RU" sz="3200" i="1" dirty="0" smtClean="0"/>
              <a:t>Негромкие речи,</a:t>
            </a:r>
          </a:p>
          <a:p>
            <a:r>
              <a:rPr lang="ru-RU" sz="3200" i="1" dirty="0" smtClean="0"/>
              <a:t>Добра торжество!</a:t>
            </a:r>
          </a:p>
          <a:p>
            <a:r>
              <a:rPr lang="ru-RU" sz="3200" dirty="0" smtClean="0"/>
              <a:t>                                </a:t>
            </a:r>
          </a:p>
          <a:p>
            <a:r>
              <a:rPr lang="ru-RU" sz="2400" dirty="0" smtClean="0"/>
              <a:t>                                 П. Верлен</a:t>
            </a:r>
            <a:endParaRPr lang="ru-RU" sz="2400" dirty="0"/>
          </a:p>
        </p:txBody>
      </p:sp>
      <p:pic>
        <p:nvPicPr>
          <p:cNvPr id="2050" name="Picture 2" descr="C:\Users\Дуся\Downloads\paul-verlaine-2013-08-29-10-17-0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56992"/>
            <a:ext cx="2401319" cy="3289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Дуся\Desktop\жванец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2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113"/>
            <a:ext cx="1002347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Дуся\Downloads\1365777428_shevchen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2295525" cy="2857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9684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Задание: </a:t>
            </a:r>
            <a:r>
              <a:rPr lang="en-US" sz="2800" dirty="0" smtClean="0"/>
              <a:t>“</a:t>
            </a:r>
            <a:r>
              <a:rPr lang="ru-RU" sz="2800" dirty="0" smtClean="0"/>
              <a:t>Соберите</a:t>
            </a:r>
            <a:r>
              <a:rPr lang="en-US" sz="2800" dirty="0" smtClean="0"/>
              <a:t>”</a:t>
            </a:r>
            <a:r>
              <a:rPr lang="ru-RU" sz="2800" dirty="0" smtClean="0"/>
              <a:t> предложение, которое </a:t>
            </a:r>
            <a:r>
              <a:rPr lang="en-US" sz="2800" dirty="0" smtClean="0"/>
              <a:t>“</a:t>
            </a:r>
            <a:r>
              <a:rPr lang="ru-RU" sz="2800" dirty="0" smtClean="0"/>
              <a:t>рассыпалось</a:t>
            </a:r>
            <a:r>
              <a:rPr lang="en-US" sz="2800" dirty="0" smtClean="0"/>
              <a:t>”</a:t>
            </a:r>
            <a:r>
              <a:rPr lang="ru-RU" sz="2800" dirty="0" smtClean="0"/>
              <a:t> на следующие словоформы: 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2474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солнце, </a:t>
            </a:r>
            <a:r>
              <a:rPr lang="ru-RU" sz="3200" dirty="0" smtClean="0">
                <a:solidFill>
                  <a:srgbClr val="FF0000"/>
                </a:solidFill>
              </a:rPr>
              <a:t>на</a:t>
            </a:r>
            <a:r>
              <a:rPr lang="ru-RU" sz="3200" dirty="0" smtClean="0"/>
              <a:t>, Не, чужбин</a:t>
            </a:r>
            <a:r>
              <a:rPr lang="ru-RU" sz="320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/>
              <a:t>, греет.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4005064"/>
            <a:ext cx="64087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Правильный ответ:</a:t>
            </a:r>
          </a:p>
          <a:p>
            <a:endParaRPr lang="ru-RU" dirty="0" smtClean="0"/>
          </a:p>
          <a:p>
            <a:r>
              <a:rPr lang="ru-RU" sz="3600" i="1" dirty="0" smtClean="0"/>
              <a:t>Не греет солнце на чужбине.</a:t>
            </a:r>
          </a:p>
          <a:p>
            <a:r>
              <a:rPr lang="ru-RU" sz="3600" dirty="0" smtClean="0"/>
              <a:t>                  </a:t>
            </a:r>
            <a:r>
              <a:rPr lang="ru-RU" sz="2400" dirty="0" smtClean="0"/>
              <a:t>                  Т. Шевченко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1556792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NB! </a:t>
            </a:r>
            <a:r>
              <a:rPr lang="ru-RU" sz="2400" b="1" dirty="0" smtClean="0"/>
              <a:t>Подсказка: </a:t>
            </a:r>
            <a:r>
              <a:rPr lang="ru-RU" sz="3200" u="sng" dirty="0" smtClean="0"/>
              <a:t>Грамматическая связь слов осуществляется при помощи окончания, предлога или по смыслу.</a:t>
            </a:r>
            <a:endParaRPr lang="ru-RU" sz="32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Дуся\Desktop\беля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1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0023476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Дуся\Downloads\25043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94" y="2348880"/>
            <a:ext cx="2812011" cy="40557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980728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Самый великий источник, источник энергии, мысль человеческая, это…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772816"/>
            <a:ext cx="43204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NB! </a:t>
            </a:r>
            <a:r>
              <a:rPr lang="ru-RU" sz="2800" b="1" dirty="0" smtClean="0"/>
              <a:t>Подсказка:</a:t>
            </a:r>
          </a:p>
          <a:p>
            <a:r>
              <a:rPr lang="ru-RU" sz="2400" u="sng" dirty="0" smtClean="0"/>
              <a:t>Словосочетание -  соединение двух или более знаменательных слов, связанных по смыслу и грамматически.</a:t>
            </a:r>
            <a:endParaRPr lang="ru-RU" sz="24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4077072"/>
            <a:ext cx="56886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Правильный ответ: Словосочетания, слово (это)</a:t>
            </a:r>
          </a:p>
          <a:p>
            <a:r>
              <a:rPr lang="ru-RU" sz="3200" i="1" dirty="0" smtClean="0"/>
              <a:t>Самый великий источник энергии – это человеческая мысль…</a:t>
            </a:r>
            <a:endParaRPr lang="ru-RU" sz="2400" dirty="0" smtClean="0"/>
          </a:p>
          <a:p>
            <a:r>
              <a:rPr lang="ru-RU" sz="2400" dirty="0" smtClean="0"/>
              <a:t>                 А Беляев, Властелин мира.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88640"/>
            <a:ext cx="94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Задание. На какие языковые единицы «рассыпалось» это предложение-цитата? «Соберите» его.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Дуся\Desktop\бондар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2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652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Дуся</dc:creator>
  <cp:lastModifiedBy>ксу10</cp:lastModifiedBy>
  <cp:revision>47</cp:revision>
  <dcterms:created xsi:type="dcterms:W3CDTF">2014-02-18T13:51:03Z</dcterms:created>
  <dcterms:modified xsi:type="dcterms:W3CDTF">2014-03-05T05:46:38Z</dcterms:modified>
</cp:coreProperties>
</file>