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6" r:id="rId11"/>
    <p:sldId id="267" r:id="rId12"/>
    <p:sldId id="268" r:id="rId13"/>
    <p:sldId id="269" r:id="rId14"/>
    <p:sldId id="271" r:id="rId15"/>
    <p:sldId id="270" r:id="rId16"/>
    <p:sldId id="276" r:id="rId17"/>
    <p:sldId id="274" r:id="rId18"/>
    <p:sldId id="272" r:id="rId19"/>
    <p:sldId id="275" r:id="rId20"/>
  </p:sldIdLst>
  <p:sldSz cx="9144000" cy="6858000" type="screen4x3"/>
  <p:notesSz cx="6854825" cy="9664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06FE2D-F34A-45F4-BE7A-80C2B1CC5964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C9722A-C8D8-4306-AFA9-4EFEB25E07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90080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Департамент образования города Москвы</a:t>
            </a:r>
            <a:br>
              <a:rPr lang="ru-RU" sz="1600" dirty="0" smtClean="0"/>
            </a:br>
            <a:r>
              <a:rPr lang="ru-RU" sz="1600" dirty="0" smtClean="0"/>
              <a:t>Государственное бюджетное образовательное учреждение среднего профессионального образования города Москвы </a:t>
            </a:r>
            <a:br>
              <a:rPr lang="ru-RU" sz="1600" dirty="0" smtClean="0"/>
            </a:br>
            <a:r>
              <a:rPr lang="ru-RU" sz="1600" dirty="0" smtClean="0"/>
              <a:t>Колледж сферы услуг №10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Преподаватель: </a:t>
            </a:r>
            <a:r>
              <a:rPr lang="ru-RU" dirty="0" err="1" smtClean="0"/>
              <a:t>Загрядская</a:t>
            </a:r>
            <a:r>
              <a:rPr lang="ru-RU" dirty="0" smtClean="0"/>
              <a:t> В.И.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МОСКВА 2014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2060848"/>
            <a:ext cx="455463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lvl="0" algn="ctr">
              <a:buClr>
                <a:srgbClr val="F07F09"/>
              </a:buClr>
              <a:buSzPct val="80000"/>
            </a:pPr>
            <a:r>
              <a:rPr lang="ru-RU" sz="1600" dirty="0" smtClean="0">
                <a:solidFill>
                  <a:srgbClr val="E3DED1">
                    <a:shade val="25000"/>
                  </a:srgbClr>
                </a:solidFill>
              </a:rPr>
              <a:t>Урок по дисциплине  «Русский язык» для специальности 260807 Технология продукции общественного питания</a:t>
            </a:r>
          </a:p>
          <a:p>
            <a:pPr marL="36576" lvl="0" algn="ctr">
              <a:buClr>
                <a:srgbClr val="F07F09"/>
              </a:buClr>
              <a:buSzPct val="80000"/>
            </a:pPr>
            <a:r>
              <a:rPr lang="ru-RU" sz="1600" dirty="0" smtClean="0">
                <a:solidFill>
                  <a:srgbClr val="E3DED1">
                    <a:shade val="25000"/>
                  </a:srgbClr>
                </a:solidFill>
              </a:rPr>
              <a:t> </a:t>
            </a:r>
            <a:r>
              <a:rPr lang="ru-RU" sz="1600" i="1" dirty="0">
                <a:solidFill>
                  <a:srgbClr val="E3DED1">
                    <a:shade val="25000"/>
                  </a:srgbClr>
                </a:solidFill>
              </a:rPr>
              <a:t>на тему:</a:t>
            </a:r>
          </a:p>
          <a:p>
            <a:pPr marL="36576" lvl="0" algn="ctr">
              <a:buClr>
                <a:srgbClr val="F07F09"/>
              </a:buClr>
              <a:buSzPct val="80000"/>
            </a:pPr>
            <a:r>
              <a:rPr lang="ru-RU" sz="2000" i="1" dirty="0">
                <a:solidFill>
                  <a:srgbClr val="E3DED1">
                    <a:shade val="25000"/>
                  </a:srgbClr>
                </a:solidFill>
              </a:rPr>
              <a:t> </a:t>
            </a:r>
            <a:r>
              <a:rPr lang="ru-RU" sz="2000" i="1" dirty="0" smtClean="0">
                <a:solidFill>
                  <a:srgbClr val="E3DED1">
                    <a:shade val="25000"/>
                  </a:srgbClr>
                </a:solidFill>
              </a:rPr>
              <a:t>«Синтаксис. Строение </a:t>
            </a:r>
            <a:r>
              <a:rPr lang="ru-RU" sz="2000" i="1" dirty="0">
                <a:solidFill>
                  <a:srgbClr val="E3DED1">
                    <a:shade val="25000"/>
                  </a:srgbClr>
                </a:solidFill>
              </a:rPr>
              <a:t>словосочетания»</a:t>
            </a:r>
          </a:p>
        </p:txBody>
      </p:sp>
      <p:pic>
        <p:nvPicPr>
          <p:cNvPr id="1026" name="Picture 2" descr="E:\метод.разраб. Строение словосочетания\к слайду Конфуций\i.jpeg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005064"/>
            <a:ext cx="15335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Работа с таблицей№1. Заполняется примерами в ходе СЛАЙД-ШОУ, начиная с первого, второго и третьего столбцов.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1.Сочетания слов (сочинительная связь)  </a:t>
            </a:r>
            <a:r>
              <a:rPr lang="ru-RU" i="1" dirty="0" smtClean="0"/>
              <a:t>Еда и культура</a:t>
            </a:r>
          </a:p>
          <a:p>
            <a:pPr>
              <a:buNone/>
            </a:pPr>
            <a:r>
              <a:rPr lang="ru-RU" i="1" dirty="0" smtClean="0"/>
              <a:t>                             еда вкусна</a:t>
            </a:r>
          </a:p>
          <a:p>
            <a:endParaRPr lang="ru-RU" dirty="0" smtClean="0"/>
          </a:p>
          <a:p>
            <a:r>
              <a:rPr lang="ru-RU" b="1" dirty="0" smtClean="0"/>
              <a:t>2.Словосочетания (подчинительная связь) </a:t>
            </a:r>
            <a:r>
              <a:rPr lang="ru-RU" dirty="0" smtClean="0"/>
              <a:t>  </a:t>
            </a:r>
            <a:r>
              <a:rPr lang="ru-RU" i="1" dirty="0" smtClean="0"/>
              <a:t>Вкусная еда — </a:t>
            </a:r>
            <a:r>
              <a:rPr lang="ru-RU" i="1" dirty="0" err="1" smtClean="0"/>
              <a:t>еда</a:t>
            </a:r>
            <a:r>
              <a:rPr lang="ru-RU" i="1" dirty="0" smtClean="0"/>
              <a:t>                  (какая?) вкусная; </a:t>
            </a:r>
          </a:p>
          <a:p>
            <a:pPr>
              <a:buNone/>
            </a:pPr>
            <a:r>
              <a:rPr lang="ru-RU" i="1" dirty="0" smtClean="0"/>
              <a:t>  подогреть (что?) еду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Словарь профессиональной лексики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Ресторанный критик — </a:t>
            </a:r>
            <a:r>
              <a:rPr lang="ru-RU" sz="3200" i="1" dirty="0" smtClean="0"/>
              <a:t>специалист в области кулинарии и ресторанного бизнеса, занимающийся профессиональным рецензированием заведений общественного питания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7" name="Picture 3" descr="F:\метод.разраб. Строение словосочетания\К слайд-шоу система-структура\6196d7b6ccdded04_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852936"/>
            <a:ext cx="10096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Прочитайте текст в учебнике «Основные единицы синтаксиса» на стр. 258-261, используя известный вам прием маркировки и заполните таблицу №2.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187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 маркировки текста: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«V»</a:t>
            </a:r>
            <a:r>
              <a:rPr lang="ru-RU" dirty="0" smtClean="0"/>
              <a:t> – галочкой отмечается то, что известно;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«–»</a:t>
            </a:r>
            <a:r>
              <a:rPr lang="ru-RU" dirty="0" smtClean="0"/>
              <a:t> – знаком «минус» помечается то, что противоречит представлениям читающего, вызывает сомнения;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«+»</a:t>
            </a:r>
            <a:r>
              <a:rPr lang="ru-RU" dirty="0" smtClean="0"/>
              <a:t> – знаком «плюс» помечается то, что является для читателя интересным и неожиданным;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«?»</a:t>
            </a:r>
            <a:r>
              <a:rPr lang="ru-RU" dirty="0" smtClean="0"/>
              <a:t> – вопросительный знак ставится, если у читателя возникло желание узнать о том, что описывается, более подробно.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Составьте кластер «Синтаксис. Строение словосочетания»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Кластеры </a:t>
            </a:r>
            <a:r>
              <a:rPr lang="ru-RU" dirty="0" smtClean="0"/>
              <a:t>– это графические систематизаторы, которые показывают несколько различных типов связи между объектами или явлениями. В центре листа пишется слово (тема, проблема). Далее вокруг этого слова записываются слова или предложения, которые приходят на ум в связи с этой темой.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КЛАСТЕР «СИНТАКСИС.СТРОЕНИЕ СЛОВОСОЧЕТАНИЯ»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Синтаксис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словосочетание        предложение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сочинение  подчинение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главное и зависимое слово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глагольное  именное  наречное</a:t>
            </a:r>
          </a:p>
          <a:p>
            <a:pPr algn="ctr">
              <a:buNone/>
            </a:pPr>
            <a:r>
              <a:rPr lang="ru-RU" dirty="0" smtClean="0"/>
              <a:t>грамматическое значение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предмет и его признак  действие на предмет 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2843808" y="4766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652120" y="4046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211960" y="170080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915816" y="177281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635896" y="2564904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148064" y="2564904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716016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716016" y="3356992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275856" y="3356992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644008" y="4581128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987824" y="458112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Закончим заполнение таблицы №1. </a:t>
            </a:r>
            <a:br>
              <a:rPr lang="ru-RU" sz="2400" dirty="0" smtClean="0"/>
            </a:br>
            <a:r>
              <a:rPr lang="ru-RU" sz="2400" dirty="0" smtClean="0"/>
              <a:t>Каково строение словосочетания и его грамматическое значение?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3.Строение словосочетания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1.Вкусная еда</a:t>
            </a:r>
            <a:r>
              <a:rPr lang="ru-RU" b="1" dirty="0" smtClean="0"/>
              <a:t> </a:t>
            </a:r>
            <a:r>
              <a:rPr lang="ru-RU" dirty="0" err="1" smtClean="0"/>
              <a:t>Прил.+сущ</a:t>
            </a:r>
            <a:r>
              <a:rPr lang="ru-RU" dirty="0" smtClean="0"/>
              <a:t>. (именное)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2. Подогреть еду </a:t>
            </a:r>
            <a:r>
              <a:rPr lang="ru-RU" dirty="0" err="1" smtClean="0"/>
              <a:t>глаг.+сущ</a:t>
            </a:r>
            <a:r>
              <a:rPr lang="ru-RU" dirty="0" smtClean="0"/>
              <a:t>. (глагольное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 3.Слишком сладко</a:t>
            </a:r>
            <a:r>
              <a:rPr lang="ru-RU" dirty="0" smtClean="0"/>
              <a:t> наречие + наречие (наречное)</a:t>
            </a:r>
          </a:p>
          <a:p>
            <a:pPr>
              <a:buNone/>
            </a:pPr>
            <a:r>
              <a:rPr lang="ru-RU" b="1" dirty="0" smtClean="0"/>
              <a:t>4.Грамматическое значение 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1.Предмет и его признак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2.Действие на предмет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3.Признак и его признак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 по теме </a:t>
            </a:r>
            <a:br>
              <a:rPr lang="ru-RU" dirty="0" smtClean="0"/>
            </a:br>
            <a:r>
              <a:rPr lang="ru-RU" dirty="0" smtClean="0"/>
              <a:t>Правильные 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А,Б,Г</a:t>
            </a:r>
          </a:p>
          <a:p>
            <a:r>
              <a:rPr lang="ru-RU" dirty="0" smtClean="0"/>
              <a:t>2.А,В</a:t>
            </a:r>
          </a:p>
          <a:p>
            <a:r>
              <a:rPr lang="ru-RU" dirty="0" smtClean="0"/>
              <a:t>3.В,Г</a:t>
            </a:r>
          </a:p>
          <a:p>
            <a:r>
              <a:rPr lang="ru-RU" dirty="0" smtClean="0"/>
              <a:t>4.В,Д</a:t>
            </a:r>
          </a:p>
          <a:p>
            <a:r>
              <a:rPr lang="ru-RU" dirty="0" smtClean="0"/>
              <a:t>5.В</a:t>
            </a:r>
          </a:p>
          <a:p>
            <a:r>
              <a:rPr lang="ru-RU" dirty="0" smtClean="0"/>
              <a:t>6. </a:t>
            </a:r>
            <a:r>
              <a:rPr lang="ru-RU" i="1" dirty="0" smtClean="0"/>
              <a:t>писали сочинение </a:t>
            </a:r>
            <a:r>
              <a:rPr lang="ru-RU" dirty="0" smtClean="0"/>
              <a:t>(глагольное, </a:t>
            </a:r>
            <a:r>
              <a:rPr lang="ru-RU" dirty="0" err="1" smtClean="0"/>
              <a:t>гл.+сущ</a:t>
            </a:r>
            <a:r>
              <a:rPr lang="ru-RU" dirty="0" smtClean="0"/>
              <a:t>.), интересная тема (именное, </a:t>
            </a:r>
            <a:r>
              <a:rPr lang="ru-RU" dirty="0" err="1" smtClean="0"/>
              <a:t>прил.+сущ</a:t>
            </a:r>
            <a:r>
              <a:rPr lang="ru-RU" dirty="0" smtClean="0"/>
              <a:t>.), </a:t>
            </a:r>
            <a:r>
              <a:rPr lang="ru-RU" i="1" dirty="0" smtClean="0"/>
              <a:t>аккуратно записал</a:t>
            </a:r>
            <a:r>
              <a:rPr lang="ru-RU" dirty="0" smtClean="0"/>
              <a:t> (глагольное, нареч. +гл.), </a:t>
            </a:r>
            <a:r>
              <a:rPr lang="ru-RU" i="1" dirty="0" smtClean="0"/>
              <a:t>компот из ягод </a:t>
            </a:r>
            <a:r>
              <a:rPr lang="ru-RU" dirty="0" smtClean="0"/>
              <a:t>(именное, сущ. +сущ. с </a:t>
            </a:r>
            <a:r>
              <a:rPr lang="ru-RU" dirty="0" err="1" smtClean="0"/>
              <a:t>предл</a:t>
            </a:r>
            <a:r>
              <a:rPr lang="ru-RU" dirty="0" smtClean="0"/>
              <a:t>.)</a:t>
            </a:r>
          </a:p>
          <a:p>
            <a:r>
              <a:rPr lang="ru-RU" dirty="0" smtClean="0"/>
              <a:t>7. </a:t>
            </a:r>
            <a:r>
              <a:rPr lang="ru-RU" i="1" dirty="0" smtClean="0"/>
              <a:t>рыба и мясо </a:t>
            </a:r>
            <a:r>
              <a:rPr lang="ru-RU" dirty="0" smtClean="0"/>
              <a:t>(однородные члены предложения); </a:t>
            </a:r>
            <a:r>
              <a:rPr lang="ru-RU" i="1" dirty="0" smtClean="0"/>
              <a:t>повара готовят </a:t>
            </a:r>
            <a:r>
              <a:rPr lang="ru-RU" dirty="0" smtClean="0"/>
              <a:t>(подлежащее и сказуемое)</a:t>
            </a:r>
          </a:p>
          <a:p>
            <a:r>
              <a:rPr lang="ru-RU" dirty="0" smtClean="0"/>
              <a:t>8.представить друга - предоставить свободу;  вдохнуть воздуха- вздохнуть легко; российский дипломат – дипломант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вариантам:</a:t>
            </a:r>
          </a:p>
          <a:p>
            <a:r>
              <a:rPr lang="ru-RU" dirty="0" smtClean="0"/>
              <a:t>1.Составить словосочетания разных типов со словами из словаря профессиональной лексики.</a:t>
            </a:r>
          </a:p>
          <a:p>
            <a:r>
              <a:rPr lang="ru-RU" dirty="0" smtClean="0"/>
              <a:t>2. Проведите опрос в своей группе на тему: «Каким должен быть современный повар?»</a:t>
            </a:r>
          </a:p>
          <a:p>
            <a:r>
              <a:rPr lang="ru-RU" dirty="0" smtClean="0"/>
              <a:t>3. Создайте рекламу Вашего любимого блюда, описав его приготовление.</a:t>
            </a:r>
          </a:p>
          <a:p>
            <a:r>
              <a:rPr lang="ru-RU" dirty="0" smtClean="0"/>
              <a:t>4. 4.Проведите лингвистический анализ текста кулинарной прозы (</a:t>
            </a:r>
            <a:r>
              <a:rPr lang="ru-RU" dirty="0" err="1" smtClean="0"/>
              <a:t>П.Вайль</a:t>
            </a:r>
            <a:r>
              <a:rPr lang="ru-RU" dirty="0" smtClean="0"/>
              <a:t>, Русская кухня в изгнании)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Я слышу и забываю. Я вижу и запоминаю. Я делаю и понимаю.</a:t>
            </a:r>
          </a:p>
          <a:p>
            <a:pPr algn="r">
              <a:buNone/>
            </a:pPr>
            <a:r>
              <a:rPr lang="ru-RU" dirty="0" smtClean="0"/>
              <a:t>Конфуций.</a:t>
            </a:r>
          </a:p>
          <a:p>
            <a:r>
              <a:rPr lang="ru-RU" dirty="0" smtClean="0"/>
              <a:t>1.Что мы запомнили? Что узнали нового? </a:t>
            </a:r>
          </a:p>
          <a:p>
            <a:r>
              <a:rPr lang="ru-RU" dirty="0" smtClean="0"/>
              <a:t>2.О чём урок заставил вас задуматься?</a:t>
            </a:r>
          </a:p>
          <a:p>
            <a:r>
              <a:rPr lang="ru-RU" dirty="0" smtClean="0"/>
              <a:t>3. Что научились делать?</a:t>
            </a:r>
          </a:p>
          <a:p>
            <a:r>
              <a:rPr lang="ru-RU" dirty="0" smtClean="0"/>
              <a:t>4.Как вы оцениваете свою работу на уроке?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пожеланиями творческих успехов!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РАБОТУ!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3" descr="E:\метод.разраб. Строение словосочетания\к слайду Конфуций\156206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96952"/>
            <a:ext cx="2304256" cy="1925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77072"/>
            <a:ext cx="8183880" cy="15053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Я слышу и забываю. Я вижу и запоминаю. Я делаю и понимаю.</a:t>
            </a:r>
          </a:p>
          <a:p>
            <a:pPr algn="r">
              <a:buNone/>
            </a:pPr>
            <a:r>
              <a:rPr lang="ru-RU" dirty="0" smtClean="0"/>
              <a:t>Конфуций.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E:\метод.разраб. Строение словосочетания\к слайду Конфуций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286000" cy="1428750"/>
          </a:xfrm>
          <a:prstGeom prst="rect">
            <a:avLst/>
          </a:prstGeom>
          <a:noFill/>
        </p:spPr>
      </p:pic>
      <p:pic>
        <p:nvPicPr>
          <p:cNvPr id="2051" name="Picture 3" descr="E:\метод.разраб. Строение словосочетания\к слайду Конфуций\156206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908720"/>
            <a:ext cx="2381250" cy="2286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91880" y="476672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>
                <a:solidFill>
                  <a:prstClr val="black"/>
                </a:solidFill>
              </a:rPr>
              <a:t>Эпиграф к уроку:</a:t>
            </a:r>
            <a:endParaRPr lang="ru-RU" dirty="0"/>
          </a:p>
        </p:txBody>
      </p:sp>
      <p:pic>
        <p:nvPicPr>
          <p:cNvPr id="2053" name="Picture 5" descr="E:\метод.разраб. Строение словосочетания\к слайду Конфуций\i.jpeg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34076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объединяет эти слайды?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Сравните: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Сравните:</a:t>
            </a:r>
            <a:endParaRPr lang="ru-RU" dirty="0"/>
          </a:p>
        </p:txBody>
      </p:sp>
      <p:pic>
        <p:nvPicPr>
          <p:cNvPr id="3074" name="Picture 2" descr="E:\метод.разраб. Строение словосочетания\К слайд-шоу система-структура\kucha-kirpicha-na-belom-fone-0001373368-preview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196753"/>
            <a:ext cx="1440160" cy="1368152"/>
          </a:xfrm>
          <a:prstGeom prst="rect">
            <a:avLst/>
          </a:prstGeom>
          <a:noFill/>
        </p:spPr>
      </p:pic>
      <p:pic>
        <p:nvPicPr>
          <p:cNvPr id="3075" name="Picture 3" descr="E:\метод.разраб. Строение словосочетания\К слайд-шоу система-структура\i.jpeg 6.jpeg 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564904"/>
            <a:ext cx="1584176" cy="1356742"/>
          </a:xfrm>
          <a:prstGeom prst="rect">
            <a:avLst/>
          </a:prstGeom>
          <a:noFill/>
        </p:spPr>
      </p:pic>
      <p:pic>
        <p:nvPicPr>
          <p:cNvPr id="3076" name="Picture 4" descr="E:\метод.разраб. Строение словосочетания\К слайд-шоу система-структура\kucha-bukv-0001061242-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33056"/>
            <a:ext cx="1512168" cy="1368152"/>
          </a:xfrm>
          <a:prstGeom prst="rect">
            <a:avLst/>
          </a:prstGeom>
          <a:noFill/>
        </p:spPr>
      </p:pic>
      <p:pic>
        <p:nvPicPr>
          <p:cNvPr id="3077" name="Picture 5" descr="E:\метод.разраб. Строение словосочетания\К слайд-шоу система-структура\i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340768"/>
            <a:ext cx="1428750" cy="1428750"/>
          </a:xfrm>
          <a:prstGeom prst="rect">
            <a:avLst/>
          </a:prstGeom>
          <a:noFill/>
        </p:spPr>
      </p:pic>
      <p:pic>
        <p:nvPicPr>
          <p:cNvPr id="3078" name="Picture 6" descr="E:\метод.разраб. Строение словосочетания\К слайд-шоу система-структура\i.jpeg 9ъ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708920"/>
            <a:ext cx="2085975" cy="1428750"/>
          </a:xfrm>
          <a:prstGeom prst="rect">
            <a:avLst/>
          </a:prstGeom>
          <a:noFill/>
        </p:spPr>
      </p:pic>
      <p:pic>
        <p:nvPicPr>
          <p:cNvPr id="3079" name="Picture 7" descr="E:\метод.разраб. Строение словосочетания\К слайд-шоу система-структура\861_010023apj_5293_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2564904"/>
            <a:ext cx="1944216" cy="1368152"/>
          </a:xfrm>
          <a:prstGeom prst="rect">
            <a:avLst/>
          </a:prstGeom>
          <a:noFill/>
        </p:spPr>
      </p:pic>
      <p:pic>
        <p:nvPicPr>
          <p:cNvPr id="3081" name="Picture 9" descr="E:\метод.разраб. Строение словосочетания\К слайд-шоу система-структура\i.jpeg 6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4149080"/>
            <a:ext cx="1905000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Язык — это система</a:t>
            </a:r>
          </a:p>
          <a:p>
            <a:pPr algn="ctr">
              <a:buNone/>
            </a:pPr>
            <a:r>
              <a:rPr lang="ru-RU" sz="4400" b="1" dirty="0" smtClean="0"/>
              <a:t> Главная функция — общение</a:t>
            </a: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каким ступенькам </a:t>
            </a:r>
            <a:br>
              <a:rPr lang="ru-RU" dirty="0" smtClean="0"/>
            </a:br>
            <a:r>
              <a:rPr lang="ru-RU" dirty="0" smtClean="0"/>
              <a:t>языкознания мы с вами уже прошли в этом году?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196752"/>
          <a:ext cx="3494906" cy="2683510"/>
        </p:xfrm>
        <a:graphic>
          <a:graphicData uri="http://schemas.openxmlformats.org/drawingml/2006/table">
            <a:tbl>
              <a:tblPr/>
              <a:tblGrid>
                <a:gridCol w="349490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Раздел науки о языке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Фонетика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Графика и орфография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Морфемика</a:t>
                      </a: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и словообразование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Лексика и фразеология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Морфология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Синтаксис	 и пунктуация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8" y="1196752"/>
          <a:ext cx="3744416" cy="2683510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1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Что изучает?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звуки речи</a:t>
                      </a:r>
                      <a:endParaRPr lang="ru-RU" sz="16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Правописание слов и их значимых частей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состав слова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словарный состав языка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слово как части речи</a:t>
                      </a:r>
                      <a:endParaRPr lang="ru-RU" sz="16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словосочетания и предложения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Какие разделы науки о языке помогут нам «оживить» слова, т. е. восстановить текст, похожий в таком виде на речь иностранца?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я хотеть бы чтобы люди когда-то в далекий-предалёкий время быть людоед почему удивленно спросить отец тогда бы означать что люди постепенно добреть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Оформив текст грамматически верно,  мы можем говорить о его смысле.</a:t>
            </a:r>
            <a:br>
              <a:rPr lang="ru-RU" sz="1800" dirty="0" smtClean="0"/>
            </a:br>
            <a:r>
              <a:rPr lang="ru-RU" sz="1800" dirty="0" smtClean="0"/>
              <a:t> 1.Какую проблему поднимает автор в этом отрывке?</a:t>
            </a:r>
            <a:br>
              <a:rPr lang="ru-RU" sz="1800" dirty="0" smtClean="0"/>
            </a:br>
            <a:r>
              <a:rPr lang="ru-RU" sz="1800" dirty="0" smtClean="0"/>
              <a:t>2.Согласны ли вы с мнением героя произведения? Почему?</a:t>
            </a:r>
            <a:br>
              <a:rPr lang="ru-RU" sz="1800" dirty="0" smtClean="0"/>
            </a:br>
            <a:r>
              <a:rPr lang="ru-RU" sz="1800" dirty="0" smtClean="0"/>
              <a:t>3.Какие единицы языка выделены курсивом?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Я бы хотел, чтобы все люди когда-то </a:t>
            </a:r>
            <a:r>
              <a:rPr lang="ru-RU" i="1" dirty="0" smtClean="0"/>
              <a:t>в </a:t>
            </a:r>
            <a:r>
              <a:rPr lang="ru-RU" i="1" dirty="0" smtClean="0">
                <a:solidFill>
                  <a:schemeClr val="accent1"/>
                </a:solidFill>
              </a:rPr>
              <a:t>далекие-предалекие времена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были людоедами.</a:t>
            </a:r>
          </a:p>
          <a:p>
            <a:pPr lvl="0">
              <a:buNone/>
            </a:pPr>
            <a:r>
              <a:rPr lang="ru-RU" dirty="0" smtClean="0"/>
              <a:t>- Почему? - </a:t>
            </a:r>
            <a:r>
              <a:rPr lang="ru-RU" i="1" dirty="0" smtClean="0">
                <a:solidFill>
                  <a:schemeClr val="accent1"/>
                </a:solidFill>
              </a:rPr>
              <a:t>удивленно спросил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отец. </a:t>
            </a:r>
          </a:p>
          <a:p>
            <a:pPr lvl="0">
              <a:buNone/>
            </a:pPr>
            <a:r>
              <a:rPr lang="ru-RU" dirty="0" smtClean="0"/>
              <a:t>- Тогда бы означало, что люди </a:t>
            </a:r>
            <a:r>
              <a:rPr lang="ru-RU" i="1" dirty="0" smtClean="0">
                <a:solidFill>
                  <a:schemeClr val="accent1"/>
                </a:solidFill>
              </a:rPr>
              <a:t>постепенно добреют</a:t>
            </a:r>
            <a:r>
              <a:rPr lang="ru-RU" dirty="0" smtClean="0"/>
              <a:t>. Ведь сейчас неизвестно - люди постепенно добреют или нет. Как-то противно жить, если не знать, что люди постепенно добреют.</a:t>
            </a:r>
          </a:p>
          <a:p>
            <a:pPr algn="r">
              <a:buNone/>
            </a:pPr>
            <a:r>
              <a:rPr lang="ru-RU" dirty="0" smtClean="0"/>
              <a:t> </a:t>
            </a:r>
            <a:r>
              <a:rPr lang="ru-RU" i="1" dirty="0" smtClean="0"/>
              <a:t>Ф.Искандер, рассказ «Мальчик и война»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Тема урока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«Синтаксис. Строение словосочетания»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u="sng" dirty="0" smtClean="0"/>
              <a:t>Цели урока</a:t>
            </a:r>
            <a:r>
              <a:rPr lang="ru-RU" sz="1400" b="1" u="sng" dirty="0" smtClean="0"/>
              <a:t>: </a:t>
            </a:r>
            <a:endParaRPr lang="ru-RU" sz="1400" dirty="0" smtClean="0"/>
          </a:p>
          <a:p>
            <a:r>
              <a:rPr lang="ru-RU" sz="1400" b="1" dirty="0" smtClean="0"/>
              <a:t>Образовательные: </a:t>
            </a:r>
            <a:endParaRPr lang="ru-RU" sz="1400" dirty="0" smtClean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дальнейшее формирование</a:t>
            </a:r>
            <a:r>
              <a:rPr lang="ru-RU" sz="1400" b="1" dirty="0" smtClean="0"/>
              <a:t> </a:t>
            </a:r>
            <a:r>
              <a:rPr lang="ru-RU" sz="1400" dirty="0" smtClean="0"/>
              <a:t>понятия о синтаксисе как разделе языкознания.</a:t>
            </a:r>
            <a:r>
              <a:rPr lang="ru-RU" sz="1400" b="1" dirty="0" smtClean="0"/>
              <a:t> </a:t>
            </a:r>
            <a:endParaRPr lang="ru-RU" sz="1400" dirty="0" smtClean="0"/>
          </a:p>
          <a:p>
            <a:r>
              <a:rPr lang="ru-RU" sz="1400" u="sng" dirty="0" smtClean="0"/>
              <a:t>Задачи:</a:t>
            </a:r>
            <a:endParaRPr lang="ru-RU" sz="1400" dirty="0" smtClean="0"/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углублять знания  о словосочетании, его строении и грамматическом значении;</a:t>
            </a:r>
          </a:p>
          <a:p>
            <a:r>
              <a:rPr lang="ru-RU" sz="1400" b="1" dirty="0" smtClean="0"/>
              <a:t>Развивающие:</a:t>
            </a:r>
            <a:endParaRPr lang="ru-RU" sz="1400" dirty="0" smtClean="0"/>
          </a:p>
          <a:p>
            <a:r>
              <a:rPr lang="ru-RU" sz="1400" dirty="0" smtClean="0"/>
              <a:t>-совершенствование коммуникативной компетенции обучающихся;</a:t>
            </a:r>
          </a:p>
          <a:p>
            <a:r>
              <a:rPr lang="ru-RU" sz="1400" b="1" dirty="0" smtClean="0"/>
              <a:t>-</a:t>
            </a:r>
            <a:r>
              <a:rPr lang="ru-RU" sz="1400" dirty="0" smtClean="0"/>
              <a:t>развитие умения работать в команде (социальная, интеллектуальная компетенции).</a:t>
            </a:r>
          </a:p>
          <a:p>
            <a:r>
              <a:rPr lang="ru-RU" sz="1400" u="sng" dirty="0" smtClean="0"/>
              <a:t>Задачи:</a:t>
            </a:r>
          </a:p>
          <a:p>
            <a:r>
              <a:rPr lang="ru-RU" sz="1400" b="1" dirty="0" smtClean="0"/>
              <a:t>- </a:t>
            </a:r>
            <a:r>
              <a:rPr lang="ru-RU" sz="1400" dirty="0" smtClean="0"/>
              <a:t>развивать  навыки самоорганизации и саморазвития; информационные умения и навыки.</a:t>
            </a:r>
          </a:p>
          <a:p>
            <a:r>
              <a:rPr lang="ru-RU" sz="1400" b="1" dirty="0" smtClean="0"/>
              <a:t>Воспитательные:</a:t>
            </a:r>
            <a:endParaRPr lang="ru-RU" sz="1400" dirty="0" smtClean="0"/>
          </a:p>
          <a:p>
            <a:r>
              <a:rPr lang="ru-RU" sz="1400" dirty="0" smtClean="0"/>
              <a:t>- воспитание толерантного отношения к другим языкам и культурам;</a:t>
            </a:r>
          </a:p>
          <a:p>
            <a:r>
              <a:rPr lang="ru-RU" sz="1400" dirty="0" smtClean="0"/>
              <a:t>- формирование системы ценностных ориентаций.</a:t>
            </a:r>
          </a:p>
          <a:p>
            <a:r>
              <a:rPr lang="ru-RU" sz="1400" u="sng" dirty="0" smtClean="0"/>
              <a:t>Задачи:</a:t>
            </a:r>
          </a:p>
          <a:p>
            <a:r>
              <a:rPr lang="ru-RU" sz="1400" dirty="0" smtClean="0"/>
              <a:t>- формировать ценностные предпочтения: гуманизм, толерантность, патриотизм, духовность.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</TotalTime>
  <Words>815</Words>
  <Application>Microsoft Office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Департамент образования города Москвы Государственное бюджетное образовательное учреждение среднего профессионального образования города Москвы  Колледж сферы услуг №10</vt:lpstr>
      <vt:lpstr> </vt:lpstr>
      <vt:lpstr>Что объединяет эти слайды?</vt:lpstr>
      <vt:lpstr>Слайд 4</vt:lpstr>
      <vt:lpstr>По каким ступенькам  языкознания мы с вами уже прошли в этом году?</vt:lpstr>
      <vt:lpstr>Какие разделы науки о языке помогут нам «оживить» слова, т. е. восстановить текст, похожий в таком виде на речь иностранца?  </vt:lpstr>
      <vt:lpstr>Оформив текст грамматически верно,  мы можем говорить о его смысле.  1.Какую проблему поднимает автор в этом отрывке? 2.Согласны ли вы с мнением героя произведения? Почему? 3.Какие единицы языка выделены курсивом? </vt:lpstr>
      <vt:lpstr>Тема урока</vt:lpstr>
      <vt:lpstr>Цели и задачи урока</vt:lpstr>
      <vt:lpstr>Работа с таблицей№1. Заполняется примерами в ходе СЛАЙД-ШОУ, начиная с первого, второго и третьего столбцов. </vt:lpstr>
      <vt:lpstr>Словарь профессиональной лексики </vt:lpstr>
      <vt:lpstr>Прочитайте текст в учебнике «Основные единицы синтаксиса» на стр. 258-261, используя известный вам прием маркировки и заполните таблицу №2. </vt:lpstr>
      <vt:lpstr>Составьте кластер «Синтаксис. Строение словосочетания» </vt:lpstr>
      <vt:lpstr>КЛАСТЕР «СИНТАКСИС.СТРОЕНИЕ СЛОВОСОЧЕТАНИЯ»</vt:lpstr>
      <vt:lpstr>Закончим заполнение таблицы №1.  Каково строение словосочетания и его грамматическое значение?  </vt:lpstr>
      <vt:lpstr>Тест  по теме  Правильные  ответы</vt:lpstr>
      <vt:lpstr>Домашнее задание</vt:lpstr>
      <vt:lpstr>Рефлексия</vt:lpstr>
      <vt:lpstr>С пожеланиями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образовательное учреждение среднего профессионального образования города Москвы</dc:title>
  <dc:creator>ксу10</dc:creator>
  <cp:lastModifiedBy>NT Computer</cp:lastModifiedBy>
  <cp:revision>16</cp:revision>
  <dcterms:created xsi:type="dcterms:W3CDTF">2014-02-25T13:43:19Z</dcterms:created>
  <dcterms:modified xsi:type="dcterms:W3CDTF">2014-03-11T13:53:08Z</dcterms:modified>
</cp:coreProperties>
</file>