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9" r:id="rId5"/>
    <p:sldId id="262" r:id="rId6"/>
    <p:sldId id="263" r:id="rId7"/>
    <p:sldId id="280" r:id="rId8"/>
    <p:sldId id="259" r:id="rId9"/>
    <p:sldId id="260" r:id="rId10"/>
    <p:sldId id="261" r:id="rId11"/>
    <p:sldId id="281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3F4C-EE04-477E-A272-ACE4A7683331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587C-3235-4206-9D85-0B785E55A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3F4C-EE04-477E-A272-ACE4A7683331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587C-3235-4206-9D85-0B785E55A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3F4C-EE04-477E-A272-ACE4A7683331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587C-3235-4206-9D85-0B785E55A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3F4C-EE04-477E-A272-ACE4A7683331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587C-3235-4206-9D85-0B785E55A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3F4C-EE04-477E-A272-ACE4A7683331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587C-3235-4206-9D85-0B785E55A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3F4C-EE04-477E-A272-ACE4A7683331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587C-3235-4206-9D85-0B785E55A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3F4C-EE04-477E-A272-ACE4A7683331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587C-3235-4206-9D85-0B785E55A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3F4C-EE04-477E-A272-ACE4A7683331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587C-3235-4206-9D85-0B785E55A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3F4C-EE04-477E-A272-ACE4A7683331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587C-3235-4206-9D85-0B785E55A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3F4C-EE04-477E-A272-ACE4A7683331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587C-3235-4206-9D85-0B785E55A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3F4C-EE04-477E-A272-ACE4A7683331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587C-3235-4206-9D85-0B785E55A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3F4C-EE04-477E-A272-ACE4A7683331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C587C-3235-4206-9D85-0B785E55A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Галя. З\мур11\x_93808b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/>
              <a:t>Сцепное кружево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929066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Очень часто используются в узорах </a:t>
            </a:r>
            <a:r>
              <a:rPr lang="ru-RU" sz="3600" b="1" dirty="0" smtClean="0"/>
              <a:t>птицы, являющиеся </a:t>
            </a:r>
            <a:r>
              <a:rPr lang="ru-RU" sz="3600" b="1" dirty="0"/>
              <a:t>символами </a:t>
            </a:r>
            <a:r>
              <a:rPr lang="ru-RU" sz="3600" b="1" dirty="0" smtClean="0"/>
              <a:t>счастья, любви </a:t>
            </a:r>
            <a:r>
              <a:rPr lang="ru-RU" sz="3600" b="1" dirty="0"/>
              <a:t>и благополучия семейной жизни.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4098" name="Picture 2" descr="E:\Галя. З\мур 5\83470_koklyushk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4714545" cy="4454525"/>
          </a:xfrm>
          <a:prstGeom prst="rect">
            <a:avLst/>
          </a:prstGeom>
          <a:noFill/>
        </p:spPr>
      </p:pic>
      <p:pic>
        <p:nvPicPr>
          <p:cNvPr id="4099" name="Picture 3" descr="F:\мног. и сцеп. кружево\сцеп.кр\панно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785926"/>
            <a:ext cx="3132139" cy="430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Орнамент сцепного кружева непрерывный замкнутый. </a:t>
            </a:r>
            <a:r>
              <a:rPr lang="ru-RU" sz="2800" b="1" dirty="0" err="1" smtClean="0"/>
              <a:t>Полотнянка</a:t>
            </a:r>
            <a:r>
              <a:rPr lang="ru-RU" sz="2800" b="1" dirty="0" smtClean="0"/>
              <a:t>,  обрисовывая все формы узора, возвращается  к началу плетения и соединяется с ним при помощи зашивки.</a:t>
            </a:r>
            <a:endParaRPr lang="ru-RU" sz="2800" b="1" dirty="0"/>
          </a:p>
        </p:txBody>
      </p:sp>
      <p:pic>
        <p:nvPicPr>
          <p:cNvPr id="5122" name="Picture 2" descr="F:\отк занятие сцепное кр-во\Новая папка\сал-ка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482453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2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5" y="188640"/>
            <a:ext cx="8793617" cy="64087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059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5838" y="1196752"/>
            <a:ext cx="8229600" cy="13681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dirty="0" smtClean="0">
                <a:latin typeface="Georgia" panose="02040502050405020303" pitchFamily="18" charset="0"/>
              </a:rPr>
              <a:t>Ассортимент изделий выполненных в сцепной технике плетения</a:t>
            </a:r>
            <a:endParaRPr lang="ru-RU" sz="5400" b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Воротники                Жилеты</a:t>
            </a:r>
            <a:endParaRPr lang="ru-RU" b="1" dirty="0"/>
          </a:p>
        </p:txBody>
      </p:sp>
      <p:pic>
        <p:nvPicPr>
          <p:cNvPr id="7170" name="Picture 2" descr="F:\мног. и сцеп. кружево\сцеп.кр\воротники жилеты и др\getImage (4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714776" cy="5214974"/>
          </a:xfrm>
          <a:prstGeom prst="rect">
            <a:avLst/>
          </a:prstGeom>
          <a:noFill/>
        </p:spPr>
      </p:pic>
      <p:pic>
        <p:nvPicPr>
          <p:cNvPr id="7171" name="Picture 3" descr="E:\Галя. З\дизайн одежды кружевом\6nhp-313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810000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Галстуки                Шарфики</a:t>
            </a:r>
            <a:endParaRPr lang="ru-RU" b="1" dirty="0"/>
          </a:p>
        </p:txBody>
      </p:sp>
      <p:pic>
        <p:nvPicPr>
          <p:cNvPr id="8194" name="Picture 2" descr="F:\мног. и сцеп. кружево\сцеп.кр\галстуки\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4035526" cy="4668550"/>
          </a:xfrm>
          <a:prstGeom prst="rect">
            <a:avLst/>
          </a:prstGeom>
          <a:noFill/>
        </p:spPr>
      </p:pic>
      <p:pic>
        <p:nvPicPr>
          <p:cNvPr id="8195" name="Picture 3" descr="F:\мног. и сцеп. кружево\сцеп.кр\галстуки\26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28802"/>
            <a:ext cx="3476263" cy="4683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Панно</a:t>
            </a:r>
            <a:endParaRPr lang="ru-RU" b="1" dirty="0"/>
          </a:p>
        </p:txBody>
      </p:sp>
      <p:pic>
        <p:nvPicPr>
          <p:cNvPr id="13314" name="Picture 2" descr="E:\Галя. З\мур11\Anh7-mTH1E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00200"/>
            <a:ext cx="7072361" cy="4972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b="1" dirty="0" smtClean="0"/>
              <a:t>Салфетки</a:t>
            </a:r>
            <a:endParaRPr lang="ru-RU" b="1" dirty="0"/>
          </a:p>
        </p:txBody>
      </p:sp>
      <p:pic>
        <p:nvPicPr>
          <p:cNvPr id="6146" name="Picture 2" descr="F:\отк занятие сцепное кр-во\Новая папка\вол кое  кр-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27" y="2140101"/>
            <a:ext cx="385420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Зыкина Г.С\мур 17\салфетки\сал-ка 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401922" cy="425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Зыкина Г.С\мур 17\салфетки\сал-ка 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03920" y="6395084"/>
            <a:ext cx="63624" cy="6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Зыкина Г.С\мур 17\салфетки\сал-ка 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03920" y="6395084"/>
            <a:ext cx="63624" cy="6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Зыкина Г.С\мур 17\сал-ка 23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1"/>
            <a:ext cx="3987497" cy="425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Сумочки</a:t>
            </a:r>
            <a:endParaRPr lang="ru-RU" b="1" dirty="0"/>
          </a:p>
        </p:txBody>
      </p:sp>
      <p:pic>
        <p:nvPicPr>
          <p:cNvPr id="9219" name="Picture 3" descr="F:\мног. и сцеп. кружево\сцеп.кр\сумочки\Ui8cDV0b42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3394472" cy="4525963"/>
          </a:xfrm>
          <a:prstGeom prst="rect">
            <a:avLst/>
          </a:prstGeom>
          <a:noFill/>
        </p:spPr>
      </p:pic>
      <p:pic>
        <p:nvPicPr>
          <p:cNvPr id="1027" name="Picture 3" descr="E:\Галя. З\МУР12\get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35730"/>
            <a:ext cx="3071834" cy="4622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ru-RU" b="1" dirty="0" smtClean="0"/>
              <a:t>Аксессуары</a:t>
            </a:r>
            <a:endParaRPr lang="ru-RU" b="1" dirty="0"/>
          </a:p>
        </p:txBody>
      </p:sp>
      <p:pic>
        <p:nvPicPr>
          <p:cNvPr id="10242" name="Picture 2" descr="F:\мног. и сцеп. кружево\сцеп.кр\украшения\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4070826" cy="4371316"/>
          </a:xfrm>
          <a:prstGeom prst="rect">
            <a:avLst/>
          </a:prstGeom>
          <a:noFill/>
        </p:spPr>
      </p:pic>
      <p:pic>
        <p:nvPicPr>
          <p:cNvPr id="7170" name="Picture 2" descr="D:\Зыкина Г.С\мур 17\украшения\брош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215704" cy="434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Сувениры</a:t>
            </a:r>
            <a:endParaRPr lang="ru-RU" b="1" dirty="0"/>
          </a:p>
        </p:txBody>
      </p:sp>
      <p:pic>
        <p:nvPicPr>
          <p:cNvPr id="11266" name="Picture 2" descr="F:\мног. и сцеп. кружево\сцеп.кр\разное\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4523892" cy="4104456"/>
          </a:xfrm>
          <a:prstGeom prst="rect">
            <a:avLst/>
          </a:prstGeom>
          <a:noFill/>
        </p:spPr>
      </p:pic>
      <p:pic>
        <p:nvPicPr>
          <p:cNvPr id="11268" name="Picture 4" descr="F:\мног. и сцеп. кружево\сцеп.кр\разное\e204606675-suveniry-podarki-angeloch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060848"/>
            <a:ext cx="350046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Сцепное кружево выполняется </a:t>
            </a:r>
            <a:r>
              <a:rPr lang="ru-RU" sz="2400" dirty="0" smtClean="0"/>
              <a:t>плавной, </a:t>
            </a:r>
            <a:r>
              <a:rPr lang="ru-RU" sz="2400" dirty="0"/>
              <a:t>непрерывной   </a:t>
            </a:r>
            <a:r>
              <a:rPr lang="ru-RU" sz="2400" dirty="0" smtClean="0"/>
              <a:t>волнистой линией – </a:t>
            </a:r>
            <a:r>
              <a:rPr lang="ru-RU" sz="2400" dirty="0" err="1" smtClean="0"/>
              <a:t>вилюшкой</a:t>
            </a:r>
            <a:r>
              <a:rPr lang="ru-RU" sz="2400" dirty="0" smtClean="0"/>
              <a:t>, </a:t>
            </a:r>
            <a:r>
              <a:rPr lang="ru-RU" sz="2400" dirty="0"/>
              <a:t>которая извиваясь образует     удивительные  по красоте  </a:t>
            </a:r>
            <a:r>
              <a:rPr lang="ru-RU" sz="2400" dirty="0" smtClean="0"/>
              <a:t>узоры. </a:t>
            </a:r>
            <a:endParaRPr lang="ru-RU" sz="2400" dirty="0"/>
          </a:p>
        </p:txBody>
      </p:sp>
      <p:pic>
        <p:nvPicPr>
          <p:cNvPr id="1026" name="Picture 2" descr="F:\мног. и сцеп. кружево\сцеп.кр\салфетки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5214950"/>
            <a:ext cx="100879" cy="71438"/>
          </a:xfrm>
          <a:prstGeom prst="rect">
            <a:avLst/>
          </a:prstGeom>
          <a:noFill/>
        </p:spPr>
      </p:pic>
      <p:pic>
        <p:nvPicPr>
          <p:cNvPr id="1028" name="Picture 4" descr="E:\Галя. З\салфеки\6nhp-335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8634441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b="1" dirty="0" smtClean="0">
                <a:latin typeface="Gabriola" panose="04040605051002020D02" pitchFamily="82" charset="0"/>
              </a:rPr>
              <a:t>Кружево… сказочный мир, волшебная паутина. Невозможно равнодушно смотреть на чудесные творения женских рук, создавших кружевные изделия, до сих пор поражающие нас своей красотой! Но кружево – это не только мастерство, но и теплота души, богатство мыслей и переживаний, это и наша история, наши корни. Кружево - это волшебный мир изысканности, воздушности, ажурности.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18457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Сцепное кружево обычно состоит из основного узора и решеток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026" name="Picture 2" descr="F:\отк занятие сцепное кр-во\Новая папка\iGqzCvRfM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6708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07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90364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В  сцепном  кружеве используются </a:t>
            </a:r>
            <a:r>
              <a:rPr lang="ru-RU" sz="2400" b="1" dirty="0" smtClean="0"/>
              <a:t>4  </a:t>
            </a:r>
            <a:r>
              <a:rPr lang="ru-RU" sz="2400" b="1" dirty="0"/>
              <a:t>основных  элемента  кружева: </a:t>
            </a:r>
            <a:r>
              <a:rPr lang="ru-RU" sz="2400" b="1" dirty="0" err="1"/>
              <a:t>полотнянка</a:t>
            </a:r>
            <a:r>
              <a:rPr lang="ru-RU" sz="2400" b="1" dirty="0"/>
              <a:t> и сетка  образуют основной узор, </a:t>
            </a:r>
            <a:r>
              <a:rPr lang="ru-RU" sz="2400" b="1" dirty="0" err="1"/>
              <a:t>плетешок</a:t>
            </a:r>
            <a:r>
              <a:rPr lang="ru-RU" sz="2400" b="1" dirty="0"/>
              <a:t> и </a:t>
            </a:r>
            <a:r>
              <a:rPr lang="ru-RU" sz="2400" b="1" dirty="0" err="1"/>
              <a:t>насновка</a:t>
            </a:r>
            <a:r>
              <a:rPr lang="ru-RU" sz="2400" b="1" dirty="0"/>
              <a:t> формируют фоновые решетки и заполнения между формами основного узора. </a:t>
            </a:r>
          </a:p>
          <a:p>
            <a:endParaRPr lang="ru-RU" dirty="0"/>
          </a:p>
        </p:txBody>
      </p:sp>
      <p:pic>
        <p:nvPicPr>
          <p:cNvPr id="2050" name="Picture 2" descr="F:\отк занятие сцепное кр-во\Новая папка\сал-ка 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958408" cy="5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73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ПРОСТРАНСТВО </a:t>
            </a:r>
            <a:r>
              <a:rPr lang="ru-RU" sz="2200" b="1" dirty="0"/>
              <a:t>МЕЖДУ  ФОРМАМИ  ОСНОВНОГО УЗОРА  ЗАПОЛНЯЮТ ФОНОВЫЕ  ПЛЕТЕШКОВЫЕ  </a:t>
            </a:r>
            <a:r>
              <a:rPr lang="ru-RU" sz="2200" b="1" dirty="0" smtClean="0"/>
              <a:t>РЕШЕТКИ, КОТОРЫЕ </a:t>
            </a:r>
            <a:r>
              <a:rPr lang="ru-RU" sz="2200" b="1" dirty="0"/>
              <a:t>УКРАШЕНЫ НАСНОВКАМИ И </a:t>
            </a:r>
            <a:r>
              <a:rPr lang="ru-RU" sz="2200" b="1" dirty="0" smtClean="0"/>
              <a:t>ПАУЧКАМИ, ОНИ </a:t>
            </a:r>
            <a:r>
              <a:rPr lang="ru-RU" sz="2200" b="1" dirty="0"/>
              <a:t>ПРИДАЮТ </a:t>
            </a:r>
            <a:r>
              <a:rPr lang="ru-RU" sz="2200" b="1" dirty="0" smtClean="0"/>
              <a:t>ОСОБУЮ ЛЕГКОСТЬ</a:t>
            </a:r>
            <a:r>
              <a:rPr lang="ru-RU" sz="2200" b="1" dirty="0"/>
              <a:t>, ИЗЫСКАННОСТЬ  И ОЧАРОВАНИЕ. 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F:\мног. и сцеп. кружево\сцеп.кр\галстуки\getImage (8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683794" cy="4911725"/>
          </a:xfrm>
          <a:prstGeom prst="rect">
            <a:avLst/>
          </a:prstGeom>
          <a:noFill/>
        </p:spPr>
      </p:pic>
      <p:pic>
        <p:nvPicPr>
          <p:cNvPr id="6148" name="Picture 4" descr="F:\кир. вол. кр-во\кир. кр\23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1696" y="1628800"/>
            <a:ext cx="4164576" cy="4928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Встречаются </a:t>
            </a:r>
            <a:r>
              <a:rPr lang="ru-RU" sz="2800" b="1" dirty="0"/>
              <a:t>кружевные изделия  и без ажурного </a:t>
            </a:r>
            <a:r>
              <a:rPr lang="ru-RU" sz="2800" b="1" dirty="0" smtClean="0"/>
              <a:t>фона, в </a:t>
            </a:r>
            <a:r>
              <a:rPr lang="ru-RU" sz="2800" b="1" dirty="0"/>
              <a:t>которых пространство густо заполнено основным узором – </a:t>
            </a:r>
            <a:r>
              <a:rPr lang="ru-RU" sz="2800" b="1" dirty="0" err="1" smtClean="0"/>
              <a:t>вилюшкой</a:t>
            </a:r>
            <a:r>
              <a:rPr lang="ru-RU" sz="2800" b="1" dirty="0" smtClean="0"/>
              <a:t>. 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122" name="Picture 2" descr="F:\мног. и сцеп. кружево\сцеп.кр\салфетки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715172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отк занятие сцепное кр-во\Новая папка\сан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5760640" cy="414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Основной узор  сцепного кружева украшается </a:t>
            </a:r>
            <a:r>
              <a:rPr lang="ru-RU" sz="2800" b="1" dirty="0" smtClean="0"/>
              <a:t>сканью, которая </a:t>
            </a:r>
            <a:r>
              <a:rPr lang="ru-RU" sz="2800" b="1" dirty="0"/>
              <a:t>подчеркивает узор, усиливает  четкость рисунка, придает кружеву объем.</a:t>
            </a:r>
          </a:p>
        </p:txBody>
      </p:sp>
    </p:spTree>
    <p:extLst>
      <p:ext uri="{BB962C8B-B14F-4D97-AF65-F5344CB8AC3E}">
        <p14:creationId xmlns:p14="http://schemas.microsoft.com/office/powerpoint/2010/main" val="123006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Основной узор в кружевных изделиях  </a:t>
            </a:r>
            <a:r>
              <a:rPr lang="ru-RU" sz="4000" b="1" dirty="0" smtClean="0"/>
              <a:t>стилизованный, растительный</a:t>
            </a:r>
            <a:r>
              <a:rPr lang="ru-RU" sz="4000" b="1" dirty="0"/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1" name="Picture 3" descr="E:\Галя. З\мур 17\елецкое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3786214" cy="4991110"/>
          </a:xfrm>
          <a:prstGeom prst="rect">
            <a:avLst/>
          </a:prstGeom>
          <a:noFill/>
        </p:spPr>
      </p:pic>
      <p:pic>
        <p:nvPicPr>
          <p:cNvPr id="2054" name="Picture 6" descr="F:\мног. и сцеп. кружево\сцеп.кр\воротники жилеты и др\18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1612"/>
            <a:ext cx="3786214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Растительные </a:t>
            </a:r>
            <a:r>
              <a:rPr lang="ru-RU" sz="2800" b="1" dirty="0"/>
              <a:t>формы дополняются изображением </a:t>
            </a:r>
            <a:r>
              <a:rPr lang="ru-RU" sz="2800" b="1" dirty="0" smtClean="0"/>
              <a:t>птиц, </a:t>
            </a:r>
            <a:r>
              <a:rPr lang="ru-RU" sz="2800" b="1" dirty="0"/>
              <a:t>животных, фигурами человека, архитектурными формами .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3074" name="Picture 2" descr="E:\Галя. З\мур11\x_86a887f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4071966" cy="5143536"/>
          </a:xfrm>
          <a:prstGeom prst="rect">
            <a:avLst/>
          </a:prstGeom>
          <a:noFill/>
        </p:spPr>
      </p:pic>
      <p:pic>
        <p:nvPicPr>
          <p:cNvPr id="3076" name="Picture 4" descr="E:\Галя. З\панно\1p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736"/>
            <a:ext cx="421484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212</Words>
  <Application>Microsoft Office PowerPoint</Application>
  <PresentationFormat>Экран (4:3)</PresentationFormat>
  <Paragraphs>22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Gabriola</vt:lpstr>
      <vt:lpstr>Georgia</vt:lpstr>
      <vt:lpstr>Тема Office</vt:lpstr>
      <vt:lpstr>Сцепное кружево</vt:lpstr>
      <vt:lpstr>Сцепное кружево выполняется плавной, непрерывной   волнистой линией – вилюшкой, которая извиваясь образует     удивительные  по красоте  узоры. </vt:lpstr>
      <vt:lpstr> </vt:lpstr>
      <vt:lpstr>Презентация PowerPoint</vt:lpstr>
      <vt:lpstr>  ПРОСТРАНСТВО МЕЖДУ  ФОРМАМИ  ОСНОВНОГО УЗОРА  ЗАПОЛНЯЮТ ФОНОВЫЕ  ПЛЕТЕШКОВЫЕ  РЕШЕТКИ, КОТОРЫЕ УКРАШЕНЫ НАСНОВКАМИ И ПАУЧКАМИ, ОНИ ПРИДАЮТ ОСОБУЮ ЛЕГКОСТЬ, ИЗЫСКАННОСТЬ  И ОЧАРОВАНИЕ.      </vt:lpstr>
      <vt:lpstr> Встречаются кружевные изделия  и без ажурного фона, в которых пространство густо заполнено основным узором – вилюшкой.   </vt:lpstr>
      <vt:lpstr>Презентация PowerPoint</vt:lpstr>
      <vt:lpstr>Основной узор в кружевных изделиях  стилизованный, растительный.  </vt:lpstr>
      <vt:lpstr> Растительные формы дополняются изображением птиц, животных, фигурами человека, архитектурными формами . </vt:lpstr>
      <vt:lpstr>Очень часто используются в узорах птицы, являющиеся символами счастья, любви и благополучия семейной жизни.  </vt:lpstr>
      <vt:lpstr>Презентация PowerPoint</vt:lpstr>
      <vt:lpstr>     </vt:lpstr>
      <vt:lpstr>Воротники                Жилеты</vt:lpstr>
      <vt:lpstr>Галстуки                Шарфики</vt:lpstr>
      <vt:lpstr>Панно</vt:lpstr>
      <vt:lpstr>Салфетки</vt:lpstr>
      <vt:lpstr>Сумочки</vt:lpstr>
      <vt:lpstr>Аксессуары</vt:lpstr>
      <vt:lpstr>Сувениры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Сцепное кружево</dc:title>
  <dc:creator>‍</dc:creator>
  <cp:lastModifiedBy>1</cp:lastModifiedBy>
  <cp:revision>41</cp:revision>
  <dcterms:created xsi:type="dcterms:W3CDTF">2014-03-22T13:30:32Z</dcterms:created>
  <dcterms:modified xsi:type="dcterms:W3CDTF">2014-11-28T11:31:20Z</dcterms:modified>
</cp:coreProperties>
</file>