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74" r:id="rId3"/>
    <p:sldId id="275" r:id="rId4"/>
    <p:sldId id="259" r:id="rId5"/>
    <p:sldId id="269" r:id="rId6"/>
    <p:sldId id="284" r:id="rId7"/>
    <p:sldId id="262" r:id="rId8"/>
    <p:sldId id="263" r:id="rId9"/>
    <p:sldId id="272" r:id="rId10"/>
    <p:sldId id="286" r:id="rId11"/>
    <p:sldId id="276" r:id="rId12"/>
    <p:sldId id="287" r:id="rId13"/>
    <p:sldId id="278" r:id="rId14"/>
    <p:sldId id="268" r:id="rId15"/>
    <p:sldId id="266" r:id="rId16"/>
    <p:sldId id="267" r:id="rId17"/>
    <p:sldId id="288" r:id="rId18"/>
    <p:sldId id="279" r:id="rId19"/>
    <p:sldId id="280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76" autoAdjust="0"/>
  </p:normalViewPr>
  <p:slideViewPr>
    <p:cSldViewPr>
      <p:cViewPr varScale="1">
        <p:scale>
          <a:sx n="65" d="100"/>
          <a:sy n="65" d="100"/>
        </p:scale>
        <p:origin x="-6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652A-3EF1-4F4E-A87C-F6DC4E97881E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638B-5DD1-40F2-98F3-624237CA7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652A-3EF1-4F4E-A87C-F6DC4E97881E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638B-5DD1-40F2-98F3-624237CA7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652A-3EF1-4F4E-A87C-F6DC4E97881E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638B-5DD1-40F2-98F3-624237CA7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652A-3EF1-4F4E-A87C-F6DC4E97881E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638B-5DD1-40F2-98F3-624237CA7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652A-3EF1-4F4E-A87C-F6DC4E97881E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638B-5DD1-40F2-98F3-624237CA7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652A-3EF1-4F4E-A87C-F6DC4E97881E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638B-5DD1-40F2-98F3-624237CA7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652A-3EF1-4F4E-A87C-F6DC4E97881E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638B-5DD1-40F2-98F3-624237CA7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652A-3EF1-4F4E-A87C-F6DC4E97881E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638B-5DD1-40F2-98F3-624237CA7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652A-3EF1-4F4E-A87C-F6DC4E97881E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638B-5DD1-40F2-98F3-624237CA7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652A-3EF1-4F4E-A87C-F6DC4E97881E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638B-5DD1-40F2-98F3-624237CA7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652A-3EF1-4F4E-A87C-F6DC4E97881E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3638B-5DD1-40F2-98F3-624237CA7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9652A-3EF1-4F4E-A87C-F6DC4E97881E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3638B-5DD1-40F2-98F3-624237CA7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2&amp;text=%D0%B1%D0%BE%D0%B3%D0%B0%D1%82%D1%8B%D1%80%D1%81%D0%BA%D0%B8%D0%B9%20%D0%BA%D0%BE%D0%BD%D1%8C&amp;img_url=http://www.libo.ru/uploads/posts/2009-11/1257222695_215200.jpg&amp;pos=83&amp;rpt=simage&amp;nojs=1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atas/literatura/Gabdulla-Tukaj/0015-015-Gabdulla-Tukaj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&#1088;&#1072;&#1073;%20&#1089;&#1090;&#1086;&#1083;\&#1080;&#1089;&#1090;&#1086;&#1082;&#1080;%20&#1089;&#1082;&#1072;&#1079;&#1082;&#1072;\&#1075;&#1091;&#1089;&#1083;&#1080;.mp3" TargetMode="Externa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psearch&amp;img_url=http://bg.ru/upload/medialibrary/f14/repka_red.jpg&amp;p=4&amp;text=%D0%BE%D0%B1%D0%BB%D0%BE%D0%B6%D0%BA%D0%B8%20%D1%80%D1%83%D1%81%D1%81%D0%BA%D0%B8%D1%85%20%D0%BD%D0%B0%D1%80%D0%BE%D0%B4%D0%BD%D1%8B%D1%85%20%D1%81%D0%BA%D0%B0%D0%B7%D0%BE%D0%BA&amp;noreask=1&amp;pos=128&amp;lr=22&amp;rpt=simage&amp;nojs=1" TargetMode="External"/><Relationship Id="rId13" Type="http://schemas.openxmlformats.org/officeDocument/2006/relationships/image" Target="../media/image30.jpeg"/><Relationship Id="rId3" Type="http://schemas.openxmlformats.org/officeDocument/2006/relationships/image" Target="../media/image1.jpeg"/><Relationship Id="rId7" Type="http://schemas.openxmlformats.org/officeDocument/2006/relationships/image" Target="../media/image27.jpeg"/><Relationship Id="rId12" Type="http://schemas.openxmlformats.org/officeDocument/2006/relationships/hyperlink" Target="http://images.yandex.ru/yandsearch?img_url=http://knigi.tomsk.ru/covers/000/775/023/original.jpg&amp;iorient=&amp;icolor=&amp;site=&amp;text=%D0%BE%D0%B1%D0%BB%D0%BE%D0%B6%D0%BA%D0%B8%20%D1%80%D1%83%D1%81%D1%81%D0%BA%D0%B8%D1%85%20%D0%BD%D0%B0%D1%80%D0%BE%D0%B4%D0%BD%D1%8B%D1%85%20%D1%81%D0%BA%D0%B0%D0%B7%D0%BE%D0%BA%20%D0%B7%D0%B8%D0%BC%D0%BE%D0%B2%D1%8C%D0%B5%20%D0%B7%D0%B2%D0%B5%D1%80%D0%B5%D0%B9&amp;wp=&amp;pos=1&amp;isize=&amp;type=&amp;recent=&amp;rpt=simage&amp;itype=&amp;nojs=1" TargetMode="External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source=psearch&amp;img_url=http://s003.radikal.ru/i202/1101/b5/336afdcc9ee1.jpg&amp;p=2&amp;text=%D0%BE%D0%B1%D0%BB%D0%BE%D0%B6%D0%BA%D0%B8%20%D1%80%D1%83%D1%81%D1%81%D0%BA%D0%B8%D1%85%20%D0%BD%D0%B0%D1%80%D0%BE%D0%B4%D0%BD%D1%8B%D1%85%20%D1%81%D0%BA%D0%B0%D0%B7%D0%BE%D0%BA&amp;noreask=1&amp;pos=88&amp;lr=22&amp;rpt=simage&amp;nojs=1" TargetMode="External"/><Relationship Id="rId11" Type="http://schemas.openxmlformats.org/officeDocument/2006/relationships/image" Target="../media/image29.jpeg"/><Relationship Id="rId5" Type="http://schemas.openxmlformats.org/officeDocument/2006/relationships/image" Target="../media/image26.jpeg"/><Relationship Id="rId10" Type="http://schemas.openxmlformats.org/officeDocument/2006/relationships/hyperlink" Target="http://images.yandex.ru/yandsearch?img_url=http://www.wwww4.com/w3764/63384_mini.jpg&amp;iorient=&amp;icolor=&amp;site=&amp;text=%D0%BE%D0%B1%D0%BB%D0%BE%D0%B6%D0%BA%D0%B8%20%D1%80%D1%83%D1%81%D1%81%D0%BA%D0%B8%D1%85%20%D0%BD%D0%B0%D1%80%D0%BE%D0%B4%D0%BD%D1%8B%D1%85%20%D1%81%D0%BA%D0%B0%D0%B7%D0%BE%D0%BA%20%D0%BA%D1%80%D0%BE%D1%88%D0%B5%D1%87%D0%BA%D0%B0%20%D1%85%D0%B0%D0%B2%D1%80%D0%BE%D1%88%D0%B5%D1%87%D0%BA%D0%B0&amp;wp=&amp;pos=27&amp;isize=&amp;type=&amp;recent=&amp;rpt=simage&amp;itype=&amp;nojs=1" TargetMode="External"/><Relationship Id="rId4" Type="http://schemas.openxmlformats.org/officeDocument/2006/relationships/hyperlink" Target="http://images.yandex.ru/yandsearch?source=psearch&amp;img_url=http://forum.sibmama.ru/usrpx/176454/176454_t_350x481_561_1.jpg&amp;p=5&amp;text=%D0%BE%D0%B1%D0%BB%D0%BE%D0%B6%D0%BA%D0%B8%20%D1%80%D1%83%D1%81%D1%81%D0%BA%D0%B8%D1%85%20%D0%BD%D0%B0%D1%80%D0%BE%D0%B4%D0%BD%D1%8B%D1%85%20%D1%81%D0%BA%D0%B0%D0%B7%D0%BE%D0%BA&amp;noreask=1&amp;pos=172&amp;lr=22&amp;rpt=simage&amp;nojs=1" TargetMode="External"/><Relationship Id="rId9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www.altei.ru/assets/galleries/548/morozko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900igr.net/datas/literatura/Gabdulla-Tukaj/0015-015-Gabdulla-Tukaj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362" y="-7618"/>
            <a:ext cx="9171362" cy="6865618"/>
          </a:xfrm>
          <a:prstGeom prst="rect">
            <a:avLst/>
          </a:prstGeom>
          <a:noFill/>
        </p:spPr>
      </p:pic>
      <p:pic>
        <p:nvPicPr>
          <p:cNvPr id="5" name="Picture 3" descr="130"/>
          <p:cNvPicPr>
            <a:picLocks noChangeAspect="1" noChangeArrowheads="1"/>
          </p:cNvPicPr>
          <p:nvPr/>
        </p:nvPicPr>
        <p:blipFill>
          <a:blip r:embed="rId4" cstate="print">
            <a:lum bright="-6000"/>
          </a:blip>
          <a:srcRect l="3922" t="4060" r="9804" b="6599"/>
          <a:stretch>
            <a:fillRect/>
          </a:stretch>
        </p:blipFill>
        <p:spPr bwMode="auto">
          <a:xfrm rot="20037122">
            <a:off x="548106" y="527132"/>
            <a:ext cx="1860794" cy="1814644"/>
          </a:xfrm>
          <a:prstGeom prst="rect">
            <a:avLst/>
          </a:prstGeom>
          <a:noFill/>
        </p:spPr>
      </p:pic>
      <p:pic>
        <p:nvPicPr>
          <p:cNvPr id="6" name="Picture 6" descr="12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6F6F4"/>
              </a:clrFrom>
              <a:clrTo>
                <a:srgbClr val="F6F6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700334">
            <a:off x="6637762" y="283381"/>
            <a:ext cx="2279695" cy="2416982"/>
          </a:xfrm>
          <a:prstGeom prst="rect">
            <a:avLst/>
          </a:prstGeom>
          <a:noFill/>
        </p:spPr>
      </p:pic>
      <p:pic>
        <p:nvPicPr>
          <p:cNvPr id="7" name="Picture 5" descr="12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1334726">
            <a:off x="647700" y="4292600"/>
            <a:ext cx="1851025" cy="2127250"/>
          </a:xfrm>
          <a:prstGeom prst="rect">
            <a:avLst/>
          </a:prstGeom>
          <a:noFill/>
        </p:spPr>
      </p:pic>
      <p:pic>
        <p:nvPicPr>
          <p:cNvPr id="8" name="Picture 4" descr="127"/>
          <p:cNvPicPr>
            <a:picLocks noChangeAspect="1" noChangeArrowheads="1"/>
          </p:cNvPicPr>
          <p:nvPr/>
        </p:nvPicPr>
        <p:blipFill>
          <a:blip r:embed="rId7" cstate="print"/>
          <a:srcRect l="5992" r="4120" b="4527"/>
          <a:stretch>
            <a:fillRect/>
          </a:stretch>
        </p:blipFill>
        <p:spPr bwMode="auto">
          <a:xfrm rot="1133807">
            <a:off x="6629400" y="4435475"/>
            <a:ext cx="2190750" cy="211772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286000" y="2276872"/>
            <a:ext cx="55263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00" b="1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5048" y="1988840"/>
            <a:ext cx="8568952" cy="228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endParaRPr lang="ru-RU" sz="13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3244334"/>
            <a:ext cx="12981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699792" y="5216594"/>
            <a:ext cx="40324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Прокопчук Галина Анатольевна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МАОУ СОШ г. Нестерова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Калининградской области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83"/>
            <a:ext cx="9144000" cy="6845136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557516"/>
            <a:ext cx="406794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Ковёр – самолёт  -                     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Богатырский конь -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Сапоги скороходы -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Подводное царство -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Гусли –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самогуды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908720"/>
            <a:ext cx="3240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самолёт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1844824"/>
            <a:ext cx="3456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автомобиль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53648" y="2852936"/>
            <a:ext cx="4162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ракета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3861048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подводная лодка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4797152"/>
            <a:ext cx="4176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магнитофон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864"/>
            <a:ext cx="9144000" cy="6845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39752" y="0"/>
            <a:ext cx="58326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Сказочный вымысел</a:t>
            </a:r>
            <a:endParaRPr lang="ru-RU" sz="4400" b="1" dirty="0">
              <a:solidFill>
                <a:srgbClr val="7030A0"/>
              </a:solidFill>
            </a:endParaRPr>
          </a:p>
        </p:txBody>
      </p:sp>
      <p:pic>
        <p:nvPicPr>
          <p:cNvPr id="6" name="Picture 4" descr="ковёр-самолёт"/>
          <p:cNvPicPr>
            <a:picLocks noChangeAspect="1" noChangeArrowheads="1"/>
          </p:cNvPicPr>
          <p:nvPr/>
        </p:nvPicPr>
        <p:blipFill>
          <a:blip r:embed="rId4" cstate="print"/>
          <a:srcRect l="10488" t="2273" r="9105" b="13620"/>
          <a:stretch>
            <a:fillRect/>
          </a:stretch>
        </p:blipFill>
        <p:spPr bwMode="auto">
          <a:xfrm>
            <a:off x="251520" y="620688"/>
            <a:ext cx="3240360" cy="2764339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сапоги скороход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861048"/>
            <a:ext cx="3813827" cy="2736304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подводное царств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692696"/>
            <a:ext cx="3240360" cy="2611971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гусл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1988840"/>
            <a:ext cx="3244626" cy="2520280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im0-tub-ru.yandex.net/i?id=309799080-66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20072" y="3861048"/>
            <a:ext cx="3672408" cy="2754306"/>
          </a:xfrm>
          <a:prstGeom prst="flowChartAlternateProcess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83"/>
            <a:ext cx="9144000" cy="6845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76672"/>
            <a:ext cx="82089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buFont typeface="Verdana" pitchFamily="34" charset="0"/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Arial" charset="0"/>
              </a:rPr>
              <a:t>«Сказочная  </a:t>
            </a:r>
            <a:r>
              <a:rPr lang="ru-RU" sz="4000" b="1" dirty="0" smtClean="0">
                <a:solidFill>
                  <a:srgbClr val="7030A0"/>
                </a:solidFill>
                <a:latin typeface="Arial" charset="0"/>
              </a:rPr>
              <a:t>живопись</a:t>
            </a:r>
          </a:p>
          <a:p>
            <a:pPr lvl="1" algn="ctr">
              <a:buFont typeface="Verdana" pitchFamily="34" charset="0"/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Arial" charset="0"/>
              </a:rPr>
              <a:t> Виктора Михайловича</a:t>
            </a:r>
          </a:p>
          <a:p>
            <a:pPr lvl="1">
              <a:buFont typeface="Verdana" pitchFamily="34" charset="0"/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Arial" charset="0"/>
              </a:rPr>
              <a:t>               Васнецова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" name="Picture 4" descr="Васнец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564904"/>
            <a:ext cx="3456384" cy="403217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45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59832" y="404664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Гусляры </a:t>
            </a:r>
            <a:endParaRPr lang="ru-RU" sz="5400" dirty="0"/>
          </a:p>
        </p:txBody>
      </p:sp>
      <p:pic>
        <p:nvPicPr>
          <p:cNvPr id="6" name="Picture 2" descr="C:\Documents and Settings\LG\Рабочий стол\vasnetsov_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1412776"/>
            <a:ext cx="7102798" cy="5235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гусли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532440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4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83"/>
            <a:ext cx="9144000" cy="6845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332657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Ковёр-самолёт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916833"/>
            <a:ext cx="3096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Первая сказочная картина </a:t>
            </a:r>
          </a:p>
          <a:p>
            <a:pPr algn="ctr"/>
            <a:r>
              <a:rPr lang="ru-RU" sz="3600" b="1" dirty="0" smtClean="0"/>
              <a:t>В. Васнецова.</a:t>
            </a:r>
            <a:endParaRPr lang="ru-RU" sz="3600" b="1" dirty="0"/>
          </a:p>
        </p:txBody>
      </p:sp>
      <p:pic>
        <p:nvPicPr>
          <p:cNvPr id="9" name="Picture 2" descr="C:\Documents and Settings\LG\Рабочий стол\40e35e1ac5f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052736"/>
            <a:ext cx="429895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83"/>
            <a:ext cx="9144000" cy="6845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1268760"/>
            <a:ext cx="25202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Иван-царевич и серый волк</a:t>
            </a:r>
            <a:br>
              <a:rPr lang="ru-RU" sz="4800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</a:br>
            <a:endParaRPr lang="ru-RU" sz="4800" b="1" dirty="0"/>
          </a:p>
        </p:txBody>
      </p:sp>
      <p:pic>
        <p:nvPicPr>
          <p:cNvPr id="6" name="Picture 2" descr="C:\Documents and Settings\LG\Рабочий стол\vasneztov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692696"/>
            <a:ext cx="4248472" cy="5703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83"/>
            <a:ext cx="9144000" cy="6845136"/>
          </a:xfrm>
          <a:prstGeom prst="rect">
            <a:avLst/>
          </a:prstGeom>
          <a:noFill/>
        </p:spPr>
      </p:pic>
      <p:pic>
        <p:nvPicPr>
          <p:cNvPr id="5" name="Picture 2" descr="C:\Documents and Settings\LG\Рабочий стол\vasnetsov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548680"/>
            <a:ext cx="4680520" cy="612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1561" y="3244334"/>
            <a:ext cx="28083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Сивка-Бурка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83"/>
            <a:ext cx="9144000" cy="6845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412776"/>
            <a:ext cx="7200800" cy="5170646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</a:t>
            </a:r>
            <a:r>
              <a:rPr lang="ru-RU" sz="66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Сказка - ложь,</a:t>
            </a:r>
          </a:p>
          <a:p>
            <a:pPr algn="ctr"/>
            <a:r>
              <a:rPr lang="ru-RU" sz="66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да в ней намёк - </a:t>
            </a:r>
          </a:p>
          <a:p>
            <a:pPr algn="ctr"/>
            <a:r>
              <a:rPr lang="ru-RU" sz="66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добрым молодцам</a:t>
            </a:r>
          </a:p>
          <a:p>
            <a:pPr algn="ctr"/>
            <a:r>
              <a:rPr lang="ru-RU" sz="66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урок"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864"/>
            <a:ext cx="9144000" cy="6845136"/>
          </a:xfrm>
          <a:prstGeom prst="rect">
            <a:avLst/>
          </a:prstGeom>
          <a:noFill/>
        </p:spPr>
      </p:pic>
      <p:pic>
        <p:nvPicPr>
          <p:cNvPr id="9" name="Picture 27" descr="http://im7-tub-ru.yandex.net/i?id=114045920-0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147180">
            <a:off x="217335" y="331113"/>
            <a:ext cx="2717168" cy="3488723"/>
          </a:xfrm>
          <a:prstGeom prst="flowChartAlternateProcess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95736" y="332656"/>
            <a:ext cx="4896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Выставка книг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im3-tub-ru.yandex.net/i?id=284541464-54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899416">
            <a:off x="6034365" y="475904"/>
            <a:ext cx="2692338" cy="3580890"/>
          </a:xfrm>
          <a:prstGeom prst="flowChartAlternateProcess">
            <a:avLst/>
          </a:prstGeom>
          <a:noFill/>
        </p:spPr>
      </p:pic>
      <p:pic>
        <p:nvPicPr>
          <p:cNvPr id="34820" name="Picture 4" descr="http://im5-tub-ru.yandex.net/i?id=594106460-29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1800" y="2204864"/>
            <a:ext cx="3384376" cy="2616290"/>
          </a:xfrm>
          <a:prstGeom prst="flowChartAlternateProcess">
            <a:avLst/>
          </a:prstGeom>
          <a:noFill/>
        </p:spPr>
      </p:pic>
      <p:pic>
        <p:nvPicPr>
          <p:cNvPr id="34822" name="Picture 6" descr="http://im5-tub-ru.yandex.net/i?id=127933723-12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0720559">
            <a:off x="379720" y="3244051"/>
            <a:ext cx="2614205" cy="3337511"/>
          </a:xfrm>
          <a:prstGeom prst="flowChartAlternateProcess">
            <a:avLst/>
          </a:prstGeom>
          <a:noFill/>
        </p:spPr>
      </p:pic>
      <p:pic>
        <p:nvPicPr>
          <p:cNvPr id="34824" name="Picture 8" descr="http://im0-tub-ru.yandex.net/i?id=413933252-62-72&amp;n=21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133812">
            <a:off x="6002287" y="3077561"/>
            <a:ext cx="2708626" cy="3502533"/>
          </a:xfrm>
          <a:prstGeom prst="flowChartAlternateProcess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83"/>
            <a:ext cx="9144000" cy="684513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0" y="548680"/>
            <a:ext cx="8712968" cy="2626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Сказка учит смелости, доброте и всем другим хорошим человеческим качествам, но делает это без скучных наставлений, просто показывает, что может произойти, если человек поступает плохо, не по совести.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Царевна-лягушк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501008"/>
            <a:ext cx="374441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83"/>
            <a:ext cx="9144000" cy="6845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700808"/>
            <a:ext cx="889248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7030A0"/>
                </a:solidFill>
              </a:rPr>
              <a:t>Труд души</a:t>
            </a:r>
            <a:endParaRPr lang="ru-RU" sz="13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04040" cy="6845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836712"/>
            <a:ext cx="8172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550"/>
            <a:r>
              <a:rPr lang="ru-RU" sz="4000" b="1" dirty="0" smtClean="0">
                <a:solidFill>
                  <a:srgbClr val="660066"/>
                </a:solidFill>
                <a:latin typeface="Comic Sans MS" pitchFamily="66" charset="0"/>
              </a:rPr>
              <a:t>Недаром дети любят сказку.</a:t>
            </a:r>
          </a:p>
          <a:p>
            <a:pPr marL="82550"/>
            <a:r>
              <a:rPr lang="ru-RU" sz="4000" b="1" dirty="0" smtClean="0">
                <a:solidFill>
                  <a:srgbClr val="660066"/>
                </a:solidFill>
                <a:latin typeface="Comic Sans MS" pitchFamily="66" charset="0"/>
              </a:rPr>
              <a:t>Ведь сказка тем и хороша,</a:t>
            </a:r>
          </a:p>
          <a:p>
            <a:pPr marL="82550"/>
            <a:r>
              <a:rPr lang="ru-RU" sz="4000" b="1" dirty="0" smtClean="0">
                <a:solidFill>
                  <a:srgbClr val="660066"/>
                </a:solidFill>
                <a:latin typeface="Comic Sans MS" pitchFamily="66" charset="0"/>
              </a:rPr>
              <a:t>Что в ней счастливую развязку</a:t>
            </a:r>
          </a:p>
          <a:p>
            <a:pPr marL="82550"/>
            <a:r>
              <a:rPr lang="ru-RU" sz="4000" b="1" dirty="0" smtClean="0">
                <a:solidFill>
                  <a:srgbClr val="660066"/>
                </a:solidFill>
                <a:latin typeface="Comic Sans MS" pitchFamily="66" charset="0"/>
              </a:rPr>
              <a:t>Уже предчувствует душа.</a:t>
            </a:r>
          </a:p>
          <a:p>
            <a:pPr marL="82550"/>
            <a:r>
              <a:rPr lang="ru-RU" sz="4000" b="1" dirty="0" smtClean="0">
                <a:solidFill>
                  <a:srgbClr val="660066"/>
                </a:solidFill>
                <a:latin typeface="Comic Sans MS" pitchFamily="66" charset="0"/>
              </a:rPr>
              <a:t>И на любые испытанья</a:t>
            </a:r>
          </a:p>
          <a:p>
            <a:pPr marL="82550"/>
            <a:r>
              <a:rPr lang="ru-RU" sz="4000" b="1" dirty="0" smtClean="0">
                <a:solidFill>
                  <a:srgbClr val="660066"/>
                </a:solidFill>
                <a:latin typeface="Comic Sans MS" pitchFamily="66" charset="0"/>
              </a:rPr>
              <a:t>Согласны храбрые сердца</a:t>
            </a:r>
          </a:p>
          <a:p>
            <a:pPr marL="82550"/>
            <a:r>
              <a:rPr lang="ru-RU" sz="4000" b="1" dirty="0" smtClean="0">
                <a:solidFill>
                  <a:srgbClr val="660066"/>
                </a:solidFill>
                <a:latin typeface="Comic Sans MS" pitchFamily="66" charset="0"/>
              </a:rPr>
              <a:t>В нетерпеливом ожиданье</a:t>
            </a:r>
          </a:p>
          <a:p>
            <a:pPr marL="82550"/>
            <a:r>
              <a:rPr lang="ru-RU" sz="4000" b="1" dirty="0" smtClean="0">
                <a:solidFill>
                  <a:srgbClr val="660066"/>
                </a:solidFill>
                <a:latin typeface="Comic Sans MS" pitchFamily="66" charset="0"/>
              </a:rPr>
              <a:t>Благополучного конца.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5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59832" y="260648"/>
            <a:ext cx="47525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Сказка</a:t>
            </a:r>
            <a:r>
              <a:rPr lang="ru-RU" sz="4000" b="1" dirty="0" smtClean="0"/>
              <a:t> - </a:t>
            </a:r>
            <a:r>
              <a:rPr lang="ru-RU" sz="4400" b="1" dirty="0" smtClean="0"/>
              <a:t>произведение устного народного творчества, повествующее о вымышленных событиях.</a:t>
            </a:r>
            <a:endParaRPr lang="ru-RU" sz="4000" b="1" dirty="0"/>
          </a:p>
        </p:txBody>
      </p:sp>
      <p:pic>
        <p:nvPicPr>
          <p:cNvPr id="17410" name="Picture 2" descr="http://im8-tub-ru.yandex.net/i?id=375761691-19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5229200"/>
            <a:ext cx="1428750" cy="1428750"/>
          </a:xfrm>
          <a:prstGeom prst="flowChartAlternateProcess">
            <a:avLst/>
          </a:prstGeom>
          <a:noFill/>
        </p:spPr>
      </p:pic>
      <p:pic>
        <p:nvPicPr>
          <p:cNvPr id="17412" name="Picture 4" descr="http://im6-tub-ru.yandex.net/i?id=244282451-59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332656"/>
            <a:ext cx="1261580" cy="1296144"/>
          </a:xfrm>
          <a:prstGeom prst="rect">
            <a:avLst/>
          </a:prstGeom>
          <a:noFill/>
        </p:spPr>
      </p:pic>
      <p:pic>
        <p:nvPicPr>
          <p:cNvPr id="17414" name="Picture 6" descr="http://im6-tub-ru.yandex.net/i?id=366044096-53-72"/>
          <p:cNvPicPr>
            <a:picLocks noChangeAspect="1" noChangeArrowheads="1"/>
          </p:cNvPicPr>
          <p:nvPr/>
        </p:nvPicPr>
        <p:blipFill>
          <a:blip r:embed="rId6" cstate="print"/>
          <a:srcRect l="12486" r="5796"/>
          <a:stretch>
            <a:fillRect/>
          </a:stretch>
        </p:blipFill>
        <p:spPr bwMode="auto">
          <a:xfrm>
            <a:off x="0" y="1196752"/>
            <a:ext cx="2843808" cy="4980753"/>
          </a:xfrm>
          <a:prstGeom prst="flowChartAlternateProcess">
            <a:avLst/>
          </a:prstGeom>
          <a:noFill/>
        </p:spPr>
      </p:pic>
      <p:pic>
        <p:nvPicPr>
          <p:cNvPr id="17416" name="Picture 8" descr="http://im2-tub-ru.yandex.net/i?id=42028105-47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2420888"/>
            <a:ext cx="1691680" cy="3797272"/>
          </a:xfrm>
          <a:prstGeom prst="flowChartAlternateProcess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83"/>
            <a:ext cx="9144000" cy="6845136"/>
          </a:xfrm>
          <a:prstGeom prst="rect">
            <a:avLst/>
          </a:prstGeom>
          <a:noFill/>
        </p:spPr>
      </p:pic>
      <p:pic>
        <p:nvPicPr>
          <p:cNvPr id="5" name="Picture 4" descr="лучин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32656"/>
            <a:ext cx="4644008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веч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32656"/>
            <a:ext cx="4644008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6" name="Picture 4" descr="Рисунок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2075"/>
            <a:ext cx="9432925" cy="6950075"/>
          </a:xfrm>
          <a:prstGeom prst="rect">
            <a:avLst/>
          </a:prstGeom>
          <a:noFill/>
        </p:spPr>
      </p:pic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776288" y="2476500"/>
            <a:ext cx="7058025" cy="1975926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36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Сказка –ложь, да в ней намек – </a:t>
            </a:r>
          </a:p>
          <a:p>
            <a:pPr algn="ctr"/>
            <a:r>
              <a:rPr lang="ru-RU" sz="36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добрым молодцам </a:t>
            </a:r>
            <a:r>
              <a:rPr lang="ru-RU" sz="36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урок!</a:t>
            </a:r>
            <a:endParaRPr lang="ru-RU" sz="2800" b="1" i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140000"/>
              </a:lnSpc>
              <a:spcBef>
                <a:spcPct val="40000"/>
              </a:spcBef>
              <a:spcAft>
                <a:spcPct val="100000"/>
              </a:spcAft>
            </a:pPr>
            <a:r>
              <a:rPr lang="ru-RU" sz="28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</a:t>
            </a:r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</a:t>
            </a:r>
            <a:r>
              <a:rPr lang="ru-RU" sz="28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А.С. </a:t>
            </a:r>
            <a:r>
              <a:rPr lang="ru-RU" sz="2800" b="1" i="1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Пушкин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83"/>
            <a:ext cx="9144000" cy="68451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15816" y="476672"/>
            <a:ext cx="3096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Зачины</a:t>
            </a:r>
            <a:endParaRPr lang="ru-RU" sz="5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582341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Blip>
                <a:blip r:embed="rId4"/>
              </a:buBlip>
            </a:pPr>
            <a:r>
              <a:rPr lang="ru-RU" sz="2800" b="1" dirty="0" smtClean="0"/>
              <a:t>За далёкими полями, за глубокими морями, за высокими горами, средь лазоревых полян, в некотором царстве, небесном государстве жил-был…</a:t>
            </a:r>
          </a:p>
          <a:p>
            <a:pPr algn="just">
              <a:buFontTx/>
              <a:buBlip>
                <a:blip r:embed="rId4"/>
              </a:buBlip>
            </a:pPr>
            <a:r>
              <a:rPr lang="ru-RU" sz="2800" b="1" dirty="0" smtClean="0"/>
              <a:t>В некотором царстве, в некотором государстве…</a:t>
            </a:r>
          </a:p>
          <a:p>
            <a:pPr algn="just">
              <a:buFontTx/>
              <a:buBlip>
                <a:blip r:embed="rId4"/>
              </a:buBlip>
            </a:pPr>
            <a:r>
              <a:rPr lang="ru-RU" sz="2800" b="1" dirty="0" smtClean="0"/>
              <a:t>В тридевятом царстве, в тридесятом государстве…</a:t>
            </a:r>
          </a:p>
          <a:p>
            <a:pPr algn="just">
              <a:buFontTx/>
              <a:buBlip>
                <a:blip r:embed="rId4"/>
              </a:buBlip>
            </a:pPr>
            <a:r>
              <a:rPr lang="ru-RU" sz="2800" b="1" dirty="0" smtClean="0"/>
              <a:t>Жили-были…</a:t>
            </a:r>
          </a:p>
          <a:p>
            <a:pPr algn="just">
              <a:buFontTx/>
              <a:buBlip>
                <a:blip r:embed="rId4"/>
              </a:buBlip>
            </a:pPr>
            <a:r>
              <a:rPr lang="ru-RU" sz="2800" b="1" dirty="0" smtClean="0"/>
              <a:t>В некотором царстве, за тридевять земель – в тридесятом государстве…</a:t>
            </a:r>
          </a:p>
          <a:p>
            <a:pPr algn="just">
              <a:buFontTx/>
              <a:buBlip>
                <a:blip r:embed="rId4"/>
              </a:buBlip>
            </a:pPr>
            <a:r>
              <a:rPr lang="ru-RU" sz="2800" b="1" dirty="0" smtClean="0"/>
              <a:t>В тридесятом царстве, небывалом государстве…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83"/>
            <a:ext cx="9144000" cy="6845136"/>
          </a:xfrm>
          <a:prstGeom prst="rect">
            <a:avLst/>
          </a:prstGeom>
          <a:noFill/>
        </p:spPr>
      </p:pic>
      <p:pic>
        <p:nvPicPr>
          <p:cNvPr id="14339" name="Picture 3" descr="http://www.altei.ru/assets/galleries/548/morozk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445568"/>
            <a:ext cx="4968552" cy="6223792"/>
          </a:xfrm>
          <a:prstGeom prst="flowChartAlternateProcess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83"/>
            <a:ext cx="9144000" cy="6845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32656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effectLst/>
                <a:latin typeface="Tahoma" pitchFamily="34" charset="0"/>
              </a:rPr>
              <a:t>В сказке </a:t>
            </a:r>
            <a:r>
              <a:rPr lang="ru-RU" sz="3200" b="1" dirty="0" smtClean="0">
                <a:solidFill>
                  <a:srgbClr val="660066"/>
                </a:solidFill>
                <a:effectLst/>
              </a:rPr>
              <a:t>«</a:t>
            </a:r>
            <a:r>
              <a:rPr lang="ru-RU" sz="3200" b="1" dirty="0" err="1" smtClean="0">
                <a:solidFill>
                  <a:srgbClr val="660066"/>
                </a:solidFill>
                <a:effectLst/>
                <a:latin typeface="Tahoma" pitchFamily="34" charset="0"/>
              </a:rPr>
              <a:t>Морозко</a:t>
            </a:r>
            <a:r>
              <a:rPr lang="ru-RU" sz="3200" b="1" dirty="0" smtClean="0">
                <a:solidFill>
                  <a:srgbClr val="660066"/>
                </a:solidFill>
                <a:effectLst/>
              </a:rPr>
              <a:t>»</a:t>
            </a:r>
            <a:r>
              <a:rPr lang="ru-RU" sz="3200" b="1" dirty="0" smtClean="0">
                <a:solidFill>
                  <a:srgbClr val="660066"/>
                </a:solidFill>
                <a:effectLst/>
                <a:latin typeface="Tahoma" pitchFamily="34" charset="0"/>
              </a:rPr>
              <a:t> спрятан урок жизни, его можно выразить пословицей. Какой?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916832"/>
            <a:ext cx="82089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ru-RU" sz="5400" b="1" dirty="0" smtClean="0">
                <a:solidFill>
                  <a:srgbClr val="006600"/>
                </a:solidFill>
                <a:latin typeface="Monotype Corsiva" pitchFamily="66" charset="0"/>
              </a:rPr>
              <a:t>Тише едешь </a:t>
            </a:r>
            <a:r>
              <a:rPr lang="ru-RU" sz="5400" b="1" dirty="0" smtClean="0">
                <a:solidFill>
                  <a:srgbClr val="006600"/>
                </a:solidFill>
              </a:rPr>
              <a:t>–</a:t>
            </a:r>
            <a:r>
              <a:rPr lang="ru-RU" sz="5400" b="1" dirty="0" smtClean="0">
                <a:solidFill>
                  <a:srgbClr val="006600"/>
                </a:solidFill>
                <a:latin typeface="Monotype Corsiva" pitchFamily="66" charset="0"/>
              </a:rPr>
              <a:t> дальше будешь.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708920"/>
            <a:ext cx="7416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endParaRPr lang="ru-RU" b="1" dirty="0" smtClean="0">
              <a:solidFill>
                <a:srgbClr val="006600"/>
              </a:solidFill>
              <a:latin typeface="Monotype Corsiva" pitchFamily="66" charset="0"/>
            </a:endParaRPr>
          </a:p>
          <a:p>
            <a:pPr marL="609600" indent="-609600"/>
            <a:endParaRPr lang="ru-RU" b="1" dirty="0">
              <a:solidFill>
                <a:srgbClr val="006600"/>
              </a:solidFill>
              <a:latin typeface="Monotype Corsiva" pitchFamily="66" charset="0"/>
            </a:endParaRPr>
          </a:p>
          <a:p>
            <a:pPr marL="609600" indent="-609600"/>
            <a:r>
              <a:rPr lang="ru-RU" sz="5400" b="1" dirty="0" smtClean="0">
                <a:solidFill>
                  <a:srgbClr val="006600"/>
                </a:solidFill>
                <a:latin typeface="Monotype Corsiva" pitchFamily="66" charset="0"/>
              </a:rPr>
              <a:t>Семеро одного не ждут.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3212976"/>
            <a:ext cx="961256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endParaRPr lang="ru-RU" sz="2000" b="1" dirty="0" smtClean="0">
              <a:solidFill>
                <a:srgbClr val="006600"/>
              </a:solidFill>
              <a:latin typeface="Monotype Corsiva" pitchFamily="66" charset="0"/>
            </a:endParaRPr>
          </a:p>
          <a:p>
            <a:pPr marL="609600" indent="-609600"/>
            <a:endParaRPr lang="ru-RU" sz="2000" b="1" dirty="0">
              <a:solidFill>
                <a:srgbClr val="006600"/>
              </a:solidFill>
              <a:latin typeface="Monotype Corsiva" pitchFamily="66" charset="0"/>
            </a:endParaRPr>
          </a:p>
          <a:p>
            <a:pPr marL="609600" indent="-609600"/>
            <a:endParaRPr lang="ru-RU" sz="2000" b="1" dirty="0" smtClean="0">
              <a:solidFill>
                <a:srgbClr val="006600"/>
              </a:solidFill>
              <a:latin typeface="Monotype Corsiva" pitchFamily="66" charset="0"/>
            </a:endParaRPr>
          </a:p>
          <a:p>
            <a:pPr marL="609600" indent="-609600"/>
            <a:endParaRPr lang="ru-RU" sz="2000" b="1" dirty="0">
              <a:solidFill>
                <a:srgbClr val="006600"/>
              </a:solidFill>
              <a:latin typeface="Monotype Corsiva" pitchFamily="66" charset="0"/>
            </a:endParaRPr>
          </a:p>
          <a:p>
            <a:pPr marL="609600" indent="-609600"/>
            <a:endParaRPr lang="ru-RU" sz="2000" b="1" dirty="0" smtClean="0">
              <a:solidFill>
                <a:srgbClr val="006600"/>
              </a:solidFill>
              <a:latin typeface="Monotype Corsiva" pitchFamily="66" charset="0"/>
            </a:endParaRPr>
          </a:p>
          <a:p>
            <a:pPr marL="609600" indent="-609600"/>
            <a:r>
              <a:rPr lang="ru-RU" sz="5400" b="1" dirty="0" smtClean="0">
                <a:solidFill>
                  <a:srgbClr val="006600"/>
                </a:solidFill>
                <a:latin typeface="Monotype Corsiva" pitchFamily="66" charset="0"/>
              </a:rPr>
              <a:t>На добрый привет </a:t>
            </a:r>
            <a:r>
              <a:rPr lang="ru-RU" sz="5400" b="1" dirty="0" smtClean="0">
                <a:solidFill>
                  <a:srgbClr val="006600"/>
                </a:solidFill>
              </a:rPr>
              <a:t>–</a:t>
            </a:r>
            <a:r>
              <a:rPr lang="ru-RU" sz="5400" b="1" dirty="0" smtClean="0">
                <a:solidFill>
                  <a:srgbClr val="006600"/>
                </a:solidFill>
                <a:latin typeface="Monotype Corsiva" pitchFamily="66" charset="0"/>
              </a:rPr>
              <a:t>добрый ответ.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7" name="Picture 3" descr="http://900igr.net/datas/literatura/Gabdulla-Tukaj/0015-015-Gabdulla-Tuka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83"/>
            <a:ext cx="9144000" cy="6845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988840"/>
            <a:ext cx="8892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/>
            <a:r>
              <a:rPr lang="ru-RU" sz="7200" b="1" dirty="0" smtClean="0">
                <a:solidFill>
                  <a:srgbClr val="006600"/>
                </a:solidFill>
                <a:latin typeface="Monotype Corsiva" pitchFamily="66" charset="0"/>
              </a:rPr>
              <a:t>На добрый привет </a:t>
            </a:r>
            <a:r>
              <a:rPr lang="ru-RU" sz="7200" b="1" dirty="0" smtClean="0">
                <a:solidFill>
                  <a:srgbClr val="006600"/>
                </a:solidFill>
              </a:rPr>
              <a:t>–</a:t>
            </a:r>
            <a:r>
              <a:rPr lang="ru-RU" sz="7200" b="1" dirty="0" smtClean="0">
                <a:solidFill>
                  <a:srgbClr val="006600"/>
                </a:solidFill>
                <a:latin typeface="Monotype Corsiva" pitchFamily="66" charset="0"/>
              </a:rPr>
              <a:t> </a:t>
            </a:r>
          </a:p>
          <a:p>
            <a:pPr marL="609600" indent="-609600" algn="ctr"/>
            <a:r>
              <a:rPr lang="ru-RU" sz="7200" b="1" dirty="0" smtClean="0">
                <a:solidFill>
                  <a:srgbClr val="006600"/>
                </a:solidFill>
                <a:latin typeface="Monotype Corsiva" pitchFamily="66" charset="0"/>
              </a:rPr>
              <a:t>добрый ответ.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277</Words>
  <Application>Microsoft Office PowerPoint</Application>
  <PresentationFormat>Экран (4:3)</PresentationFormat>
  <Paragraphs>63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Customer</cp:lastModifiedBy>
  <cp:revision>26</cp:revision>
  <dcterms:created xsi:type="dcterms:W3CDTF">2013-03-05T18:30:44Z</dcterms:created>
  <dcterms:modified xsi:type="dcterms:W3CDTF">2014-12-09T16:19:01Z</dcterms:modified>
</cp:coreProperties>
</file>