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85" r:id="rId2"/>
    <p:sldId id="283" r:id="rId3"/>
    <p:sldId id="284" r:id="rId4"/>
    <p:sldId id="286" r:id="rId5"/>
    <p:sldId id="282" r:id="rId6"/>
    <p:sldId id="288" r:id="rId7"/>
    <p:sldId id="259" r:id="rId8"/>
    <p:sldId id="260" r:id="rId9"/>
    <p:sldId id="273" r:id="rId10"/>
    <p:sldId id="280" r:id="rId11"/>
    <p:sldId id="279" r:id="rId12"/>
    <p:sldId id="262" r:id="rId13"/>
    <p:sldId id="274" r:id="rId14"/>
    <p:sldId id="289" r:id="rId15"/>
    <p:sldId id="290" r:id="rId16"/>
    <p:sldId id="28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99"/>
    <a:srgbClr val="FFFF00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AB361-C62B-41F8-8279-BFEDEF1D93DC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C9E1F-E737-439F-9702-410E4BE2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C9E1F-E737-439F-9702-410E4BE2332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C9E1F-E737-439F-9702-410E4BE2332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AF28-426F-479D-95B1-40261AA1F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DA38-1969-46DF-83E2-CDBF62853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C92C-275D-4879-B78C-FEAF3F081B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E0DA-6842-4795-8F04-0B8894F87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6318-58C8-4D1D-8C69-E2F7F9BF0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BCE-65EC-4605-AE50-780346585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9833-C35E-47ED-8B24-B6BF3DE24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9811-3E08-4B9E-80A9-87F525B6B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9D75-6765-4546-8EBE-FE03D9102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42-3F4D-4CFB-A547-30D9F9D1C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0183-BEF1-482B-A705-CDFF52837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EF4A-33C2-4EE1-88CE-70699FB67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642918"/>
            <a:ext cx="3841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Мир чисел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3429000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214554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1643050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7123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2285992"/>
            <a:ext cx="2492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230006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5072074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128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4643446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153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72198" y="3143248"/>
            <a:ext cx="2108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550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857232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5143512"/>
            <a:ext cx="1338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401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910" y="364331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14810" y="3429000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55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15074" y="5286388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86050" y="542926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143900" y="400050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58148" y="78579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556792"/>
          <a:ext cx="9144000" cy="4023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845981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Классы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sz="12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Разряды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Сотни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миллионов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Десятки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миллионов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Единицы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миллионов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Сотни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тысяч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Десятки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тысяч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Единицы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тысяч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Сотни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Десятки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Единицы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/>
                </a:tc>
              </a:tr>
              <a:tr h="690408">
                <a:tc>
                  <a:txBody>
                    <a:bodyPr/>
                    <a:lstStyle/>
                    <a:p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Число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7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6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8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2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0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4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0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7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17728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Класс миллионов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177281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Класс тысяч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177281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Класс единиц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29330"/>
            <a:ext cx="964907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3600" spc="150" dirty="0" smtClean="0">
                <a:ln w="11430"/>
              </a:rPr>
              <a:t>Назови числа, записанные в таблице</a:t>
            </a:r>
            <a:r>
              <a:rPr lang="ru-RU" sz="36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ru-RU" sz="36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Таблица классов и разрядов </a:t>
            </a:r>
            <a:endParaRPr lang="ru-RU" dirty="0">
              <a:latin typeface="Cambria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3857628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1106527" y="3606801"/>
            <a:ext cx="40719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50001" y="4036223"/>
            <a:ext cx="321471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108051" y="4035429"/>
            <a:ext cx="321471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607323" y="3607595"/>
            <a:ext cx="40719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965439" y="4035429"/>
            <a:ext cx="321471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894133" y="4035429"/>
            <a:ext cx="321471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393405" y="3607595"/>
            <a:ext cx="40719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680083" y="4035429"/>
            <a:ext cx="321471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608777" y="4035429"/>
            <a:ext cx="321471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57224" y="4214818"/>
            <a:ext cx="82867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928662" y="4786322"/>
            <a:ext cx="821533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57224" y="5572140"/>
            <a:ext cx="828677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Что показывает каждая цифра в записи чисел?</a:t>
            </a:r>
            <a:endParaRPr lang="ru-RU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556792"/>
          <a:ext cx="9144000" cy="4586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00106"/>
                <a:gridCol w="928694"/>
                <a:gridCol w="914400"/>
                <a:gridCol w="914400"/>
                <a:gridCol w="914400"/>
                <a:gridCol w="914400"/>
                <a:gridCol w="914400"/>
              </a:tblGrid>
              <a:tr h="845981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Классы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1454855">
                <a:tc>
                  <a:txBody>
                    <a:bodyPr/>
                    <a:lstStyle/>
                    <a:p>
                      <a:endParaRPr lang="ru-RU" sz="12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Разряды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Сотни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миллионов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Десятки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миллионов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Единицы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миллионов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Сотни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тысяч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Десятки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тысяч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Единицы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тысяч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Сотни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Десятки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Единицы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/>
                </a:tc>
              </a:tr>
              <a:tr h="690408">
                <a:tc>
                  <a:txBody>
                    <a:bodyPr/>
                    <a:lstStyle/>
                    <a:p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Число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8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9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0</a:t>
                      </a:r>
                    </a:p>
                    <a:p>
                      <a:pPr algn="ctr"/>
                      <a:endParaRPr lang="ru-RU" b="1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3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9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8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0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8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3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9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4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5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8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6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1772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Класс  миллионов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1772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Класс  тысяч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772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Класс  единиц 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-1393073" y="3893347"/>
            <a:ext cx="46434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322365" y="3892553"/>
            <a:ext cx="46434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108447" y="3892553"/>
            <a:ext cx="46434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-36545" y="4321975"/>
            <a:ext cx="3787008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821505" y="4321975"/>
            <a:ext cx="3787008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678893" y="4321975"/>
            <a:ext cx="3787008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607587" y="4321975"/>
            <a:ext cx="3787008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464975" y="4321975"/>
            <a:ext cx="3787008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322231" y="4321975"/>
            <a:ext cx="3787008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2428868"/>
            <a:ext cx="9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43174" y="142852"/>
            <a:ext cx="41360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Cambria" pitchFamily="18" charset="0"/>
              </a:rPr>
              <a:t>Запиши числа</a:t>
            </a:r>
            <a:endParaRPr lang="ru-RU" sz="4800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1000108"/>
            <a:ext cx="21804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Cambria" pitchFamily="18" charset="0"/>
              </a:rPr>
              <a:t>6 тысяч</a:t>
            </a:r>
            <a:endParaRPr lang="ru-RU" sz="4400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7686" y="2214554"/>
            <a:ext cx="28055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Cambria" pitchFamily="18" charset="0"/>
              </a:rPr>
              <a:t>140 тысяч</a:t>
            </a:r>
            <a:endParaRPr lang="ru-RU" sz="4400" dirty="0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7686" y="3357562"/>
            <a:ext cx="35269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Cambria" pitchFamily="18" charset="0"/>
              </a:rPr>
              <a:t>5 миллионов</a:t>
            </a:r>
            <a:endParaRPr lang="ru-RU" sz="4400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1643050"/>
            <a:ext cx="1388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6.000</a:t>
            </a:r>
            <a:endParaRPr lang="ru-RU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2857496"/>
            <a:ext cx="1936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140.000</a:t>
            </a:r>
            <a:endParaRPr lang="ru-RU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4071942"/>
            <a:ext cx="2318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5.000.000</a:t>
            </a:r>
            <a:endParaRPr lang="ru-RU" sz="3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098" name="AutoShape 2" descr="Методические разработ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://im1-tub-ru.yandex.net/i?id=100cfedecb23763d6b1c7c47f0906307-7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3643338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Запиши числа цифрами:</a:t>
            </a:r>
            <a:endParaRPr lang="ru-RU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4525963"/>
          </a:xfrm>
        </p:spPr>
        <p:txBody>
          <a:bodyPr>
            <a:normAutofit lnSpcReduction="10000"/>
          </a:bodyPr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Сто шестьдесят две тысячи девятьсот тридцать пять </a:t>
            </a:r>
          </a:p>
          <a:p>
            <a:pPr algn="ctr">
              <a:buNone/>
            </a:pP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162.935</a:t>
            </a:r>
          </a:p>
          <a:p>
            <a:pPr algn="ctr">
              <a:buNone/>
            </a:pPr>
            <a:endParaRPr lang="ru-RU" sz="4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Один миллион триста восемьдесят </a:t>
            </a:r>
            <a:r>
              <a:rPr lang="ru-RU" dirty="0" smtClean="0">
                <a:solidFill>
                  <a:srgbClr val="0070C0"/>
                </a:solidFill>
              </a:rPr>
              <a:t>тысяч триста один</a:t>
            </a:r>
          </a:p>
          <a:p>
            <a:pPr algn="ctr">
              <a:buNone/>
            </a:pP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1.380.301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c18243c49d89fbeaa5843ddd5e256e42-6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071810"/>
            <a:ext cx="2357454" cy="250033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28662" y="1571612"/>
            <a:ext cx="7245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Физкультминутка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0"/>
            <a:ext cx="35418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Выполни тест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85786" y="571480"/>
            <a:ext cx="7786742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Тринадцать тысяч пятьдесят шесть  – это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13 560              2) 1 356         3)  1 300 056         4) 13 056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Число  32 028  читается: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три тысячи двести двадцать восемь;     2) триста двадцать тысяч двадцать восемь;     3) тридцать две тысячи двадцать восемь.             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Число  9 860 состоит  из суммы разрядных слагаемых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1) 9 + 8 + 6       2) 9000 + 800 + 60        3) 900 + 86        4) 980 + 6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Число, состоящее из 10 тысяч, 8 сотен  и  3 единиц записывается:               1)10 803                      2)108 003                   3)18 111                      4)10 830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Число, в котором  7 единиц первого класса  и 3 единицы второго класса записывается: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1) 7 003              2) 307        3) 3 007        4) 703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6.Число, к которому надо прибавить 1, чтобы получить  100 000: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9 999     2) 999 999     3) 99 999    4) 100 001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0-tub-ru.yandex.net/i?id=af24acef5c3ab9859eea5015bf9378d9-3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214290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Удачи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отличных знаний!!!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785794"/>
            <a:ext cx="644638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Прочитайте числа</a:t>
            </a:r>
          </a:p>
          <a:p>
            <a:pPr algn="ctr"/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345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,   67,   129,</a:t>
            </a:r>
          </a:p>
          <a:p>
            <a:pPr algn="ctr"/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921,   840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571480"/>
            <a:ext cx="7786742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145,  51,  512,  152,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521,  251,  5127.</a:t>
            </a:r>
          </a:p>
          <a:p>
            <a:pPr algn="ctr"/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Назови лишнее число. </a:t>
            </a:r>
          </a:p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Объясни.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1234567890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500306"/>
            <a:ext cx="8229600" cy="3150401"/>
          </a:xfrm>
        </p:spPr>
        <p:txBody>
          <a:bodyPr/>
          <a:lstStyle/>
          <a:p>
            <a:pPr algn="ctr">
              <a:buNone/>
            </a:pPr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Вот это число!!! Сможешь ли ты его назвать?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0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0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80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Разряды и </a:t>
            </a:r>
            <a:br>
              <a:rPr lang="ru-RU" sz="80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80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классы чисел</a:t>
            </a:r>
            <a:endParaRPr lang="ru-RU" sz="8000" b="1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338" name="Picture 2" descr="http://im2-tub-ru.yandex.net/i?id=7891fca3fdb7f03994894502688517e6-2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929066"/>
            <a:ext cx="2643206" cy="22145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lynam.ucoz.kz/_si/0/8641776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8998"/>
            <a:ext cx="8643998" cy="652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Чтобы назвать  число, цифры в записи числа разбивают на группы по </a:t>
            </a:r>
            <a:r>
              <a:rPr lang="ru-RU" sz="3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три цифры, </a:t>
            </a:r>
            <a:r>
              <a:rPr lang="ru-RU" sz="3200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справа налево</a:t>
            </a:r>
            <a:r>
              <a:rPr lang="ru-RU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2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Это – классы</a:t>
            </a:r>
            <a:r>
              <a:rPr lang="ru-RU" sz="3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2204864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2204864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234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2204864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567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0272" y="2204864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890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2280" y="3140968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B0F0"/>
                </a:solidFill>
              </a:rPr>
              <a:t>к</a:t>
            </a:r>
            <a:r>
              <a:rPr lang="ru-RU" sz="2800" b="1" dirty="0" smtClean="0">
                <a:solidFill>
                  <a:srgbClr val="00B0F0"/>
                </a:solidFill>
              </a:rPr>
              <a:t>ласс</a:t>
            </a:r>
          </a:p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единиц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3140968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</a:rPr>
              <a:t>к</a:t>
            </a:r>
            <a:r>
              <a:rPr lang="ru-RU" sz="2800" b="1" dirty="0" smtClean="0">
                <a:solidFill>
                  <a:srgbClr val="00B050"/>
                </a:solidFill>
              </a:rPr>
              <a:t>ласс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тысяч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3140968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к</a:t>
            </a:r>
            <a:r>
              <a:rPr lang="ru-RU" sz="2800" b="1" dirty="0" smtClean="0">
                <a:solidFill>
                  <a:srgbClr val="FF0000"/>
                </a:solidFill>
              </a:rPr>
              <a:t>ласс миллионов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3140968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к</a:t>
            </a:r>
            <a:r>
              <a:rPr lang="ru-RU" sz="2800" b="1" dirty="0" smtClean="0">
                <a:solidFill>
                  <a:srgbClr val="FFC000"/>
                </a:solidFill>
              </a:rPr>
              <a:t>ласс  миллиардов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1604" y="4929198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Назови  число!</a:t>
            </a:r>
            <a:endParaRPr lang="ru-RU" sz="4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300"/>
                            </p:stCondLst>
                            <p:childTnLst>
                              <p:par>
                                <p:cTn id="7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36" y="1571612"/>
            <a:ext cx="4499992" cy="1154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3000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4790</a:t>
            </a:r>
          </a:p>
          <a:p>
            <a:r>
              <a:rPr lang="ru-RU" sz="6000" b="1" dirty="0" smtClean="0">
                <a:solidFill>
                  <a:srgbClr val="7030A0"/>
                </a:solidFill>
              </a:rPr>
              <a:t>34875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400000</a:t>
            </a:r>
          </a:p>
          <a:p>
            <a:r>
              <a:rPr lang="ru-RU" sz="6000" b="1" dirty="0" smtClean="0">
                <a:solidFill>
                  <a:srgbClr val="7030A0"/>
                </a:solidFill>
              </a:rPr>
              <a:t>1 128736</a:t>
            </a:r>
          </a:p>
          <a:p>
            <a:endParaRPr lang="ru-RU" sz="6000" b="1" dirty="0" smtClean="0">
              <a:solidFill>
                <a:srgbClr val="FFFF00"/>
              </a:solidFill>
            </a:endParaRPr>
          </a:p>
          <a:p>
            <a:endParaRPr lang="ru-RU" sz="60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3071802" y="2357430"/>
            <a:ext cx="136815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2500298" y="2285992"/>
            <a:ext cx="576064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3143240" y="3214686"/>
            <a:ext cx="1296144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2571736" y="3214686"/>
            <a:ext cx="64807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низ стрелка 8"/>
          <p:cNvSpPr/>
          <p:nvPr/>
        </p:nvSpPr>
        <p:spPr>
          <a:xfrm>
            <a:off x="3500430" y="4143380"/>
            <a:ext cx="136815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>
            <a:off x="2500298" y="4143380"/>
            <a:ext cx="1080120" cy="2857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>
            <a:off x="3929058" y="5072074"/>
            <a:ext cx="1440160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>
            <a:off x="2571736" y="5000636"/>
            <a:ext cx="1368152" cy="2857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>
            <a:off x="4572000" y="6000768"/>
            <a:ext cx="1296144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3286116" y="6000768"/>
            <a:ext cx="1368152" cy="26409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>
            <a:off x="2571736" y="6000768"/>
            <a:ext cx="720080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mbria" pitchFamily="18" charset="0"/>
              </a:rPr>
              <a:t>Разбей числа на классы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и назови эти числа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60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60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60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60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60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60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8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4567325340</a:t>
            </a:r>
            <a:r>
              <a:rPr lang="ru-RU" sz="60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60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60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60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80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138560557389</a:t>
            </a:r>
            <a:endParaRPr lang="ru-RU" sz="8000" b="1" spc="150" dirty="0">
              <a:ln w="11430"/>
              <a:solidFill>
                <a:srgbClr val="7030A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Выгнутая вниз стрелка 2"/>
          <p:cNvSpPr/>
          <p:nvPr/>
        </p:nvSpPr>
        <p:spPr>
          <a:xfrm>
            <a:off x="5572132" y="2214554"/>
            <a:ext cx="1440160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гнутая вниз стрелка 3"/>
          <p:cNvSpPr/>
          <p:nvPr/>
        </p:nvSpPr>
        <p:spPr>
          <a:xfrm>
            <a:off x="4143372" y="2214554"/>
            <a:ext cx="1440160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2714612" y="2214554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2071670" y="2214554"/>
            <a:ext cx="648072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6072198" y="4143380"/>
            <a:ext cx="1440160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низ стрелка 8"/>
          <p:cNvSpPr/>
          <p:nvPr/>
        </p:nvSpPr>
        <p:spPr>
          <a:xfrm>
            <a:off x="4572000" y="4143380"/>
            <a:ext cx="1440160" cy="2880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>
            <a:off x="3143240" y="4143380"/>
            <a:ext cx="1368152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>
            <a:off x="1643042" y="4143380"/>
            <a:ext cx="1440160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267</Words>
  <Application>Microsoft Office PowerPoint</Application>
  <PresentationFormat>Экран (4:3)</PresentationFormat>
  <Paragraphs>265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1234567890</vt:lpstr>
      <vt:lpstr>   Разряды и  классы чисел</vt:lpstr>
      <vt:lpstr>Слайд 6</vt:lpstr>
      <vt:lpstr>Чтобы назвать  число, цифры в записи числа разбивают на группы по три цифры, справа налево Это – классы.</vt:lpstr>
      <vt:lpstr>Разбей числа на классы и назови эти числа</vt:lpstr>
      <vt:lpstr>   4567325340  138560557389</vt:lpstr>
      <vt:lpstr>Таблица классов и разрядов </vt:lpstr>
      <vt:lpstr>Что показывает каждая цифра в записи чисел?</vt:lpstr>
      <vt:lpstr>Слайд 12</vt:lpstr>
      <vt:lpstr>Запиши числа цифрами: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Многозначные числа. Таблица классов и разрядов.</dc:title>
  <dc:creator>Наташа</dc:creator>
  <cp:lastModifiedBy>WORK</cp:lastModifiedBy>
  <cp:revision>44</cp:revision>
  <dcterms:created xsi:type="dcterms:W3CDTF">2011-05-10T08:51:14Z</dcterms:created>
  <dcterms:modified xsi:type="dcterms:W3CDTF">2014-12-03T04:34:19Z</dcterms:modified>
</cp:coreProperties>
</file>