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7" r:id="rId7"/>
    <p:sldId id="263" r:id="rId8"/>
    <p:sldId id="261" r:id="rId9"/>
    <p:sldId id="264" r:id="rId10"/>
    <p:sldId id="265" r:id="rId11"/>
    <p:sldId id="266" r:id="rId12"/>
    <p:sldId id="268" r:id="rId13"/>
    <p:sldId id="269" r:id="rId14"/>
    <p:sldId id="262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6D4"/>
    <a:srgbClr val="2717F9"/>
    <a:srgbClr val="DAE5C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0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5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6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9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2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8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0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7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3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75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3CBD-0DEA-4406-8B94-26250FF801A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B6E5-FFEF-4D05-B4F9-69EB472D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dkat.ru/index.php?newsid=36367" TargetMode="External"/><Relationship Id="rId3" Type="http://schemas.openxmlformats.org/officeDocument/2006/relationships/hyperlink" Target="http://danna.gorod.tomsk.ru/index-1263624669.php" TargetMode="External"/><Relationship Id="rId7" Type="http://schemas.openxmlformats.org/officeDocument/2006/relationships/hyperlink" Target="http://www.sl.kiev.ua/2017/" TargetMode="External"/><Relationship Id="rId2" Type="http://schemas.openxmlformats.org/officeDocument/2006/relationships/hyperlink" Target="http://www.stfond.ru/dal_nij_vostok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ringerpress.ru/archives/55985" TargetMode="External"/><Relationship Id="rId5" Type="http://schemas.openxmlformats.org/officeDocument/2006/relationships/hyperlink" Target="http://dvfn.narod.ru/PRIRODA/lotos/lotos.htm" TargetMode="External"/><Relationship Id="rId10" Type="http://schemas.openxmlformats.org/officeDocument/2006/relationships/hyperlink" Target="http://www.clow.ru/a-russia/620.html" TargetMode="External"/><Relationship Id="rId4" Type="http://schemas.openxmlformats.org/officeDocument/2006/relationships/hyperlink" Target="http://www.moigorod.ru/info/region/khabarovsk/natura/lotos.asp" TargetMode="External"/><Relationship Id="rId9" Type="http://schemas.openxmlformats.org/officeDocument/2006/relationships/hyperlink" Target="http://portalsafety.at.ua/news/tri_izvergajushhikhsja_vulkana_na_kamchatke_opasny_dlja_aviacii/2012-04-03-15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" y="0"/>
            <a:ext cx="915478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9424" y="299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"Огненные горы" Камчатки опасны и вместе с тем притягательны, они очаг жизни. Это один из самых удивительных парадоксов нашей планеты.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8875" y="1331038"/>
            <a:ext cx="928113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Дальний Восток – край контрастов</a:t>
            </a:r>
            <a:endParaRPr lang="ru-RU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4162" y="5589240"/>
            <a:ext cx="37079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географии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Курыпова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Е.И.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иностранного языка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Москалюк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И.В.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858" y="6469196"/>
            <a:ext cx="27363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МБОУ </a:t>
            </a:r>
            <a:r>
              <a:rPr lang="ru-RU" dirty="0" err="1" smtClean="0"/>
              <a:t>Каратузская</a:t>
            </a:r>
            <a:r>
              <a:rPr lang="ru-RU" dirty="0" smtClean="0"/>
              <a:t> СОШ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8" y="721887"/>
            <a:ext cx="5468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севере реки с весенним половодьем, а на юге с половодье в тёплую часть года;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севере распространена многолетняя мерзлота.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58" y="1371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Внутренние воды 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190" y="540042"/>
            <a:ext cx="3904057" cy="63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39941" y="14000"/>
            <a:ext cx="390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Распространение многолетней мерзлоты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5649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сплошное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42930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талыми грунтами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5949280"/>
            <a:ext cx="169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отсутствует</a:t>
            </a:r>
            <a:endParaRPr lang="ru-RU" sz="2400" dirty="0"/>
          </a:p>
        </p:txBody>
      </p:sp>
      <p:pic>
        <p:nvPicPr>
          <p:cNvPr id="11" name="Picture 4" descr="п-05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1" y="2872030"/>
            <a:ext cx="2016223" cy="19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1" y="4860453"/>
            <a:ext cx="2555665" cy="19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3716" y="3356992"/>
            <a:ext cx="187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р. </a:t>
            </a:r>
            <a:r>
              <a:rPr lang="ru-RU" sz="3600" dirty="0" err="1" smtClean="0">
                <a:solidFill>
                  <a:srgbClr val="C00000"/>
                </a:solidFill>
              </a:rPr>
              <a:t>Зея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5661248"/>
            <a:ext cx="172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р. Амур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4305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Органический мир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7466" y="728700"/>
            <a:ext cx="9016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Растительный и животный мир Дальнего Востока богаче, чем в соответствующих по зональным условиям районах Сибири.</a:t>
            </a:r>
            <a:endParaRPr lang="ru-RU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3075" name="Picture 3" descr="C:\Users\Елена\Desktop\0a0616b8059f51d0231b9df3786ed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" y="1983741"/>
            <a:ext cx="2013296" cy="23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66" y="3789040"/>
            <a:ext cx="185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женьшень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Елена\Desktop\1184319482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99516"/>
            <a:ext cx="3544374" cy="26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5730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актинидия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://xn----8sbiecm6bhdx8i.xn--p1ai/sites/default/files/limonn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/>
          <a:stretch/>
        </p:blipFill>
        <p:spPr bwMode="auto">
          <a:xfrm>
            <a:off x="84893" y="4714809"/>
            <a:ext cx="264451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8304" y="621089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лимонник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82" name="Picture 10" descr="http://img1.liveinternet.ru/images/attach/c/2/70/527/70527163_1264929618_zl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0" y="1772816"/>
            <a:ext cx="3341862" cy="23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2240" y="3497069"/>
            <a:ext cx="198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леопард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84" name="Picture 12" descr="http://www.edu54.ru/sites/default/files/images/2010/11/63c7f64034a01b45a2b7cfa46a4302ad008a4aaf.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49" y="4251835"/>
            <a:ext cx="3487499" cy="26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3262" y="6180112"/>
            <a:ext cx="334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Уссурийский тигр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86" name="Picture 14" descr="Животный мир Дальнего Восто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10" y="4315017"/>
            <a:ext cx="3068950" cy="24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28756" y="6241667"/>
            <a:ext cx="261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сивуч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Summarize the terms, pointing out the nearest generic notion   (3 points)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9846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Compare your answers with the model:</a:t>
            </a:r>
            <a:endParaRPr lang="ru-RU" sz="4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mineral recourses</a:t>
            </a:r>
            <a:endParaRPr lang="ru-RU" sz="4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wild animals</a:t>
            </a:r>
            <a:endParaRPr lang="ru-RU" sz="4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trees</a:t>
            </a:r>
            <a:endParaRPr lang="ru-RU" sz="4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 </a:t>
            </a:r>
            <a:endParaRPr lang="ru-RU" sz="4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 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30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>
                <a:latin typeface="Times New Roman"/>
                <a:ea typeface="Times New Roman"/>
              </a:rPr>
              <a:t>Find the different notion indicating a criterion   (2 points)</a:t>
            </a:r>
            <a:endParaRPr lang="ru-RU" sz="4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000" b="1" dirty="0">
                <a:latin typeface="Times New Roman"/>
                <a:ea typeface="Times New Roman"/>
              </a:rPr>
              <a:t> 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5183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Compare your answers with the model:</a:t>
            </a:r>
            <a:endParaRPr lang="ru-RU" sz="4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  </a:t>
            </a:r>
            <a:r>
              <a:rPr lang="en-US" sz="4000" b="1" dirty="0">
                <a:latin typeface="Times New Roman"/>
                <a:ea typeface="Times New Roman"/>
              </a:rPr>
              <a:t>trot</a:t>
            </a:r>
            <a:r>
              <a:rPr lang="en-US" sz="4000" dirty="0">
                <a:latin typeface="Times New Roman"/>
                <a:ea typeface="Times New Roman"/>
              </a:rPr>
              <a:t> (by lexical meaning : a trot is a beast of pray, others are herbivorous)</a:t>
            </a:r>
            <a:endParaRPr lang="ru-RU" sz="4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dirty="0">
                <a:latin typeface="Times New Roman"/>
                <a:ea typeface="Times New Roman"/>
              </a:rPr>
              <a:t>  </a:t>
            </a:r>
            <a:r>
              <a:rPr lang="en-US" sz="4000" b="1" dirty="0">
                <a:latin typeface="Times New Roman"/>
                <a:ea typeface="Times New Roman"/>
              </a:rPr>
              <a:t>birch</a:t>
            </a:r>
            <a:r>
              <a:rPr lang="en-US" sz="4000" dirty="0">
                <a:latin typeface="Times New Roman"/>
                <a:ea typeface="Times New Roman"/>
              </a:rPr>
              <a:t> (by lexical meaning: a fur is a conifer, others are deciduous)</a:t>
            </a:r>
            <a:endParaRPr lang="ru-RU" sz="4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000" b="1" dirty="0">
                <a:latin typeface="Times New Roman"/>
                <a:ea typeface="Times New Roman"/>
              </a:rPr>
              <a:t> 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1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84" y="1051141"/>
            <a:ext cx="84786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Чем объяснить, что в природе ДВ проявляются контрасты?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784" y="1990861"/>
            <a:ext cx="86764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Как доказать, что в природе ДВ есть контрасты?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784" y="2564904"/>
            <a:ext cx="84786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Каковы причины проявления контрастов в природе Дальнего Востока?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087" y="3501008"/>
            <a:ext cx="84786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Каким образом контрасты проявляются на Дальнем Востоке?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0027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Подведение итогов урока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840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Оценивание деятельности на уроке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73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Домашнее задание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r>
              <a:rPr lang="ru-RU" sz="4000" dirty="0" smtClean="0"/>
              <a:t>§ 41,  вопрос  5 выполнить в контурных картах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01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 интернета: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24743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hlinkClick r:id="rId2"/>
              </a:rPr>
              <a:t>http</a:t>
            </a:r>
            <a:r>
              <a:rPr lang="ru-RU" dirty="0">
                <a:latin typeface="Times New Roman" pitchFamily="18" charset="0"/>
                <a:hlinkClick r:id="rId2"/>
              </a:rPr>
              <a:t>://www.stfond.ru/dal_nij_vostok.htm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3"/>
              </a:rPr>
              <a:t>http://danna.gorod.tomsk.ru/index-1263624669.php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4"/>
              </a:rPr>
              <a:t>http://www.moigorod.ru/info/region/khabarovsk/natura/lotos.asp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5"/>
              </a:rPr>
              <a:t>http://dvfn.narod.ru/PRIRODA/lotos/lotos.htm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6"/>
              </a:rPr>
              <a:t>http://stringerpress.ru/archives/55985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7"/>
              </a:rPr>
              <a:t>http://www.sl.kiev.ua/2017/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8"/>
              </a:rPr>
              <a:t>http://www.podkat.ru/index.php?newsid=36367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hlinkClick r:id="rId3"/>
              </a:rPr>
              <a:t>http://danna.gorod.tomsk.ru/index-1263624669.php</a:t>
            </a:r>
            <a:endParaRPr lang="ru-RU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portalsafety.at.ua/news/tri_izvergajushhikhsja_vulkana_na_kamchatke_opasny_dlja_aviacii/2012-04-03-1554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www.clow.ru/a-russia/620.html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0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ХОД УРОКА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1. ГП и его особенности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2. Тектоническое строение и рельеф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3. Климат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4. Внутренние воды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5. Органический мир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6. Итоги урока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Дальний Восток </a:t>
            </a:r>
            <a:r>
              <a:rPr lang="ru-RU" sz="2800" b="1" dirty="0"/>
              <a:t>называют краем контрастов. Контрасты здесь проявляются в природе. </a:t>
            </a:r>
            <a:br>
              <a:rPr lang="ru-RU" sz="2800" b="1" dirty="0"/>
            </a:br>
            <a:r>
              <a:rPr lang="ru-RU" sz="2800" b="1" dirty="0"/>
              <a:t>Сформулируйте </a:t>
            </a:r>
            <a:r>
              <a:rPr lang="ru-RU" sz="2800" b="1" dirty="0" smtClean="0"/>
              <a:t>вопросы - </a:t>
            </a:r>
            <a:r>
              <a:rPr lang="ru-RU" sz="2800" b="1" dirty="0"/>
              <a:t>суждения к теме урока.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8280920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ea typeface="Calibri"/>
                <a:cs typeface="Times New Roman"/>
              </a:rPr>
              <a:t>Чем объяснить, что в природе ДВ проявляются контрасты?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ea typeface="Calibri"/>
                <a:cs typeface="Times New Roman"/>
              </a:rPr>
              <a:t>Как доказать, что в природе ДВ есть контрасты?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a typeface="Calibri"/>
                <a:cs typeface="Times New Roman"/>
              </a:rPr>
              <a:t>Каковы причины проявления контрастов в природе Дальнего Востока?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dirty="0">
                <a:ea typeface="Calibri"/>
                <a:cs typeface="Times New Roman"/>
              </a:rPr>
              <a:t>Каким образом контрасты проявляются на </a:t>
            </a:r>
            <a:r>
              <a:rPr lang="ru-RU" sz="2800" dirty="0" smtClean="0">
                <a:ea typeface="Calibri"/>
                <a:cs typeface="Times New Roman"/>
              </a:rPr>
              <a:t>Дальнем Востоке?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4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g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6" r="1"/>
          <a:stretch/>
        </p:blipFill>
        <p:spPr bwMode="auto">
          <a:xfrm>
            <a:off x="3924886" y="21704"/>
            <a:ext cx="5218279" cy="68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61" y="332656"/>
            <a:ext cx="3745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Географическое положение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61" y="1700808"/>
            <a:ext cx="4465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Прибрежное положение;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большая вытянутость (4500км) с северо-востока на юго-запад;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 составе имеет материковую, островную и полуостровную части;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северные территории находятся за полярным кругом, а южные – на широте Италии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83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Прочитайте </a:t>
            </a:r>
            <a:r>
              <a:rPr lang="ru-RU" sz="2800" b="1" dirty="0"/>
              <a:t>первый абзац пункта «Главные особенности природы ДВ» . </a:t>
            </a:r>
            <a:r>
              <a:rPr lang="ru-RU" sz="2800" b="1" dirty="0" smtClean="0"/>
              <a:t>Найдите </a:t>
            </a:r>
            <a:r>
              <a:rPr lang="ru-RU" sz="2800" b="1" dirty="0"/>
              <a:t>противоречия и </a:t>
            </a:r>
            <a:r>
              <a:rPr lang="ru-RU" sz="2800" b="1" dirty="0" smtClean="0"/>
              <a:t>сформулируйте </a:t>
            </a:r>
            <a:r>
              <a:rPr lang="ru-RU" sz="2800" b="1" dirty="0"/>
              <a:t>одно из них </a:t>
            </a:r>
            <a:r>
              <a:rPr lang="ru-RU" sz="2800" dirty="0"/>
              <a:t>(карт №4)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784887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Арктические пустыни – широколиственные леса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Север, как суровая Аляска – юг, как сказочная Италия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Белые медведи – уссурийские тигры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501008"/>
            <a:ext cx="799288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Если на севере ДВ арктические тундры, то на юге широколиственные леса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На севере ДВ природа как на Аляске, однако на юге берега Японского моря напоминают Италию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Известно, что на севере ДВ водятся белые медведи, а на юге уссурийские тигры.</a:t>
            </a:r>
          </a:p>
        </p:txBody>
      </p:sp>
    </p:spTree>
    <p:extLst>
      <p:ext uri="{BB962C8B-B14F-4D97-AF65-F5344CB8AC3E}">
        <p14:creationId xmlns:p14="http://schemas.microsoft.com/office/powerpoint/2010/main" val="21005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 Read the titles of the following paragraphs and put them in the correct order.  (4 points)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9033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Compare your answers with the model:</a:t>
            </a:r>
            <a:endParaRPr lang="ru-RU" sz="4000" dirty="0"/>
          </a:p>
          <a:p>
            <a:r>
              <a:rPr lang="en-US" sz="4000" dirty="0"/>
              <a:t>1 – C</a:t>
            </a:r>
            <a:endParaRPr lang="ru-RU" sz="4000" dirty="0"/>
          </a:p>
          <a:p>
            <a:r>
              <a:rPr lang="en-US" sz="4000" dirty="0"/>
              <a:t>2 -  D</a:t>
            </a:r>
            <a:endParaRPr lang="ru-RU" sz="4000" dirty="0"/>
          </a:p>
          <a:p>
            <a:r>
              <a:rPr lang="en-US" sz="4000" dirty="0"/>
              <a:t>3 -  B</a:t>
            </a:r>
            <a:endParaRPr lang="ru-RU" sz="4000" dirty="0"/>
          </a:p>
          <a:p>
            <a:r>
              <a:rPr lang="en-US" sz="4000" dirty="0"/>
              <a:t>4 -  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73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Тектоническое строение и рельеф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12" y="2401725"/>
            <a:ext cx="5914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здесь преобладает горный рельеф?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на Дальнем Востоке есть действующие вулканы и бывают сильные землетрясения?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9476" y="3717031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506D4"/>
                </a:solidFill>
              </a:rPr>
              <a:t>Задание: Ответы сформулируйте в виде суждений.</a:t>
            </a:r>
            <a:endParaRPr lang="ru-RU" sz="2800" dirty="0">
              <a:solidFill>
                <a:srgbClr val="1506D4"/>
              </a:solidFill>
            </a:endParaRPr>
          </a:p>
        </p:txBody>
      </p:sp>
      <p:pic>
        <p:nvPicPr>
          <p:cNvPr id="2051" name="Picture 3" descr="C:\Users\Елена\Desktop\литосф плиты Д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b="16713"/>
          <a:stretch/>
        </p:blipFill>
        <p:spPr bwMode="auto">
          <a:xfrm>
            <a:off x="6069468" y="58423"/>
            <a:ext cx="2998527" cy="39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Елена\Desktop\извержение вулкана Ключевская соп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2" y="4030985"/>
            <a:ext cx="4245980" cy="28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8744" y="590615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Извержение вулкана Ключевская Сопка 15 октября 2012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0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25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Тектоническое строение и рельеф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70" y="563470"/>
            <a:ext cx="8985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находится в зоне взаимодействия двух литосферных плит;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вулканы, землетрясения, гейзеры, горячие источники;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обширные нагорья на севере и горные хребты на юге  чередуются низменными равнинами;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Д. В. – часть великого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Тихоокеанского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рудного пояса.</a:t>
            </a:r>
          </a:p>
          <a:p>
            <a:pPr lvl="0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Елена\Desktop\12329b5308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6" y="3356992"/>
            <a:ext cx="258199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3118" y="5517231"/>
            <a:ext cx="188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Извержение гейзера в Долине гейзеров на п/о Камчатка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6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453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Климат </a:t>
            </a:r>
            <a:endParaRPr lang="ru-RU" sz="2800" b="1" dirty="0"/>
          </a:p>
        </p:txBody>
      </p:sp>
      <p:pic>
        <p:nvPicPr>
          <p:cNvPr id="3" name="Picture 5" descr="img3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4"/>
          <a:stretch/>
        </p:blipFill>
        <p:spPr bwMode="auto">
          <a:xfrm>
            <a:off x="5148064" y="116632"/>
            <a:ext cx="3941657" cy="51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mg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5" y="5319921"/>
            <a:ext cx="34559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90872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Главная его черта  - крайне неравномерное распределение осадков по сезонам года. Основная масса осадков выпадает летом  в виде ливневых дождей.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933056"/>
            <a:ext cx="388843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1506D4"/>
                </a:solidFill>
                <a:ea typeface="Calibri"/>
                <a:cs typeface="Times New Roman"/>
              </a:rPr>
              <a:t>Задание: сформулируйте </a:t>
            </a:r>
            <a:r>
              <a:rPr lang="ru-RU" sz="2400" dirty="0">
                <a:solidFill>
                  <a:srgbClr val="1506D4"/>
                </a:solidFill>
                <a:ea typeface="Calibri"/>
                <a:cs typeface="Times New Roman"/>
              </a:rPr>
              <a:t>сравнение по </a:t>
            </a:r>
            <a:r>
              <a:rPr lang="ru-RU" sz="2400" dirty="0" smtClean="0">
                <a:solidFill>
                  <a:srgbClr val="1506D4"/>
                </a:solidFill>
                <a:ea typeface="Calibri"/>
                <a:cs typeface="Times New Roman"/>
              </a:rPr>
              <a:t>карточке  </a:t>
            </a:r>
            <a:r>
              <a:rPr lang="ru-RU" sz="2400" dirty="0">
                <a:solidFill>
                  <a:srgbClr val="1506D4"/>
                </a:solidFill>
                <a:ea typeface="Calibri"/>
                <a:cs typeface="Times New Roman"/>
              </a:rPr>
              <a:t>№3 показывающее отличие осадков по </a:t>
            </a:r>
            <a:r>
              <a:rPr lang="ru-RU" sz="2400" dirty="0" smtClean="0">
                <a:solidFill>
                  <a:srgbClr val="1506D4"/>
                </a:solidFill>
                <a:ea typeface="Calibri"/>
                <a:cs typeface="Times New Roman"/>
              </a:rPr>
              <a:t>сезонам.</a:t>
            </a:r>
            <a:endParaRPr lang="ru-RU" sz="2400" dirty="0">
              <a:solidFill>
                <a:srgbClr val="1506D4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642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ХОД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Дальний восток</dc:title>
  <dc:creator>Елена</dc:creator>
  <cp:lastModifiedBy>Елена</cp:lastModifiedBy>
  <cp:revision>22</cp:revision>
  <dcterms:created xsi:type="dcterms:W3CDTF">2014-03-25T12:21:23Z</dcterms:created>
  <dcterms:modified xsi:type="dcterms:W3CDTF">2014-12-09T06:05:21Z</dcterms:modified>
</cp:coreProperties>
</file>