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75" r:id="rId4"/>
    <p:sldId id="259" r:id="rId5"/>
    <p:sldId id="260" r:id="rId6"/>
    <p:sldId id="261" r:id="rId7"/>
    <p:sldId id="262" r:id="rId8"/>
    <p:sldId id="266" r:id="rId9"/>
    <p:sldId id="263" r:id="rId10"/>
    <p:sldId id="265" r:id="rId11"/>
    <p:sldId id="264" r:id="rId12"/>
    <p:sldId id="267" r:id="rId13"/>
    <p:sldId id="268" r:id="rId14"/>
    <p:sldId id="269" r:id="rId15"/>
    <p:sldId id="272" r:id="rId16"/>
    <p:sldId id="270" r:id="rId17"/>
    <p:sldId id="273" r:id="rId18"/>
    <p:sldId id="271" r:id="rId19"/>
    <p:sldId id="274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3300"/>
    <a:srgbClr val="FF3300"/>
    <a:srgbClr val="CC3300"/>
    <a:srgbClr val="800000"/>
    <a:srgbClr val="FF9900"/>
    <a:srgbClr val="FB8F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F506A-8F08-45A0-B751-009B7B525AB8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FB1F32-09AA-4936-A612-45FBF9E471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575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B1F32-09AA-4936-A612-45FBF9E47159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847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EE3AD-F124-4FEE-9E54-9D6CD1E8F1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2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59C04-7C70-4847-BB1E-CC297EEC76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46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0EB76-2932-4CC0-B4B7-E3CE8A5FEA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804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A536F-A086-484D-928D-2A2E87DC7E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535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C9053-BBCB-4150-A932-65F91013B0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47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D2E7E-0D55-4AC5-9430-2EBC8B67F7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204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AAF77-E196-4EE6-A777-C1E81C1DD8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322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1F496-5F25-4FFA-B857-06E306A108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26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7DE95-D451-414D-BC6E-EEA99DCF82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133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E383A-F179-4453-9E31-413BA6120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806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9905C-3612-439F-BEED-0A2C08A6AC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968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00AD3F6-CA5E-4345-892F-2C0723DD96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g"/><Relationship Id="rId10" Type="http://schemas.openxmlformats.org/officeDocument/2006/relationships/image" Target="../media/image26.jp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8.jpeg"/><Relationship Id="rId7" Type="http://schemas.openxmlformats.org/officeDocument/2006/relationships/image" Target="../media/image32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3" Type="http://schemas.openxmlformats.org/officeDocument/2006/relationships/image" Target="../media/image40.png"/><Relationship Id="rId7" Type="http://schemas.openxmlformats.org/officeDocument/2006/relationships/image" Target="../media/image44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g"/><Relationship Id="rId4" Type="http://schemas.openxmlformats.org/officeDocument/2006/relationships/image" Target="../media/image41.jpeg"/><Relationship Id="rId9" Type="http://schemas.openxmlformats.org/officeDocument/2006/relationships/image" Target="../media/image46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3" Type="http://schemas.openxmlformats.org/officeDocument/2006/relationships/image" Target="../media/image40.png"/><Relationship Id="rId7" Type="http://schemas.openxmlformats.org/officeDocument/2006/relationships/image" Target="../media/image44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g"/><Relationship Id="rId4" Type="http://schemas.openxmlformats.org/officeDocument/2006/relationships/image" Target="../media/image41.jpeg"/><Relationship Id="rId9" Type="http://schemas.openxmlformats.org/officeDocument/2006/relationships/image" Target="../media/image46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g"/><Relationship Id="rId3" Type="http://schemas.openxmlformats.org/officeDocument/2006/relationships/image" Target="../media/image47.jpg"/><Relationship Id="rId7" Type="http://schemas.openxmlformats.org/officeDocument/2006/relationships/image" Target="../media/image5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g"/><Relationship Id="rId3" Type="http://schemas.openxmlformats.org/officeDocument/2006/relationships/image" Target="../media/image47.jpg"/><Relationship Id="rId7" Type="http://schemas.openxmlformats.org/officeDocument/2006/relationships/image" Target="../media/image5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wmf"/><Relationship Id="rId4" Type="http://schemas.openxmlformats.org/officeDocument/2006/relationships/image" Target="../media/image68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picture-166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5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971550" y="1989138"/>
            <a:ext cx="6264275" cy="2663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Красота природная</a:t>
            </a:r>
          </a:p>
          <a:p>
            <a:pPr algn="ctr"/>
            <a:r>
              <a:rPr lang="ru-RU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        и</a:t>
            </a:r>
          </a:p>
          <a:p>
            <a:pPr algn="ctr"/>
            <a:r>
              <a:rPr lang="ru-RU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рукотворная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1124744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C3300"/>
                </a:solidFill>
                <a:latin typeface="Segoe Print" pitchFamily="2" charset="0"/>
              </a:rPr>
              <a:t>Предметы или их части,</a:t>
            </a:r>
          </a:p>
          <a:p>
            <a:r>
              <a:rPr lang="ru-RU" sz="3600" b="1" dirty="0">
                <a:solidFill>
                  <a:srgbClr val="CC3300"/>
                </a:solidFill>
                <a:latin typeface="Segoe Print" pitchFamily="2" charset="0"/>
              </a:rPr>
              <a:t>р</a:t>
            </a:r>
            <a:r>
              <a:rPr lang="ru-RU" sz="3600" b="1" dirty="0" smtClean="0">
                <a:solidFill>
                  <a:srgbClr val="CC3300"/>
                </a:solidFill>
                <a:latin typeface="Segoe Print" pitchFamily="2" charset="0"/>
              </a:rPr>
              <a:t>асположенные в определённом порядке, на одинаковом расстоянии, образуют узор</a:t>
            </a:r>
            <a:endParaRPr lang="ru-RU" sz="3600" b="1" dirty="0">
              <a:solidFill>
                <a:srgbClr val="CC3300"/>
              </a:solidFill>
              <a:latin typeface="Segoe Print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789040"/>
            <a:ext cx="3304070" cy="17536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028" y="2930779"/>
            <a:ext cx="2309941" cy="16561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009167"/>
            <a:ext cx="2579360" cy="17128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740" y="2985145"/>
            <a:ext cx="2309514" cy="17321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751" y="1112805"/>
            <a:ext cx="2045618" cy="16092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25" y="2985145"/>
            <a:ext cx="2971423" cy="13321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2160240" cy="14413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740" y="4717280"/>
            <a:ext cx="2127492" cy="157345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64" y="4509121"/>
            <a:ext cx="2664296" cy="188068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91" y="4712197"/>
            <a:ext cx="1504511" cy="200302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956540" y="199073"/>
            <a:ext cx="23711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8000"/>
                </a:solidFill>
                <a:latin typeface="Segoe Print" pitchFamily="2" charset="0"/>
              </a:rPr>
              <a:t>В природе</a:t>
            </a:r>
            <a:endParaRPr lang="ru-RU" sz="3200" b="1" dirty="0">
              <a:solidFill>
                <a:srgbClr val="00800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332656"/>
            <a:ext cx="6624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C3300"/>
                </a:solidFill>
                <a:latin typeface="Segoe Print" pitchFamily="2" charset="0"/>
              </a:rPr>
              <a:t>Фигуры могут повторяться</a:t>
            </a:r>
          </a:p>
          <a:p>
            <a:r>
              <a:rPr lang="ru-RU" sz="3200" dirty="0">
                <a:solidFill>
                  <a:srgbClr val="CC3300"/>
                </a:solidFill>
                <a:latin typeface="Segoe Print" pitchFamily="2" charset="0"/>
              </a:rPr>
              <a:t>и</a:t>
            </a:r>
            <a:r>
              <a:rPr lang="ru-RU" sz="3200" dirty="0" smtClean="0">
                <a:solidFill>
                  <a:srgbClr val="CC3300"/>
                </a:solidFill>
                <a:latin typeface="Segoe Print" pitchFamily="2" charset="0"/>
              </a:rPr>
              <a:t> по-другому</a:t>
            </a:r>
            <a:endParaRPr lang="ru-RU" sz="3200" dirty="0">
              <a:solidFill>
                <a:srgbClr val="CC3300"/>
              </a:solidFill>
              <a:latin typeface="Segoe Print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19316"/>
            <a:ext cx="1913366" cy="19133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853674"/>
            <a:ext cx="1700077" cy="21569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539085"/>
            <a:ext cx="2265903" cy="20007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678" y="3811159"/>
            <a:ext cx="1922210" cy="22711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495879"/>
            <a:ext cx="2160240" cy="21602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131065"/>
            <a:ext cx="2506109" cy="187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7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44824"/>
            <a:ext cx="2232248" cy="19990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52" y="4207622"/>
            <a:ext cx="2617501" cy="1800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755620"/>
            <a:ext cx="2690397" cy="20177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5" y="4132036"/>
            <a:ext cx="1970317" cy="19513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844824"/>
            <a:ext cx="2439735" cy="18774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079" y="4113576"/>
            <a:ext cx="1987959" cy="20780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2553" y="404664"/>
            <a:ext cx="84770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008000"/>
                </a:solidFill>
                <a:latin typeface="Segoe Print" pitchFamily="2" charset="0"/>
              </a:rPr>
              <a:t>Одинаковые части предмета</a:t>
            </a:r>
          </a:p>
          <a:p>
            <a:pPr algn="just"/>
            <a:r>
              <a:rPr lang="ru-RU" sz="3200" b="1" dirty="0">
                <a:solidFill>
                  <a:srgbClr val="008000"/>
                </a:solidFill>
                <a:latin typeface="Segoe Print" pitchFamily="2" charset="0"/>
              </a:rPr>
              <a:t>п</a:t>
            </a:r>
            <a:r>
              <a:rPr lang="ru-RU" sz="3200" b="1" dirty="0" smtClean="0">
                <a:solidFill>
                  <a:srgbClr val="008000"/>
                </a:solidFill>
                <a:latin typeface="Segoe Print" pitchFamily="2" charset="0"/>
              </a:rPr>
              <a:t>овторяют друг друга при повороте</a:t>
            </a:r>
            <a:endParaRPr lang="ru-RU" sz="3200" b="1" dirty="0">
              <a:solidFill>
                <a:srgbClr val="008000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52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05" y="1469275"/>
            <a:ext cx="2335635" cy="18146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264" y="3639030"/>
            <a:ext cx="1549736" cy="25569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949" y="1268973"/>
            <a:ext cx="1675099" cy="19328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361" y="3629125"/>
            <a:ext cx="1697048" cy="25767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05" y="3813675"/>
            <a:ext cx="2076044" cy="23822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354432"/>
            <a:ext cx="2564390" cy="176188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753" y="3939913"/>
            <a:ext cx="1626116" cy="21297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625049" y="472316"/>
            <a:ext cx="19720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Segoe Print" pitchFamily="2" charset="0"/>
              </a:rPr>
              <a:t>А здесь?</a:t>
            </a:r>
            <a:endParaRPr lang="ru-RU" sz="3200" b="1" dirty="0">
              <a:solidFill>
                <a:srgbClr val="7030A0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53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05" y="1469275"/>
            <a:ext cx="2335635" cy="18146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264" y="3639030"/>
            <a:ext cx="1549736" cy="25569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949" y="1268973"/>
            <a:ext cx="1675099" cy="19328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361" y="3629125"/>
            <a:ext cx="1697048" cy="25767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05" y="3813675"/>
            <a:ext cx="2076044" cy="23822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354432"/>
            <a:ext cx="2564390" cy="176188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530" y="3939913"/>
            <a:ext cx="1626116" cy="21297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78982" y="472315"/>
            <a:ext cx="5186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Segoe Print" pitchFamily="2" charset="0"/>
              </a:rPr>
              <a:t>Одинаковые половинки</a:t>
            </a:r>
            <a:endParaRPr lang="ru-RU" sz="3200" b="1" dirty="0">
              <a:solidFill>
                <a:srgbClr val="7030A0"/>
              </a:solidFill>
              <a:latin typeface="Segoe Print" pitchFamily="2" charset="0"/>
            </a:endParaRPr>
          </a:p>
        </p:txBody>
      </p:sp>
      <p:cxnSp>
        <p:nvCxnSpPr>
          <p:cNvPr id="4" name="Прямая соединительная линия 3"/>
          <p:cNvCxnSpPr>
            <a:stCxn id="2" idx="0"/>
            <a:endCxn id="2" idx="2"/>
          </p:cNvCxnSpPr>
          <p:nvPr/>
        </p:nvCxnSpPr>
        <p:spPr>
          <a:xfrm>
            <a:off x="1716823" y="1469275"/>
            <a:ext cx="0" cy="1814609"/>
          </a:xfrm>
          <a:prstGeom prst="line">
            <a:avLst/>
          </a:prstGeom>
          <a:ln w="50800" cmpd="sng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166498" y="1268973"/>
            <a:ext cx="0" cy="2014911"/>
          </a:xfrm>
          <a:prstGeom prst="line">
            <a:avLst/>
          </a:prstGeom>
          <a:ln w="50800" cmpd="sng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716823" y="1469275"/>
            <a:ext cx="0" cy="1647044"/>
          </a:xfrm>
          <a:prstGeom prst="line">
            <a:avLst/>
          </a:prstGeom>
          <a:ln w="50800" cmpd="sng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6675410" y="1268973"/>
            <a:ext cx="247120" cy="2014911"/>
          </a:xfrm>
          <a:prstGeom prst="line">
            <a:avLst/>
          </a:prstGeom>
          <a:ln w="50800" cmpd="sng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endCxn id="10" idx="2"/>
          </p:cNvCxnSpPr>
          <p:nvPr/>
        </p:nvCxnSpPr>
        <p:spPr>
          <a:xfrm>
            <a:off x="1587027" y="3813675"/>
            <a:ext cx="0" cy="2382257"/>
          </a:xfrm>
          <a:prstGeom prst="line">
            <a:avLst/>
          </a:prstGeom>
          <a:ln w="50800" cmpd="sng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6" idx="0"/>
            <a:endCxn id="6" idx="2"/>
          </p:cNvCxnSpPr>
          <p:nvPr/>
        </p:nvCxnSpPr>
        <p:spPr>
          <a:xfrm>
            <a:off x="3797132" y="3639030"/>
            <a:ext cx="0" cy="2556902"/>
          </a:xfrm>
          <a:prstGeom prst="line">
            <a:avLst/>
          </a:prstGeom>
          <a:ln w="50800" cmpd="sng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5826885" y="3629125"/>
            <a:ext cx="113267" cy="2566807"/>
          </a:xfrm>
          <a:prstGeom prst="line">
            <a:avLst/>
          </a:prstGeom>
          <a:ln w="50800" cmpd="sng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7553347" y="3939913"/>
            <a:ext cx="0" cy="2265923"/>
          </a:xfrm>
          <a:prstGeom prst="line">
            <a:avLst/>
          </a:prstGeom>
          <a:ln w="50800" cmpd="sng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63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02" y="1124744"/>
            <a:ext cx="2023882" cy="27039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185084"/>
            <a:ext cx="2489346" cy="16595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412245"/>
            <a:ext cx="2914867" cy="19442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891" y="1042097"/>
            <a:ext cx="1935289" cy="26845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256597"/>
            <a:ext cx="2639662" cy="169268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84168" y="4232139"/>
            <a:ext cx="2592288" cy="171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02" y="1124744"/>
            <a:ext cx="2023882" cy="27039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185084"/>
            <a:ext cx="2489346" cy="16595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412245"/>
            <a:ext cx="2914867" cy="19442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891" y="1042097"/>
            <a:ext cx="1935289" cy="26845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256597"/>
            <a:ext cx="2639662" cy="169268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84168" y="4232139"/>
            <a:ext cx="2592288" cy="1719168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615843" y="908720"/>
            <a:ext cx="0" cy="3024336"/>
          </a:xfrm>
          <a:prstGeom prst="line">
            <a:avLst/>
          </a:prstGeom>
          <a:ln w="50800" cmpd="sng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273145" y="872185"/>
            <a:ext cx="27610" cy="3024336"/>
          </a:xfrm>
          <a:prstGeom prst="line">
            <a:avLst/>
          </a:prstGeom>
          <a:ln w="50800" cmpd="sng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7109553" y="804314"/>
            <a:ext cx="27610" cy="3024336"/>
          </a:xfrm>
          <a:prstGeom prst="line">
            <a:avLst/>
          </a:prstGeom>
          <a:ln w="50800" cmpd="sng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454778" y="4077072"/>
            <a:ext cx="0" cy="2016224"/>
          </a:xfrm>
          <a:prstGeom prst="line">
            <a:avLst/>
          </a:prstGeom>
          <a:ln w="50800" cmpd="sng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4451671" y="4077072"/>
            <a:ext cx="2" cy="2016224"/>
          </a:xfrm>
          <a:prstGeom prst="line">
            <a:avLst/>
          </a:prstGeom>
          <a:ln w="50800" cmpd="sng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7380312" y="3933056"/>
            <a:ext cx="2" cy="2174660"/>
          </a:xfrm>
          <a:prstGeom prst="line">
            <a:avLst/>
          </a:prstGeom>
          <a:ln w="50800" cmpd="sng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39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2270026" cy="17857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67" y="3773372"/>
            <a:ext cx="2552580" cy="1800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614354"/>
            <a:ext cx="2304256" cy="17281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486" y="3661987"/>
            <a:ext cx="2016224" cy="20229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135" y="1710653"/>
            <a:ext cx="2589731" cy="14539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912" y="3661988"/>
            <a:ext cx="2252721" cy="1753830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3131840" y="620688"/>
            <a:ext cx="72008" cy="5688632"/>
          </a:xfrm>
          <a:prstGeom prst="line">
            <a:avLst/>
          </a:prstGeom>
          <a:ln w="50800" cmpd="sng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976156" y="620688"/>
            <a:ext cx="36004" cy="5688632"/>
          </a:xfrm>
          <a:prstGeom prst="line">
            <a:avLst/>
          </a:prstGeom>
          <a:ln w="50800" cmpd="sng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254259" y="1349152"/>
            <a:ext cx="8531607" cy="0"/>
          </a:xfrm>
          <a:prstGeom prst="line">
            <a:avLst/>
          </a:prstGeom>
          <a:ln w="50800" cmpd="sng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54259" y="620688"/>
            <a:ext cx="0" cy="5688632"/>
          </a:xfrm>
          <a:prstGeom prst="line">
            <a:avLst/>
          </a:prstGeom>
          <a:ln w="50800" cmpd="sng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8749862" y="620688"/>
            <a:ext cx="72008" cy="5688632"/>
          </a:xfrm>
          <a:prstGeom prst="line">
            <a:avLst/>
          </a:prstGeom>
          <a:ln w="50800" cmpd="sng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254259" y="6309320"/>
            <a:ext cx="8567612" cy="0"/>
          </a:xfrm>
          <a:prstGeom prst="line">
            <a:avLst/>
          </a:prstGeom>
          <a:ln w="50800" cmpd="sng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254260" y="620688"/>
            <a:ext cx="8495602" cy="0"/>
          </a:xfrm>
          <a:prstGeom prst="line">
            <a:avLst/>
          </a:prstGeom>
          <a:ln w="50800" cmpd="sng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93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2270026" cy="17857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67" y="3773372"/>
            <a:ext cx="2552580" cy="1800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614354"/>
            <a:ext cx="2304256" cy="17281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486" y="3661987"/>
            <a:ext cx="2016224" cy="20229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135" y="1710653"/>
            <a:ext cx="2589731" cy="14539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912" y="3661988"/>
            <a:ext cx="2252721" cy="1753830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3131840" y="620688"/>
            <a:ext cx="72008" cy="5688632"/>
          </a:xfrm>
          <a:prstGeom prst="line">
            <a:avLst/>
          </a:prstGeom>
          <a:ln w="50800" cmpd="sng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976156" y="620688"/>
            <a:ext cx="36004" cy="5688632"/>
          </a:xfrm>
          <a:prstGeom prst="line">
            <a:avLst/>
          </a:prstGeom>
          <a:ln w="50800" cmpd="sng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254259" y="1349152"/>
            <a:ext cx="8531607" cy="0"/>
          </a:xfrm>
          <a:prstGeom prst="line">
            <a:avLst/>
          </a:prstGeom>
          <a:ln w="50800" cmpd="sng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54259" y="620688"/>
            <a:ext cx="0" cy="5688632"/>
          </a:xfrm>
          <a:prstGeom prst="line">
            <a:avLst/>
          </a:prstGeom>
          <a:ln w="50800" cmpd="sng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8749862" y="620688"/>
            <a:ext cx="72008" cy="5688632"/>
          </a:xfrm>
          <a:prstGeom prst="line">
            <a:avLst/>
          </a:prstGeom>
          <a:ln w="50800" cmpd="sng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254259" y="6309320"/>
            <a:ext cx="8567612" cy="0"/>
          </a:xfrm>
          <a:prstGeom prst="line">
            <a:avLst/>
          </a:prstGeom>
          <a:ln w="50800" cmpd="sng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254259" y="620688"/>
            <a:ext cx="8531608" cy="0"/>
          </a:xfrm>
          <a:prstGeom prst="line">
            <a:avLst/>
          </a:prstGeom>
          <a:ln w="50800" cmpd="sng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19568" y="656911"/>
            <a:ext cx="2165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800000"/>
                </a:solidFill>
                <a:latin typeface="Comic Sans MS" pitchFamily="66" charset="0"/>
              </a:rPr>
              <a:t>переносная</a:t>
            </a:r>
            <a:endParaRPr lang="ru-RU" sz="2800" dirty="0">
              <a:solidFill>
                <a:srgbClr val="8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41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438988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1811338" y="1484313"/>
            <a:ext cx="48656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4000" b="1">
                <a:solidFill>
                  <a:srgbClr val="FF3300"/>
                </a:solidFill>
                <a:latin typeface="Segoe Print" pitchFamily="2" charset="0"/>
              </a:rPr>
              <a:t>Проверьте тест</a:t>
            </a:r>
          </a:p>
        </p:txBody>
      </p:sp>
      <p:pic>
        <p:nvPicPr>
          <p:cNvPr id="3076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5" y="3205163"/>
            <a:ext cx="102711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75" y="3165475"/>
            <a:ext cx="788988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13" y="3181350"/>
            <a:ext cx="811212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3173413"/>
            <a:ext cx="78898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3149600"/>
            <a:ext cx="1027112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3138488"/>
            <a:ext cx="8112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2270026" cy="17857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67" y="3773372"/>
            <a:ext cx="2552580" cy="1800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614354"/>
            <a:ext cx="2304256" cy="17281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486" y="3661987"/>
            <a:ext cx="2016224" cy="20229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135" y="1710653"/>
            <a:ext cx="2589731" cy="14539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912" y="3661988"/>
            <a:ext cx="2252721" cy="1753830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3131840" y="620688"/>
            <a:ext cx="72008" cy="5688632"/>
          </a:xfrm>
          <a:prstGeom prst="line">
            <a:avLst/>
          </a:prstGeom>
          <a:ln w="50800" cmpd="sng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976156" y="620688"/>
            <a:ext cx="36004" cy="5688632"/>
          </a:xfrm>
          <a:prstGeom prst="line">
            <a:avLst/>
          </a:prstGeom>
          <a:ln w="50800" cmpd="sng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254259" y="1349152"/>
            <a:ext cx="8531607" cy="0"/>
          </a:xfrm>
          <a:prstGeom prst="line">
            <a:avLst/>
          </a:prstGeom>
          <a:ln w="50800" cmpd="sng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54259" y="620688"/>
            <a:ext cx="0" cy="5688632"/>
          </a:xfrm>
          <a:prstGeom prst="line">
            <a:avLst/>
          </a:prstGeom>
          <a:ln w="50800" cmpd="sng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8749862" y="620688"/>
            <a:ext cx="72008" cy="5688632"/>
          </a:xfrm>
          <a:prstGeom prst="line">
            <a:avLst/>
          </a:prstGeom>
          <a:ln w="50800" cmpd="sng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254259" y="6309320"/>
            <a:ext cx="8567612" cy="0"/>
          </a:xfrm>
          <a:prstGeom prst="line">
            <a:avLst/>
          </a:prstGeom>
          <a:ln w="50800" cmpd="sng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254259" y="620688"/>
            <a:ext cx="8531608" cy="0"/>
          </a:xfrm>
          <a:prstGeom prst="line">
            <a:avLst/>
          </a:prstGeom>
          <a:ln w="50800" cmpd="sng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19568" y="656911"/>
            <a:ext cx="2165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800000"/>
                </a:solidFill>
                <a:latin typeface="Comic Sans MS" pitchFamily="66" charset="0"/>
              </a:rPr>
              <a:t>переносная</a:t>
            </a:r>
            <a:endParaRPr lang="ru-RU" sz="2800" dirty="0">
              <a:solidFill>
                <a:srgbClr val="800000"/>
              </a:solidFill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19872" y="656911"/>
            <a:ext cx="21611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C3300"/>
                </a:solidFill>
                <a:latin typeface="Comic Sans MS" pitchFamily="66" charset="0"/>
              </a:rPr>
              <a:t>поворотная</a:t>
            </a:r>
            <a:endParaRPr lang="ru-RU" sz="2800" dirty="0">
              <a:solidFill>
                <a:srgbClr val="CC33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73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2270026" cy="17857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67" y="3773372"/>
            <a:ext cx="2552580" cy="1800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614354"/>
            <a:ext cx="2304256" cy="17281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486" y="3661987"/>
            <a:ext cx="2016224" cy="20229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135" y="1710653"/>
            <a:ext cx="2589731" cy="14539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912" y="3661988"/>
            <a:ext cx="2252721" cy="1753830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3131840" y="620688"/>
            <a:ext cx="72008" cy="5688632"/>
          </a:xfrm>
          <a:prstGeom prst="line">
            <a:avLst/>
          </a:prstGeom>
          <a:ln w="50800" cmpd="sng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976156" y="620688"/>
            <a:ext cx="36004" cy="5688632"/>
          </a:xfrm>
          <a:prstGeom prst="line">
            <a:avLst/>
          </a:prstGeom>
          <a:ln w="50800" cmpd="sng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254259" y="1349152"/>
            <a:ext cx="8531607" cy="0"/>
          </a:xfrm>
          <a:prstGeom prst="line">
            <a:avLst/>
          </a:prstGeom>
          <a:ln w="50800" cmpd="sng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54259" y="620688"/>
            <a:ext cx="0" cy="5688632"/>
          </a:xfrm>
          <a:prstGeom prst="line">
            <a:avLst/>
          </a:prstGeom>
          <a:ln w="50800" cmpd="sng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8749862" y="620688"/>
            <a:ext cx="72008" cy="5688632"/>
          </a:xfrm>
          <a:prstGeom prst="line">
            <a:avLst/>
          </a:prstGeom>
          <a:ln w="50800" cmpd="sng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254259" y="6309320"/>
            <a:ext cx="8567612" cy="0"/>
          </a:xfrm>
          <a:prstGeom prst="line">
            <a:avLst/>
          </a:prstGeom>
          <a:ln w="50800" cmpd="sng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254259" y="620688"/>
            <a:ext cx="8531608" cy="0"/>
          </a:xfrm>
          <a:prstGeom prst="line">
            <a:avLst/>
          </a:prstGeom>
          <a:ln w="50800" cmpd="sng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19568" y="656911"/>
            <a:ext cx="2165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800000"/>
                </a:solidFill>
                <a:latin typeface="Comic Sans MS" pitchFamily="66" charset="0"/>
              </a:rPr>
              <a:t>переносная</a:t>
            </a:r>
            <a:endParaRPr lang="ru-RU" sz="2800" dirty="0">
              <a:solidFill>
                <a:srgbClr val="800000"/>
              </a:solidFill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37073" y="666373"/>
            <a:ext cx="21611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3300"/>
                </a:solidFill>
                <a:latin typeface="Comic Sans MS" pitchFamily="66" charset="0"/>
              </a:rPr>
              <a:t>поворотная</a:t>
            </a:r>
            <a:endParaRPr lang="ru-RU" sz="2800" dirty="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86977" y="696115"/>
            <a:ext cx="1324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8000"/>
                </a:solidFill>
                <a:latin typeface="Comic Sans MS" pitchFamily="66" charset="0"/>
              </a:rPr>
              <a:t>осевая</a:t>
            </a:r>
            <a:endParaRPr lang="ru-RU" sz="2800" dirty="0">
              <a:solidFill>
                <a:srgbClr val="008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73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846" y="0"/>
            <a:ext cx="9277541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2608064" cy="25135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239" y="1556793"/>
            <a:ext cx="2282657" cy="23513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553669"/>
            <a:ext cx="2126743" cy="21328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940" y="4221088"/>
            <a:ext cx="3059832" cy="21534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165936"/>
            <a:ext cx="2827246" cy="220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846" y="0"/>
            <a:ext cx="9277541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64904"/>
            <a:ext cx="2474392" cy="24863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564904"/>
            <a:ext cx="2671991" cy="24863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142" y="2564905"/>
            <a:ext cx="2672879" cy="24896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9995" y="836712"/>
            <a:ext cx="7439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8000"/>
                </a:solidFill>
                <a:latin typeface="Comic Sans MS" pitchFamily="66" charset="0"/>
              </a:rPr>
              <a:t>В какой работе узор симметричный?</a:t>
            </a:r>
            <a:endParaRPr lang="ru-RU" sz="3200" dirty="0">
              <a:solidFill>
                <a:srgbClr val="008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83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850" y="0"/>
            <a:ext cx="9277541" cy="6858000"/>
          </a:xfrm>
          <a:prstGeom prst="rect">
            <a:avLst/>
          </a:prstGeom>
        </p:spPr>
      </p:pic>
      <p:pic>
        <p:nvPicPr>
          <p:cNvPr id="5" name="Picture 2" descr="bec135d65f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73" y="1674962"/>
            <a:ext cx="7620000" cy="471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с2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94" y="2103565"/>
            <a:ext cx="10191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MCj0434411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94" y="3524100"/>
            <a:ext cx="9906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с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41" y="4945623"/>
            <a:ext cx="9620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298461" y="2508449"/>
            <a:ext cx="49792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dirty="0">
                <a:solidFill>
                  <a:srgbClr val="000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На уроке мне было всё понятно!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269343" y="3917777"/>
            <a:ext cx="5796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dirty="0">
                <a:solidFill>
                  <a:srgbClr val="000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У меня возникли некоторые вопросы.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298461" y="5327105"/>
            <a:ext cx="3052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dirty="0">
                <a:solidFill>
                  <a:srgbClr val="000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Я многое не понял.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826335" y="384759"/>
            <a:ext cx="53671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Candara" panose="020E0502030303020204" pitchFamily="34" charset="0"/>
                <a:ea typeface="Batang" panose="02030600000101010101" pitchFamily="18" charset="-127"/>
              </a:rPr>
              <a:t>Подведём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ndara" panose="020E0502030303020204" pitchFamily="34" charset="0"/>
                <a:ea typeface="Batang" panose="02030600000101010101" pitchFamily="18" charset="-127"/>
              </a:rPr>
              <a:t> 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Candara" panose="020E0502030303020204" pitchFamily="34" charset="0"/>
                <a:ea typeface="Batang" panose="02030600000101010101" pitchFamily="18" charset="-127"/>
              </a:rPr>
              <a:t>итоги.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/>
              <a:latin typeface="Candara" panose="020E0502030303020204" pitchFamily="34" charset="0"/>
              <a:ea typeface="Batang" panose="02030600000101010101" pitchFamily="18" charset="-127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814" y="4601617"/>
            <a:ext cx="1412875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883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541" y="0"/>
            <a:ext cx="927754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7518" y="1268760"/>
            <a:ext cx="859241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8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МОЛОДЦЫ!!!</a:t>
            </a:r>
            <a:endParaRPr lang="ru-RU" sz="8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8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293096"/>
            <a:ext cx="2119545" cy="2176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883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438988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1811338" y="1484313"/>
            <a:ext cx="48656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4000" b="1">
                <a:solidFill>
                  <a:srgbClr val="FF3300"/>
                </a:solidFill>
                <a:latin typeface="Segoe Print" pitchFamily="2" charset="0"/>
              </a:rPr>
              <a:t>Проверьте тест</a:t>
            </a:r>
          </a:p>
        </p:txBody>
      </p:sp>
      <p:pic>
        <p:nvPicPr>
          <p:cNvPr id="3076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5" y="3205163"/>
            <a:ext cx="102711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75" y="3165475"/>
            <a:ext cx="788988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13" y="3181350"/>
            <a:ext cx="811212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3173413"/>
            <a:ext cx="78898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3149600"/>
            <a:ext cx="1027112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3138488"/>
            <a:ext cx="8112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Дуга 9"/>
          <p:cNvSpPr/>
          <p:nvPr/>
        </p:nvSpPr>
        <p:spPr>
          <a:xfrm rot="8237392">
            <a:off x="271463" y="1198563"/>
            <a:ext cx="3394075" cy="3106737"/>
          </a:xfrm>
          <a:prstGeom prst="arc">
            <a:avLst/>
          </a:prstGeom>
          <a:ln w="508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51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438988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1811338" y="1484313"/>
            <a:ext cx="48656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4000" b="1">
                <a:solidFill>
                  <a:srgbClr val="FF3300"/>
                </a:solidFill>
                <a:latin typeface="Segoe Print" pitchFamily="2" charset="0"/>
              </a:rPr>
              <a:t>Проверьте тест</a:t>
            </a:r>
          </a:p>
        </p:txBody>
      </p:sp>
      <p:pic>
        <p:nvPicPr>
          <p:cNvPr id="4100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5" y="3205163"/>
            <a:ext cx="102711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75" y="3165475"/>
            <a:ext cx="788988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3" y="3159125"/>
            <a:ext cx="81121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13" y="3143250"/>
            <a:ext cx="10414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13" y="3181350"/>
            <a:ext cx="811212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3173413"/>
            <a:ext cx="78898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3149600"/>
            <a:ext cx="1027112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3138488"/>
            <a:ext cx="8112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Рисунок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3132138"/>
            <a:ext cx="788987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уга 2"/>
          <p:cNvSpPr/>
          <p:nvPr/>
        </p:nvSpPr>
        <p:spPr>
          <a:xfrm rot="8287249">
            <a:off x="684213" y="3948113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Дуга 5"/>
          <p:cNvSpPr/>
          <p:nvPr/>
        </p:nvSpPr>
        <p:spPr>
          <a:xfrm rot="8237392">
            <a:off x="271463" y="1198563"/>
            <a:ext cx="3394075" cy="3106737"/>
          </a:xfrm>
          <a:prstGeom prst="arc">
            <a:avLst/>
          </a:prstGeom>
          <a:ln w="508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0"/>
            <a:ext cx="9197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Line 5"/>
          <p:cNvSpPr>
            <a:spLocks noChangeShapeType="1"/>
          </p:cNvSpPr>
          <p:nvPr/>
        </p:nvSpPr>
        <p:spPr bwMode="auto">
          <a:xfrm>
            <a:off x="2286000" y="3733800"/>
            <a:ext cx="1079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4" name="Line 6"/>
          <p:cNvSpPr>
            <a:spLocks noChangeShapeType="1"/>
          </p:cNvSpPr>
          <p:nvPr/>
        </p:nvSpPr>
        <p:spPr bwMode="auto">
          <a:xfrm>
            <a:off x="2286000" y="3962400"/>
            <a:ext cx="1079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5" name="Line 7"/>
          <p:cNvSpPr>
            <a:spLocks noChangeShapeType="1"/>
          </p:cNvSpPr>
          <p:nvPr/>
        </p:nvSpPr>
        <p:spPr bwMode="auto">
          <a:xfrm>
            <a:off x="2286000" y="4419600"/>
            <a:ext cx="1079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6" name="Line 8"/>
          <p:cNvSpPr>
            <a:spLocks noChangeShapeType="1"/>
          </p:cNvSpPr>
          <p:nvPr/>
        </p:nvSpPr>
        <p:spPr bwMode="auto">
          <a:xfrm>
            <a:off x="2286000" y="4191000"/>
            <a:ext cx="1079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7" name="Oval 9"/>
          <p:cNvSpPr>
            <a:spLocks noChangeArrowheads="1"/>
          </p:cNvSpPr>
          <p:nvPr/>
        </p:nvSpPr>
        <p:spPr bwMode="auto">
          <a:xfrm>
            <a:off x="2667000" y="3886200"/>
            <a:ext cx="3810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8" name="Line 10"/>
          <p:cNvSpPr>
            <a:spLocks noChangeShapeType="1"/>
          </p:cNvSpPr>
          <p:nvPr/>
        </p:nvSpPr>
        <p:spPr bwMode="auto">
          <a:xfrm>
            <a:off x="3048000" y="3352800"/>
            <a:ext cx="0" cy="66516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9" name="Picture 3" descr="Рисунок1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2895600"/>
            <a:ext cx="1685925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Line 4"/>
          <p:cNvSpPr>
            <a:spLocks noChangeShapeType="1"/>
          </p:cNvSpPr>
          <p:nvPr/>
        </p:nvSpPr>
        <p:spPr bwMode="auto">
          <a:xfrm>
            <a:off x="2286000" y="3505200"/>
            <a:ext cx="1079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581400" y="3276600"/>
            <a:ext cx="33845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80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ММЕ</a:t>
            </a:r>
            <a:r>
              <a:rPr lang="ru-RU" sz="6600" b="1" dirty="0">
                <a:latin typeface="Arial" pitchFamily="34" charset="0"/>
              </a:rPr>
              <a:t> </a:t>
            </a:r>
            <a:r>
              <a:rPr lang="ru-RU" sz="6600" dirty="0">
                <a:latin typeface="Arial" pitchFamily="34" charset="0"/>
              </a:rPr>
              <a:t> 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6372225" y="2895600"/>
            <a:ext cx="865188" cy="186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15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3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7451725" y="3162300"/>
            <a:ext cx="13684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Я</a:t>
            </a:r>
          </a:p>
        </p:txBody>
      </p:sp>
      <p:sp>
        <p:nvSpPr>
          <p:cNvPr id="5134" name="TextBox 15"/>
          <p:cNvSpPr txBox="1">
            <a:spLocks noChangeArrowheads="1"/>
          </p:cNvSpPr>
          <p:nvPr/>
        </p:nvSpPr>
        <p:spPr bwMode="auto">
          <a:xfrm>
            <a:off x="1747838" y="1141413"/>
            <a:ext cx="56372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4400" b="1">
                <a:solidFill>
                  <a:srgbClr val="800000"/>
                </a:solidFill>
                <a:latin typeface="Segoe Print" pitchFamily="2" charset="0"/>
              </a:rPr>
              <a:t>Разгадайте ребус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1621249"/>
            <a:ext cx="5105885" cy="1015663"/>
          </a:xfrm>
          <a:prstGeom prst="rect">
            <a:avLst/>
          </a:prstGeom>
          <a:noFill/>
          <a:ln>
            <a:noFill/>
          </a:ln>
          <a:effectLst>
            <a:innerShdw blurRad="228600" dist="139700" dir="4620000">
              <a:schemeClr val="accent2">
                <a:lumMod val="40000"/>
                <a:lumOff val="60000"/>
                <a:alpha val="50000"/>
              </a:schemeClr>
            </a:innerShdw>
          </a:effectLst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6000" b="1">
                <a:solidFill>
                  <a:srgbClr val="7030A0"/>
                </a:solidFill>
                <a:latin typeface="Segoe Print" pitchFamily="2" charset="0"/>
                <a:cs typeface="Consolas" pitchFamily="49" charset="0"/>
              </a:defRPr>
            </a:lvl1pPr>
          </a:lstStyle>
          <a:p>
            <a:r>
              <a:rPr lang="ru-RU" dirty="0"/>
              <a:t>Симметрия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1298082"/>
            <a:ext cx="5072222" cy="1015663"/>
          </a:xfrm>
          <a:prstGeom prst="rect">
            <a:avLst/>
          </a:prstGeom>
          <a:noFill/>
          <a:ln>
            <a:noFill/>
          </a:ln>
          <a:effectLst>
            <a:innerShdw blurRad="228600" dist="139700" dir="4620000">
              <a:schemeClr val="accent2">
                <a:lumMod val="40000"/>
                <a:lumOff val="60000"/>
                <a:alpha val="50000"/>
              </a:schemeClr>
            </a:innerShdw>
          </a:effectLst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6000" b="1">
                <a:solidFill>
                  <a:srgbClr val="7030A0"/>
                </a:solidFill>
                <a:latin typeface="Segoe Print" pitchFamily="2" charset="0"/>
                <a:cs typeface="Consolas" pitchFamily="49" charset="0"/>
              </a:defRPr>
            </a:lvl1pPr>
          </a:lstStyle>
          <a:p>
            <a:r>
              <a:rPr lang="ru-RU" dirty="0" smtClean="0"/>
              <a:t>Симметрия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67544" y="2331015"/>
            <a:ext cx="54649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3300"/>
                </a:solidFill>
                <a:latin typeface="Segoe Print" pitchFamily="2" charset="0"/>
              </a:rPr>
              <a:t>(в переводе с греческого)</a:t>
            </a:r>
            <a:endParaRPr lang="ru-RU" sz="3200" dirty="0">
              <a:solidFill>
                <a:srgbClr val="003300"/>
              </a:solidFill>
              <a:latin typeface="Segoe Prin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24128" y="1298081"/>
            <a:ext cx="6783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8000"/>
                </a:solidFill>
                <a:latin typeface="Segoe Script" pitchFamily="34" charset="0"/>
              </a:rPr>
              <a:t>-</a:t>
            </a:r>
            <a:endParaRPr lang="ru-RU" sz="6000" b="1" dirty="0">
              <a:solidFill>
                <a:srgbClr val="008000"/>
              </a:solidFill>
              <a:latin typeface="Segoe Scrip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3015470"/>
            <a:ext cx="76835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CC3300"/>
                </a:solidFill>
                <a:latin typeface="Comic Sans MS" pitchFamily="66" charset="0"/>
              </a:rPr>
              <a:t>с</a:t>
            </a:r>
            <a:r>
              <a:rPr lang="ru-RU" sz="3200" dirty="0" smtClean="0">
                <a:solidFill>
                  <a:srgbClr val="CC3300"/>
                </a:solidFill>
                <a:latin typeface="Comic Sans MS" pitchFamily="66" charset="0"/>
              </a:rPr>
              <a:t>оразмерность, пропорциональность,</a:t>
            </a:r>
          </a:p>
          <a:p>
            <a:r>
              <a:rPr lang="ru-RU" sz="3200" dirty="0">
                <a:solidFill>
                  <a:srgbClr val="CC3300"/>
                </a:solidFill>
                <a:latin typeface="Comic Sans MS" pitchFamily="66" charset="0"/>
              </a:rPr>
              <a:t>о</a:t>
            </a:r>
            <a:r>
              <a:rPr lang="ru-RU" sz="3200" dirty="0" smtClean="0">
                <a:solidFill>
                  <a:srgbClr val="CC3300"/>
                </a:solidFill>
                <a:latin typeface="Comic Sans MS" pitchFamily="66" charset="0"/>
              </a:rPr>
              <a:t>динаковость в расположении частей</a:t>
            </a:r>
          </a:p>
          <a:p>
            <a:r>
              <a:rPr lang="ru-RU" sz="3200" dirty="0">
                <a:solidFill>
                  <a:srgbClr val="CC3300"/>
                </a:solidFill>
                <a:latin typeface="Comic Sans MS" pitchFamily="66" charset="0"/>
              </a:rPr>
              <a:t>п</a:t>
            </a:r>
            <a:r>
              <a:rPr lang="ru-RU" sz="3200" dirty="0" smtClean="0">
                <a:solidFill>
                  <a:srgbClr val="CC3300"/>
                </a:solidFill>
                <a:latin typeface="Comic Sans MS" pitchFamily="66" charset="0"/>
              </a:rPr>
              <a:t>редмета.</a:t>
            </a:r>
            <a:endParaRPr lang="ru-RU" sz="3200" dirty="0">
              <a:solidFill>
                <a:srgbClr val="CC33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1988838"/>
            <a:ext cx="696697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8000"/>
                </a:solidFill>
                <a:latin typeface="Comic Sans MS" pitchFamily="66" charset="0"/>
              </a:rPr>
              <a:t>Понаблюдайте, как</a:t>
            </a:r>
          </a:p>
          <a:p>
            <a:r>
              <a:rPr lang="ru-RU" sz="4000" b="1" dirty="0" smtClean="0">
                <a:solidFill>
                  <a:srgbClr val="008000"/>
                </a:solidFill>
                <a:latin typeface="Comic Sans MS" pitchFamily="66" charset="0"/>
              </a:rPr>
              <a:t> располагаются предметы</a:t>
            </a:r>
          </a:p>
          <a:p>
            <a:r>
              <a:rPr lang="ru-RU" sz="4000" b="1" dirty="0">
                <a:solidFill>
                  <a:srgbClr val="008000"/>
                </a:solidFill>
                <a:latin typeface="Comic Sans MS" pitchFamily="66" charset="0"/>
              </a:rPr>
              <a:t>и</a:t>
            </a:r>
            <a:r>
              <a:rPr lang="ru-RU" sz="4000" b="1" dirty="0" smtClean="0">
                <a:solidFill>
                  <a:srgbClr val="008000"/>
                </a:solidFill>
                <a:latin typeface="Comic Sans MS" pitchFamily="66" charset="0"/>
              </a:rPr>
              <a:t>ли их части</a:t>
            </a:r>
            <a:endParaRPr lang="ru-RU" sz="4000" b="1" dirty="0">
              <a:solidFill>
                <a:srgbClr val="008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53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67" y="969270"/>
            <a:ext cx="2818673" cy="19401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792" y="969270"/>
            <a:ext cx="2804451" cy="18711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064" y="998095"/>
            <a:ext cx="1959864" cy="23408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5589240"/>
            <a:ext cx="3600400" cy="10614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292" y="3018805"/>
            <a:ext cx="1654520" cy="23097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778" y="3789040"/>
            <a:ext cx="2018823" cy="21534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30" y="3314692"/>
            <a:ext cx="3157857" cy="19804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89053" y="199074"/>
            <a:ext cx="48333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C3300"/>
                </a:solidFill>
                <a:latin typeface="Segoe Print" pitchFamily="2" charset="0"/>
              </a:rPr>
              <a:t>В рукотворном мире</a:t>
            </a:r>
            <a:endParaRPr lang="ru-RU" sz="3200" b="1" dirty="0">
              <a:solidFill>
                <a:srgbClr val="CC330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120</Words>
  <Application>Microsoft Office PowerPoint</Application>
  <PresentationFormat>Экран (4:3)</PresentationFormat>
  <Paragraphs>43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6" baseType="lpstr">
      <vt:lpstr>Batang</vt:lpstr>
      <vt:lpstr>Arial</vt:lpstr>
      <vt:lpstr>Calibri</vt:lpstr>
      <vt:lpstr>Candara</vt:lpstr>
      <vt:lpstr>Comic Sans MS</vt:lpstr>
      <vt:lpstr>Consolas</vt:lpstr>
      <vt:lpstr>Segoe Print</vt:lpstr>
      <vt:lpstr>Segoe Script</vt:lpstr>
      <vt:lpstr>Times New Roman</vt:lpstr>
      <vt:lpstr>Verdana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WiZaRd</dc:creator>
  <cp:lastModifiedBy>Барыкина С.Н</cp:lastModifiedBy>
  <cp:revision>44</cp:revision>
  <dcterms:created xsi:type="dcterms:W3CDTF">2014-04-08T10:03:35Z</dcterms:created>
  <dcterms:modified xsi:type="dcterms:W3CDTF">2014-05-19T13:45:27Z</dcterms:modified>
</cp:coreProperties>
</file>