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76" r:id="rId2"/>
    <p:sldId id="282" r:id="rId3"/>
    <p:sldId id="280" r:id="rId4"/>
    <p:sldId id="279" r:id="rId5"/>
    <p:sldId id="268" r:id="rId6"/>
    <p:sldId id="269" r:id="rId7"/>
    <p:sldId id="267" r:id="rId8"/>
    <p:sldId id="266" r:id="rId9"/>
    <p:sldId id="273" r:id="rId10"/>
    <p:sldId id="270" r:id="rId11"/>
    <p:sldId id="272" r:id="rId12"/>
    <p:sldId id="271" r:id="rId13"/>
    <p:sldId id="275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5833" autoAdjust="0"/>
  </p:normalViewPr>
  <p:slideViewPr>
    <p:cSldViewPr>
      <p:cViewPr>
        <p:scale>
          <a:sx n="80" d="100"/>
          <a:sy n="80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39FE6-A09D-4CD4-A52F-E94DFC171AF7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6B1D4-CB24-4870-8B97-BD86B20DD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48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Гиперссылка</a:t>
            </a:r>
            <a:r>
              <a:rPr lang="ru-RU" baseline="0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6B1D4-CB24-4870-8B97-BD86B20DD91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091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Обязательно пользуйся  памяткой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6B1D4-CB24-4870-8B97-BD86B20DD918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298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6B1D4-CB24-4870-8B97-BD86B20DD91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3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.gif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4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-8899" y="1"/>
            <a:ext cx="9144000" cy="6858000"/>
            <a:chOff x="0" y="0"/>
            <a:chExt cx="5760" cy="4320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0" y="3931"/>
              <a:ext cx="5760" cy="389"/>
              <a:chOff x="0" y="3931"/>
              <a:chExt cx="5760" cy="389"/>
            </a:xfrm>
          </p:grpSpPr>
          <p:pic>
            <p:nvPicPr>
              <p:cNvPr id="16" name="Picture 13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4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5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V="1">
              <a:off x="0" y="0"/>
              <a:ext cx="5760" cy="410"/>
              <a:chOff x="0" y="3931"/>
              <a:chExt cx="5760" cy="389"/>
            </a:xfrm>
          </p:grpSpPr>
          <p:pic>
            <p:nvPicPr>
              <p:cNvPr id="13" name="Picture 17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8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9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0" y="346"/>
              <a:ext cx="375" cy="3674"/>
              <a:chOff x="0" y="346"/>
              <a:chExt cx="375" cy="3674"/>
            </a:xfrm>
          </p:grpSpPr>
          <p:pic>
            <p:nvPicPr>
              <p:cNvPr id="11" name="Picture 21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22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 flipH="1">
              <a:off x="5375" y="300"/>
              <a:ext cx="385" cy="3674"/>
              <a:chOff x="0" y="346"/>
              <a:chExt cx="375" cy="3674"/>
            </a:xfrm>
          </p:grpSpPr>
          <p:pic>
            <p:nvPicPr>
              <p:cNvPr id="9" name="Picture 24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25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038503"/>
            <a:ext cx="7094322" cy="925059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  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учреждение 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  общеобразовательная  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№43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Воркуты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319546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прикладных задач по математике    </a:t>
            </a:r>
          </a:p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19872" y="49295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Скрябина 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Валентина  Витальевна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</a:t>
            </a:r>
          </a:p>
          <a:p>
            <a:pPr algn="ctr"/>
            <a:endParaRPr lang="ru-RU" altLang="ru-RU" b="1" dirty="0"/>
          </a:p>
        </p:txBody>
      </p:sp>
      <p:sp>
        <p:nvSpPr>
          <p:cNvPr id="20" name="Управляющая кнопка: в конец 19">
            <a:hlinkClick r:id="rId3" action="ppaction://hlinksldjump" highlightClick="1"/>
          </p:cNvPr>
          <p:cNvSpPr/>
          <p:nvPr/>
        </p:nvSpPr>
        <p:spPr>
          <a:xfrm>
            <a:off x="8195573" y="6179280"/>
            <a:ext cx="407402" cy="218339"/>
          </a:xfrm>
          <a:prstGeom prst="actionButtonE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682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375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539302" y="2196305"/>
            <a:ext cx="1970802" cy="7921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311278" y="2276475"/>
            <a:ext cx="18732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39749" y="3068638"/>
            <a:ext cx="2000692" cy="7360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203575" y="2708275"/>
            <a:ext cx="1871663" cy="79216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6302376" y="3068638"/>
            <a:ext cx="1871662" cy="7921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39749" y="2276474"/>
            <a:ext cx="2007075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медь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39750" y="3141663"/>
            <a:ext cx="187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dirty="0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44841" y="3036610"/>
            <a:ext cx="1995599" cy="366712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цинк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300788" y="2276475"/>
            <a:ext cx="1657350" cy="3667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медь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203575" y="2820194"/>
            <a:ext cx="185896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медь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300788" y="3001302"/>
            <a:ext cx="1871662" cy="366712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цинк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290657" y="1915632"/>
            <a:ext cx="1893871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2х+40(кг)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539302" y="1893603"/>
            <a:ext cx="2016474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2х−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3276600" y="1844675"/>
            <a:ext cx="1511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dirty="0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3419474" y="2012949"/>
            <a:ext cx="143986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540256" y="3424317"/>
            <a:ext cx="2000185" cy="369332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х−60 кг</a:t>
            </a:r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6300788" y="2636838"/>
            <a:ext cx="1873250" cy="3667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0,7(2х+40</a:t>
            </a:r>
            <a:r>
              <a:rPr lang="ru-RU" dirty="0"/>
              <a:t>) кг</a:t>
            </a:r>
            <a:endParaRPr lang="ru-RU" dirty="0">
              <a:cs typeface="Tahoma" pitchFamily="34" charset="0"/>
            </a:endParaRP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2627313" y="299720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+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5508625" y="3068638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=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396081" y="4293096"/>
            <a:ext cx="8064500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Решение: Пусть  х  кг по массе было  в сплаве  меди   Составляем уравнение по условию задачи  х+100=0,7(2х+40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х=180.   180 кг было меди в первоначальном куске, масса которого была 300 кг. Тогда процентное содержание меди можно подсчитать так: (180/300)∙100=60 %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4787900" y="6144220"/>
            <a:ext cx="3456385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Ответ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: 60 %.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83" name="AutoShape 27"/>
          <p:cNvSpPr>
            <a:spLocks noChangeArrowheads="1"/>
          </p:cNvSpPr>
          <p:nvPr/>
        </p:nvSpPr>
        <p:spPr bwMode="auto">
          <a:xfrm>
            <a:off x="5062538" y="2738438"/>
            <a:ext cx="1223962" cy="287337"/>
          </a:xfrm>
          <a:prstGeom prst="leftRightArrow">
            <a:avLst>
              <a:gd name="adj1" fmla="val 50000"/>
              <a:gd name="adj2" fmla="val 851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179388" y="332656"/>
            <a:ext cx="8964612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ЗАДАЧА 6.  Латунь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сплав меди и цинка. Кусок латуни содержит меди на 60 кг больше, чем у цинка. Этот кусок латуни сплавили со 100 кг меди и получили латунь, в которой 70 % меди. Определите процент содержания меди в первоначальном куске латуни. 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7452320" y="2276475"/>
            <a:ext cx="720130" cy="3667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539749" y="2667278"/>
            <a:ext cx="2016027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</a:t>
            </a:r>
          </a:p>
        </p:txBody>
      </p:sp>
      <p:sp>
        <p:nvSpPr>
          <p:cNvPr id="45082" name="AutoShape 26"/>
          <p:cNvSpPr>
            <a:spLocks noChangeArrowheads="1"/>
          </p:cNvSpPr>
          <p:nvPr/>
        </p:nvSpPr>
        <p:spPr bwMode="auto">
          <a:xfrm>
            <a:off x="2411413" y="2708275"/>
            <a:ext cx="792162" cy="287338"/>
          </a:xfrm>
          <a:prstGeom prst="leftRightArrow">
            <a:avLst>
              <a:gd name="adj1" fmla="val 50000"/>
              <a:gd name="adj2" fmla="val 55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3769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0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972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380"/>
                                        <p:tgtEl>
                                          <p:spTgt spid="45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8308"/>
                            </p:stCondLst>
                            <p:childTnLst>
                              <p:par>
                                <p:cTn id="1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 animBg="1"/>
      <p:bldP spid="45060" grpId="0" animBg="1"/>
      <p:bldP spid="45060" grpId="1" animBg="1"/>
      <p:bldP spid="45061" grpId="0" animBg="1"/>
      <p:bldP spid="45062" grpId="0" animBg="1"/>
      <p:bldP spid="45062" grpId="1" animBg="1"/>
      <p:bldP spid="45063" grpId="0" animBg="1"/>
      <p:bldP spid="45065" grpId="0" animBg="1"/>
      <p:bldP spid="45066" grpId="0" animBg="1"/>
      <p:bldP spid="45068" grpId="0" animBg="1"/>
      <p:bldP spid="45075" grpId="0" animBg="1"/>
      <p:bldP spid="45076" grpId="0" animBg="1"/>
      <p:bldP spid="45077" grpId="0"/>
      <p:bldP spid="45078" grpId="0"/>
      <p:bldP spid="45080" grpId="0" animBg="1"/>
      <p:bldP spid="45083" grpId="0" animBg="1"/>
      <p:bldP spid="45087" grpId="0" animBg="1"/>
      <p:bldP spid="45089" grpId="0" animBg="1"/>
      <p:bldP spid="45091" grpId="0" animBg="1"/>
      <p:bldP spid="450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539750" y="2276475"/>
            <a:ext cx="1873250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203575" y="2276475"/>
            <a:ext cx="1873250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300788" y="2276475"/>
            <a:ext cx="1873250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39750" y="3068638"/>
            <a:ext cx="1874838" cy="7921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203575" y="3068638"/>
            <a:ext cx="1871663" cy="7921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300788" y="3068638"/>
            <a:ext cx="1871662" cy="7921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539750" y="3141663"/>
            <a:ext cx="187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39750" y="3068638"/>
            <a:ext cx="143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золото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203575" y="3068638"/>
            <a:ext cx="143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золото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6300788" y="3068638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золото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302376" y="1896688"/>
            <a:ext cx="1871662" cy="3797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х+у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7416800" y="3068638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altLang="ru-RU" dirty="0"/>
              <a:t>%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4212431" y="3068638"/>
            <a:ext cx="7929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60%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1763711" y="3068638"/>
            <a:ext cx="6477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35%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39750" y="1909762"/>
            <a:ext cx="1871662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7" name="Text Box 20"/>
          <p:cNvSpPr txBox="1">
            <a:spLocks noChangeArrowheads="1"/>
          </p:cNvSpPr>
          <p:nvPr/>
        </p:nvSpPr>
        <p:spPr bwMode="auto">
          <a:xfrm>
            <a:off x="3494088" y="1834219"/>
            <a:ext cx="1511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203575" y="1896688"/>
            <a:ext cx="1871663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971550" y="342900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0,35Х 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3708400" y="3429000"/>
            <a:ext cx="1008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0,6У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6516688" y="3429000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0,4(Х+У</a:t>
            </a:r>
            <a:r>
              <a:rPr lang="ru-RU" altLang="ru-RU" dirty="0"/>
              <a:t>)</a:t>
            </a:r>
            <a:endParaRPr lang="ru-RU" altLang="ru-RU" dirty="0">
              <a:cs typeface="Tahoma" pitchFamily="34" charset="0"/>
            </a:endParaRP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2627313" y="285273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+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5508625" y="2852738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=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379016" y="3982730"/>
            <a:ext cx="8387556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</a:p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 х  первый сплав, тогда у второй сплав. Составляем уравнение по условию задачи    0,35х+0,6у=0,4(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х+у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4у=х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 ,  х:у =4:1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5508625" y="6055819"/>
            <a:ext cx="3043635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Ответ</a:t>
            </a:r>
            <a:r>
              <a:rPr lang="ru-RU" sz="2400" dirty="0" smtClean="0">
                <a:hlinkClick r:id="rId2" action="ppaction://hlinksldjump"/>
              </a:rPr>
              <a:t>:</a:t>
            </a:r>
            <a:r>
              <a:rPr lang="ru-RU" sz="2400" dirty="0" smtClean="0">
                <a:hlinkClick r:id="rId3" action="ppaction://hlinksldjump"/>
              </a:rPr>
              <a:t> </a:t>
            </a:r>
            <a:r>
              <a:rPr lang="ru-RU" sz="2400" dirty="0" smtClean="0">
                <a:hlinkClick r:id="rId2" action="ppaction://hlinksldjump"/>
              </a:rPr>
              <a:t> 4:1</a:t>
            </a:r>
            <a:endParaRPr lang="ru-RU" sz="2400" dirty="0"/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2411413" y="3429000"/>
            <a:ext cx="792162" cy="287338"/>
          </a:xfrm>
          <a:prstGeom prst="leftRightArrow">
            <a:avLst>
              <a:gd name="adj1" fmla="val 50000"/>
              <a:gd name="adj2" fmla="val 55138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2255" name="AutoShape 31"/>
          <p:cNvSpPr>
            <a:spLocks noChangeArrowheads="1"/>
          </p:cNvSpPr>
          <p:nvPr/>
        </p:nvSpPr>
        <p:spPr bwMode="auto">
          <a:xfrm>
            <a:off x="5076825" y="3429000"/>
            <a:ext cx="1223963" cy="287338"/>
          </a:xfrm>
          <a:prstGeom prst="leftRightArrow">
            <a:avLst>
              <a:gd name="adj1" fmla="val 50000"/>
              <a:gd name="adj2" fmla="val 8519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9" name="TextBox 33"/>
          <p:cNvSpPr txBox="1">
            <a:spLocks noChangeArrowheads="1"/>
          </p:cNvSpPr>
          <p:nvPr/>
        </p:nvSpPr>
        <p:spPr bwMode="auto">
          <a:xfrm>
            <a:off x="430213" y="166811"/>
            <a:ext cx="8336359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Задача 7.   Имеется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сплава с разным содержанием золота. В первом сплаве содержится 35%, а во втором – 60% золота. В каком отношении надо взять первый и второй сплавы, чтобы получить из них новый сплав, содержащий 40% золота</a:t>
            </a:r>
            <a:r>
              <a:rPr lang="en-US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35756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5" dur="5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6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7" dur="5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9" dur="5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52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52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52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27" grpId="0" animBg="1"/>
      <p:bldP spid="52228" grpId="0" animBg="1"/>
      <p:bldP spid="52229" grpId="0" animBg="1"/>
      <p:bldP spid="52229" grpId="1" animBg="1"/>
      <p:bldP spid="52230" grpId="0" animBg="1"/>
      <p:bldP spid="52230" grpId="1" animBg="1"/>
      <p:bldP spid="52231" grpId="0" animBg="1"/>
      <p:bldP spid="52231" grpId="1" animBg="1"/>
      <p:bldP spid="52234" grpId="0"/>
      <p:bldP spid="52238" grpId="0"/>
      <p:bldP spid="52240" grpId="0"/>
      <p:bldP spid="52241" grpId="0"/>
      <p:bldP spid="52242" grpId="0"/>
      <p:bldP spid="52246" grpId="0"/>
      <p:bldP spid="52247" grpId="0"/>
      <p:bldP spid="52248" grpId="0"/>
      <p:bldP spid="52249" grpId="0"/>
      <p:bldP spid="52250" grpId="0"/>
      <p:bldP spid="52251" grpId="0" animBg="1"/>
      <p:bldP spid="52254" grpId="0" animBg="1"/>
      <p:bldP spid="52254" grpId="1" animBg="1"/>
      <p:bldP spid="52255" grpId="0" animBg="1"/>
      <p:bldP spid="5225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539750" y="333375"/>
            <a:ext cx="8280400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Задача 8.   Для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приготовления лекарства потребовался 76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%-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спирт. Провизор налил в колбу 220 г 95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%-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спирта. Затем он отлил некоторое количество спирта и добавил в колбу столько же воды. Сколько грамм воды добавил провизор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828675" y="3526450"/>
            <a:ext cx="1800225" cy="1223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827088" y="2420938"/>
            <a:ext cx="1800225" cy="1154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810094" y="2054226"/>
            <a:ext cx="1817220" cy="3667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828675" y="3573463"/>
            <a:ext cx="1800225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Спирт 95 %</a:t>
            </a:r>
          </a:p>
        </p:txBody>
      </p:sp>
      <p:sp>
        <p:nvSpPr>
          <p:cNvPr id="49197" name="Rectangle 45"/>
          <p:cNvSpPr>
            <a:spLocks noChangeArrowheads="1"/>
          </p:cNvSpPr>
          <p:nvPr/>
        </p:nvSpPr>
        <p:spPr bwMode="auto">
          <a:xfrm>
            <a:off x="827088" y="3068638"/>
            <a:ext cx="18002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198" name="Rectangle 46"/>
          <p:cNvSpPr>
            <a:spLocks noChangeArrowheads="1"/>
          </p:cNvSpPr>
          <p:nvPr/>
        </p:nvSpPr>
        <p:spPr bwMode="auto">
          <a:xfrm>
            <a:off x="3348038" y="3213100"/>
            <a:ext cx="1800225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199" name="Text Box 47"/>
          <p:cNvSpPr txBox="1">
            <a:spLocks noChangeArrowheads="1"/>
          </p:cNvSpPr>
          <p:nvPr/>
        </p:nvSpPr>
        <p:spPr bwMode="auto">
          <a:xfrm>
            <a:off x="2843213" y="33575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+</a:t>
            </a:r>
          </a:p>
        </p:txBody>
      </p:sp>
      <p:sp>
        <p:nvSpPr>
          <p:cNvPr id="49200" name="Text Box 48"/>
          <p:cNvSpPr txBox="1">
            <a:spLocks noChangeArrowheads="1"/>
          </p:cNvSpPr>
          <p:nvPr/>
        </p:nvSpPr>
        <p:spPr bwMode="auto">
          <a:xfrm>
            <a:off x="5364163" y="328453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=</a:t>
            </a:r>
          </a:p>
        </p:txBody>
      </p:sp>
      <p:sp>
        <p:nvSpPr>
          <p:cNvPr id="49201" name="Rectangle 49"/>
          <p:cNvSpPr>
            <a:spLocks noChangeArrowheads="1"/>
          </p:cNvSpPr>
          <p:nvPr/>
        </p:nvSpPr>
        <p:spPr bwMode="auto">
          <a:xfrm>
            <a:off x="5957180" y="3734038"/>
            <a:ext cx="1860559" cy="11509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5940425" y="2420938"/>
            <a:ext cx="1800225" cy="1154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203" name="Text Box 51"/>
          <p:cNvSpPr txBox="1">
            <a:spLocks noChangeArrowheads="1"/>
          </p:cNvSpPr>
          <p:nvPr/>
        </p:nvSpPr>
        <p:spPr bwMode="auto">
          <a:xfrm>
            <a:off x="5940425" y="2099468"/>
            <a:ext cx="1800225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/>
              <a:t>220 </a:t>
            </a:r>
            <a:r>
              <a:rPr lang="ru-RU" dirty="0" smtClean="0"/>
              <a:t>(г)</a:t>
            </a:r>
            <a:endParaRPr lang="ru-RU" dirty="0"/>
          </a:p>
        </p:txBody>
      </p:sp>
      <p:sp>
        <p:nvSpPr>
          <p:cNvPr id="49204" name="Text Box 52"/>
          <p:cNvSpPr txBox="1">
            <a:spLocks noChangeArrowheads="1"/>
          </p:cNvSpPr>
          <p:nvPr/>
        </p:nvSpPr>
        <p:spPr bwMode="auto">
          <a:xfrm>
            <a:off x="5936599" y="3613929"/>
            <a:ext cx="1851531" cy="3667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Спирт 76 %</a:t>
            </a:r>
          </a:p>
        </p:txBody>
      </p:sp>
      <p:sp>
        <p:nvSpPr>
          <p:cNvPr id="49205" name="Rectangle 53"/>
          <p:cNvSpPr>
            <a:spLocks noChangeArrowheads="1"/>
          </p:cNvSpPr>
          <p:nvPr/>
        </p:nvSpPr>
        <p:spPr bwMode="auto">
          <a:xfrm>
            <a:off x="5940424" y="3141663"/>
            <a:ext cx="1847705" cy="5762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9207" name="Text Box 55"/>
          <p:cNvSpPr txBox="1">
            <a:spLocks noChangeArrowheads="1"/>
          </p:cNvSpPr>
          <p:nvPr/>
        </p:nvSpPr>
        <p:spPr bwMode="auto">
          <a:xfrm>
            <a:off x="3419475" y="3284538"/>
            <a:ext cx="1150938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/>
              <a:t>вода</a:t>
            </a:r>
          </a:p>
        </p:txBody>
      </p:sp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827086" y="3940175"/>
            <a:ext cx="180181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0,95∙220 г</a:t>
            </a:r>
          </a:p>
        </p:txBody>
      </p:sp>
      <p:sp>
        <p:nvSpPr>
          <p:cNvPr id="49209" name="Text Box 57"/>
          <p:cNvSpPr txBox="1">
            <a:spLocks noChangeArrowheads="1"/>
          </p:cNvSpPr>
          <p:nvPr/>
        </p:nvSpPr>
        <p:spPr bwMode="auto">
          <a:xfrm>
            <a:off x="828675" y="3246437"/>
            <a:ext cx="1798638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0,95х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49210" name="Text Box 58"/>
          <p:cNvSpPr txBox="1">
            <a:spLocks noChangeArrowheads="1"/>
          </p:cNvSpPr>
          <p:nvPr/>
        </p:nvSpPr>
        <p:spPr bwMode="auto">
          <a:xfrm>
            <a:off x="4320381" y="3284538"/>
            <a:ext cx="719137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/>
              <a:t>х</a:t>
            </a:r>
            <a:r>
              <a:rPr lang="ru-RU" dirty="0" smtClean="0"/>
              <a:t> </a:t>
            </a:r>
            <a:r>
              <a:rPr lang="ru-RU" dirty="0"/>
              <a:t>г</a:t>
            </a:r>
          </a:p>
        </p:txBody>
      </p:sp>
      <p:sp>
        <p:nvSpPr>
          <p:cNvPr id="49211" name="Text Box 59"/>
          <p:cNvSpPr txBox="1">
            <a:spLocks noChangeArrowheads="1"/>
          </p:cNvSpPr>
          <p:nvPr/>
        </p:nvSpPr>
        <p:spPr bwMode="auto">
          <a:xfrm>
            <a:off x="828675" y="4283074"/>
            <a:ext cx="1800225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0,95∙220−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0,95х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5957180" y="4283073"/>
            <a:ext cx="1830950" cy="3667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0,76</a:t>
            </a:r>
            <a:r>
              <a:rPr lang="ru-RU" dirty="0">
                <a:cs typeface="Tahoma" pitchFamily="34" charset="0"/>
              </a:rPr>
              <a:t>∙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220</a:t>
            </a:r>
            <a:r>
              <a:rPr lang="ru-RU" dirty="0">
                <a:cs typeface="Tahoma" pitchFamily="34" charset="0"/>
              </a:rPr>
              <a:t> г</a:t>
            </a:r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2700338" y="4581525"/>
            <a:ext cx="4033837" cy="779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доля спирта после</a:t>
            </a:r>
          </a:p>
          <a:p>
            <a:pPr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добавления воды не изменилась</a:t>
            </a:r>
          </a:p>
        </p:txBody>
      </p:sp>
      <p:cxnSp>
        <p:nvCxnSpPr>
          <p:cNvPr id="49216" name="AutoShape 64"/>
          <p:cNvCxnSpPr>
            <a:cxnSpLocks noChangeShapeType="1"/>
            <a:stCxn id="49211" idx="2"/>
            <a:endCxn id="49212" idx="2"/>
          </p:cNvCxnSpPr>
          <p:nvPr/>
        </p:nvCxnSpPr>
        <p:spPr bwMode="auto">
          <a:xfrm rot="5400000" flipH="1" flipV="1">
            <a:off x="4300720" y="2077853"/>
            <a:ext cx="1" cy="5143867"/>
          </a:xfrm>
          <a:prstGeom prst="bentConnector3">
            <a:avLst>
              <a:gd name="adj1" fmla="val -2286000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810093" y="5360988"/>
            <a:ext cx="748933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 Пусть  х    грамм добавил  провизор, составляем    уравнение    по   условию задачи 0,95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∙220−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0,95х =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0,76∙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220, х =44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223" name="Text Box 71"/>
          <p:cNvSpPr txBox="1">
            <a:spLocks noChangeArrowheads="1"/>
          </p:cNvSpPr>
          <p:nvPr/>
        </p:nvSpPr>
        <p:spPr bwMode="auto">
          <a:xfrm>
            <a:off x="4823619" y="6509300"/>
            <a:ext cx="3475804" cy="366713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Ответ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5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indefinite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indefinite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indefinite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indefinite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indefinite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9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9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9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9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9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9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9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5" grpId="0" animBg="1"/>
      <p:bldP spid="49186" grpId="0" animBg="1"/>
      <p:bldP spid="49187" grpId="0" animBg="1"/>
      <p:bldP spid="49188" grpId="0" animBg="1"/>
      <p:bldP spid="49194" grpId="0" animBg="1"/>
      <p:bldP spid="49197" grpId="0" animBg="1"/>
      <p:bldP spid="49197" grpId="1" animBg="1"/>
      <p:bldP spid="49198" grpId="0" animBg="1"/>
      <p:bldP spid="49199" grpId="0"/>
      <p:bldP spid="49200" grpId="0"/>
      <p:bldP spid="49201" grpId="0" animBg="1"/>
      <p:bldP spid="49202" grpId="0" animBg="1"/>
      <p:bldP spid="49203" grpId="0" animBg="1"/>
      <p:bldP spid="49204" grpId="0" animBg="1"/>
      <p:bldP spid="49205" grpId="0" animBg="1"/>
      <p:bldP spid="49207" grpId="0" animBg="1"/>
      <p:bldP spid="49208" grpId="0" animBg="1"/>
      <p:bldP spid="49208" grpId="1" animBg="1"/>
      <p:bldP spid="49209" grpId="0" animBg="1"/>
      <p:bldP spid="49209" grpId="1" animBg="1"/>
      <p:bldP spid="49210" grpId="0" animBg="1"/>
      <p:bldP spid="49211" grpId="0" animBg="1"/>
      <p:bldP spid="49212" grpId="0" animBg="1"/>
      <p:bldP spid="49215" grpId="0" animBg="1"/>
      <p:bldP spid="49218" grpId="0" animBg="1"/>
      <p:bldP spid="492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-23855" y="24947"/>
            <a:ext cx="9144000" cy="6858000"/>
            <a:chOff x="0" y="0"/>
            <a:chExt cx="5760" cy="4320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0" y="3931"/>
              <a:ext cx="5760" cy="389"/>
              <a:chOff x="0" y="3931"/>
              <a:chExt cx="5760" cy="389"/>
            </a:xfrm>
          </p:grpSpPr>
          <p:pic>
            <p:nvPicPr>
              <p:cNvPr id="16" name="Picture 13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4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5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V="1">
              <a:off x="0" y="0"/>
              <a:ext cx="5760" cy="410"/>
              <a:chOff x="0" y="3931"/>
              <a:chExt cx="5760" cy="389"/>
            </a:xfrm>
          </p:grpSpPr>
          <p:pic>
            <p:nvPicPr>
              <p:cNvPr id="13" name="Picture 17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8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9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0" y="346"/>
              <a:ext cx="375" cy="3674"/>
              <a:chOff x="0" y="346"/>
              <a:chExt cx="375" cy="3674"/>
            </a:xfrm>
          </p:grpSpPr>
          <p:pic>
            <p:nvPicPr>
              <p:cNvPr id="11" name="Picture 21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22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 flipH="1">
              <a:off x="5375" y="300"/>
              <a:ext cx="385" cy="3674"/>
              <a:chOff x="0" y="346"/>
              <a:chExt cx="375" cy="3674"/>
            </a:xfrm>
          </p:grpSpPr>
          <p:pic>
            <p:nvPicPr>
              <p:cNvPr id="9" name="Picture 24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25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9" name="Picture 2" descr="C:\Documents and Settings\Таня\Рабочий стол\zvonok.gif">
            <a:hlinkClick r:id="rId3" action="ppaction://hlinksldjump"/>
          </p:cNvPr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158" y="1913278"/>
            <a:ext cx="414337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16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-24669" y="97179"/>
            <a:ext cx="9144000" cy="6858000"/>
            <a:chOff x="0" y="0"/>
            <a:chExt cx="5760" cy="4320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0" y="3931"/>
              <a:ext cx="5760" cy="389"/>
              <a:chOff x="0" y="3931"/>
              <a:chExt cx="5760" cy="389"/>
            </a:xfrm>
          </p:grpSpPr>
          <p:pic>
            <p:nvPicPr>
              <p:cNvPr id="16" name="Picture 13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4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5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V="1">
              <a:off x="0" y="0"/>
              <a:ext cx="5760" cy="410"/>
              <a:chOff x="0" y="3931"/>
              <a:chExt cx="5760" cy="389"/>
            </a:xfrm>
          </p:grpSpPr>
          <p:pic>
            <p:nvPicPr>
              <p:cNvPr id="13" name="Picture 17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8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9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0" y="346"/>
              <a:ext cx="375" cy="3674"/>
              <a:chOff x="0" y="346"/>
              <a:chExt cx="375" cy="3674"/>
            </a:xfrm>
          </p:grpSpPr>
          <p:pic>
            <p:nvPicPr>
              <p:cNvPr id="11" name="Picture 21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22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 flipH="1">
              <a:off x="5375" y="300"/>
              <a:ext cx="385" cy="3674"/>
              <a:chOff x="0" y="346"/>
              <a:chExt cx="375" cy="3674"/>
            </a:xfrm>
          </p:grpSpPr>
          <p:pic>
            <p:nvPicPr>
              <p:cNvPr id="9" name="Picture 24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25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1763688" y="1572784"/>
            <a:ext cx="5943972" cy="40512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/>
            </a:r>
            <a:br>
              <a:rPr lang="ru-RU" dirty="0" smtClean="0">
                <a:solidFill>
                  <a:srgbClr val="FF0000"/>
                </a:solidFill>
                <a:hlinkClick r:id="rId3" action="ppaction://hlinksldjump"/>
              </a:rPr>
            </a:br>
            <a:r>
              <a:rPr lang="ru-RU" sz="7200" dirty="0" smtClean="0">
                <a:solidFill>
                  <a:srgbClr val="FFFF00"/>
                </a:solidFill>
                <a:hlinkClick r:id="rId3" action="ppaction://hlinksldjump"/>
              </a:rPr>
              <a:t>Спасибо</a:t>
            </a:r>
            <a:r>
              <a:rPr lang="ru-RU" sz="7200" dirty="0" smtClean="0">
                <a:solidFill>
                  <a:schemeClr val="tx2"/>
                </a:solidFill>
                <a:hlinkClick r:id="rId3" action="ppaction://hlinksldjump"/>
              </a:rPr>
              <a:t> </a:t>
            </a:r>
            <a:br>
              <a:rPr lang="ru-RU" sz="7200" dirty="0" smtClean="0">
                <a:solidFill>
                  <a:schemeClr val="tx2"/>
                </a:solidFill>
                <a:hlinkClick r:id="rId3" action="ppaction://hlinksldjump"/>
              </a:rPr>
            </a:br>
            <a:r>
              <a:rPr lang="ru-RU" sz="7200" dirty="0" smtClean="0">
                <a:solidFill>
                  <a:schemeClr val="tx2"/>
                </a:solidFill>
                <a:hlinkClick r:id="rId3" action="ppaction://hlinksldjump"/>
              </a:rPr>
              <a:t>за </a:t>
            </a:r>
            <a:r>
              <a:rPr lang="ru-RU" sz="7200" dirty="0" smtClean="0">
                <a:solidFill>
                  <a:schemeClr val="tx2"/>
                </a:solidFill>
                <a:hlinkClick r:id="rId3" action="ppaction://hlinksldjump"/>
              </a:rPr>
              <a:t> урок </a:t>
            </a:r>
            <a:endParaRPr lang="ru-RU" sz="7200" dirty="0">
              <a:solidFill>
                <a:schemeClr val="tx2"/>
              </a:solidFill>
            </a:endParaRPr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8041021" y="6180701"/>
            <a:ext cx="466308" cy="297435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70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8000">
        <p14:reveal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641696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90000"/>
              </a:lnSpc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Памятка   ученику при решении задач </a:t>
            </a:r>
          </a:p>
          <a:p>
            <a:pPr marL="45720" indent="0">
              <a:lnSpc>
                <a:spcPct val="90000"/>
              </a:lnSpc>
              <a:buNone/>
              <a:defRPr/>
            </a:pP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Выучи и запомни. </a:t>
            </a:r>
          </a:p>
          <a:p>
            <a:pPr marL="45720" indent="0" algn="ctr">
              <a:lnSpc>
                <a:spcPct val="90000"/>
              </a:lnSpc>
              <a:buNone/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90000"/>
              </a:lnSpc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1%=0, 01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90000"/>
              </a:lnSpc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 Если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смеси растворов объемом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(массой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нас интересует компонент объемом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массой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b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), то процентное содержание этого вещества можно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просчитать по формуле: </a:t>
            </a:r>
          </a:p>
          <a:p>
            <a:pPr marL="45720" indent="0">
              <a:lnSpc>
                <a:spcPct val="90000"/>
              </a:lnSpc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=(V</a:t>
            </a:r>
            <a:r>
              <a:rPr lang="en-US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V)∙100%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=(m</a:t>
            </a:r>
            <a:r>
              <a:rPr lang="en-US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∙100%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lnSpc>
                <a:spcPct val="90000"/>
              </a:lnSpc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качестве неизвестных обычно выбирают объемы или массы компонентов смеси (сплава);</a:t>
            </a:r>
          </a:p>
          <a:p>
            <a:pPr marL="45720" indent="0">
              <a:lnSpc>
                <a:spcPct val="90000"/>
              </a:lnSpc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4.Складывать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уравнивать, сравнивать можно только массовые доли одного и того же вещества, или веществ в смеси (сплаве). </a:t>
            </a:r>
          </a:p>
          <a:p>
            <a:endParaRPr lang="ru-RU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0" y="3931"/>
              <a:ext cx="5760" cy="389"/>
              <a:chOff x="0" y="3931"/>
              <a:chExt cx="5760" cy="389"/>
            </a:xfrm>
          </p:grpSpPr>
          <p:pic>
            <p:nvPicPr>
              <p:cNvPr id="17" name="Picture 13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4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15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 flipV="1">
              <a:off x="0" y="0"/>
              <a:ext cx="5760" cy="410"/>
              <a:chOff x="0" y="3931"/>
              <a:chExt cx="5760" cy="389"/>
            </a:xfrm>
          </p:grpSpPr>
          <p:pic>
            <p:nvPicPr>
              <p:cNvPr id="14" name="Picture 17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8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19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0" y="346"/>
              <a:ext cx="375" cy="3674"/>
              <a:chOff x="0" y="346"/>
              <a:chExt cx="375" cy="3674"/>
            </a:xfrm>
          </p:grpSpPr>
          <p:pic>
            <p:nvPicPr>
              <p:cNvPr id="12" name="Picture 21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22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 flipH="1">
              <a:off x="5375" y="300"/>
              <a:ext cx="385" cy="3674"/>
              <a:chOff x="0" y="346"/>
              <a:chExt cx="375" cy="3674"/>
            </a:xfrm>
          </p:grpSpPr>
          <p:pic>
            <p:nvPicPr>
              <p:cNvPr id="10" name="Picture 24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25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0" name="Управляющая кнопка: в конец 19">
            <a:hlinkClick r:id="rId3" action="ppaction://hlinksldjump" highlightClick="1"/>
          </p:cNvPr>
          <p:cNvSpPr/>
          <p:nvPr/>
        </p:nvSpPr>
        <p:spPr>
          <a:xfrm>
            <a:off x="7775636" y="5912168"/>
            <a:ext cx="455714" cy="218339"/>
          </a:xfrm>
          <a:prstGeom prst="actionButtonE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280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6160" y="31367"/>
            <a:ext cx="9144000" cy="6858000"/>
            <a:chOff x="0" y="0"/>
            <a:chExt cx="5760" cy="4320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0" y="3931"/>
              <a:ext cx="5760" cy="389"/>
              <a:chOff x="0" y="3931"/>
              <a:chExt cx="5760" cy="389"/>
            </a:xfrm>
          </p:grpSpPr>
          <p:pic>
            <p:nvPicPr>
              <p:cNvPr id="16" name="Picture 13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4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5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V="1">
              <a:off x="0" y="0"/>
              <a:ext cx="5760" cy="410"/>
              <a:chOff x="0" y="3931"/>
              <a:chExt cx="5760" cy="389"/>
            </a:xfrm>
          </p:grpSpPr>
          <p:pic>
            <p:nvPicPr>
              <p:cNvPr id="13" name="Picture 17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8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9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0" y="346"/>
              <a:ext cx="375" cy="3674"/>
              <a:chOff x="0" y="346"/>
              <a:chExt cx="375" cy="3674"/>
            </a:xfrm>
          </p:grpSpPr>
          <p:pic>
            <p:nvPicPr>
              <p:cNvPr id="11" name="Picture 21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22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 flipH="1">
              <a:off x="5375" y="300"/>
              <a:ext cx="385" cy="3674"/>
              <a:chOff x="0" y="346"/>
              <a:chExt cx="375" cy="3674"/>
            </a:xfrm>
          </p:grpSpPr>
          <p:pic>
            <p:nvPicPr>
              <p:cNvPr id="9" name="Picture 24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25" descr="044[1]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7653" y="556629"/>
            <a:ext cx="7094322" cy="925059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Управляющая кнопка: в конец 19">
            <a:hlinkClick r:id="" action="ppaction://hlinkshowjump?jump=lastslideviewed" highlightClick="1"/>
          </p:cNvPr>
          <p:cNvSpPr/>
          <p:nvPr/>
        </p:nvSpPr>
        <p:spPr>
          <a:xfrm>
            <a:off x="8148165" y="5949280"/>
            <a:ext cx="354293" cy="206852"/>
          </a:xfrm>
          <a:prstGeom prst="actionButtonE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034" y="1124744"/>
            <a:ext cx="79026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знаний, умений,  навыков учащихся при решении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практических задач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систематизации изученного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по математике и химии, формирование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заинтересованности учащихся в решении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 и ОГЭ.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познавательной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учащихся;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потребности в использовании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деятельности учащихся.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endParaRPr lang="ru-RU" sz="16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работать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 команде,  умения  принимать решения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делать выводы;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устремленности 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самосовершенствованию, самовоспитанию, самообразованию.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6654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-23855" y="24947"/>
            <a:ext cx="9144000" cy="6858000"/>
            <a:chOff x="0" y="0"/>
            <a:chExt cx="5760" cy="4320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0" y="3931"/>
              <a:ext cx="5760" cy="389"/>
              <a:chOff x="0" y="3931"/>
              <a:chExt cx="5760" cy="389"/>
            </a:xfrm>
          </p:grpSpPr>
          <p:pic>
            <p:nvPicPr>
              <p:cNvPr id="16" name="Picture 13" descr="044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4" descr="044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5" descr="044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 flipV="1">
              <a:off x="0" y="0"/>
              <a:ext cx="5760" cy="410"/>
              <a:chOff x="0" y="3931"/>
              <a:chExt cx="5760" cy="389"/>
            </a:xfrm>
          </p:grpSpPr>
          <p:pic>
            <p:nvPicPr>
              <p:cNvPr id="13" name="Picture 17" descr="044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8" descr="044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7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9" descr="044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3" y="3931"/>
                <a:ext cx="192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0" y="346"/>
              <a:ext cx="375" cy="3674"/>
              <a:chOff x="0" y="346"/>
              <a:chExt cx="375" cy="3674"/>
            </a:xfrm>
          </p:grpSpPr>
          <p:pic>
            <p:nvPicPr>
              <p:cNvPr id="11" name="Picture 21" descr="044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22" descr="044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 flipH="1">
              <a:off x="5375" y="300"/>
              <a:ext cx="385" cy="3674"/>
              <a:chOff x="0" y="346"/>
              <a:chExt cx="375" cy="3674"/>
            </a:xfrm>
          </p:grpSpPr>
          <p:pic>
            <p:nvPicPr>
              <p:cNvPr id="9" name="Picture 24" descr="044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1088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25" descr="044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742" y="2902"/>
                <a:ext cx="186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1" name="Прямоугольник 20"/>
          <p:cNvSpPr/>
          <p:nvPr/>
        </p:nvSpPr>
        <p:spPr>
          <a:xfrm>
            <a:off x="1541166" y="660733"/>
            <a:ext cx="576713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Задача  1.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Задача 2.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Задача  3.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Задача  4.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Задача 5.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Задача 6.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Задача 7.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Задача 8.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Управляющая кнопка: в конец 23">
            <a:hlinkClick r:id="rId12" action="ppaction://hlinksldjump" highlightClick="1"/>
          </p:cNvPr>
          <p:cNvSpPr/>
          <p:nvPr/>
        </p:nvSpPr>
        <p:spPr>
          <a:xfrm>
            <a:off x="8028384" y="6000629"/>
            <a:ext cx="370890" cy="218339"/>
          </a:xfrm>
          <a:prstGeom prst="actionButtonE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3840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39750" y="2276475"/>
            <a:ext cx="1873250" cy="792163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305395" y="2296730"/>
            <a:ext cx="2232025" cy="7921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39750" y="3068638"/>
            <a:ext cx="1874838" cy="7921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156500" y="2708275"/>
            <a:ext cx="1871663" cy="7921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300788" y="3068638"/>
            <a:ext cx="2232025" cy="7921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39750" y="2276475"/>
            <a:ext cx="1657350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003">
            <a:schemeClr val="dk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алюминий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9750" y="3068638"/>
            <a:ext cx="187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539750" y="3068638"/>
            <a:ext cx="143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магний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6300788" y="2276475"/>
            <a:ext cx="1657350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003">
            <a:schemeClr val="dk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алюминий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203575" y="2781300"/>
            <a:ext cx="1634613" cy="36671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магний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6300788" y="3068638"/>
            <a:ext cx="1439862" cy="36671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магний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6305395" y="1914135"/>
            <a:ext cx="2227417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22+х+15=37+х</a:t>
            </a:r>
            <a:r>
              <a:rPr lang="ru-RU" dirty="0" smtClean="0"/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7235825" y="3068638"/>
            <a:ext cx="1296988" cy="36671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+15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476375" y="3068638"/>
            <a:ext cx="935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х</a:t>
            </a:r>
            <a:r>
              <a:rPr lang="ru-RU" altLang="ru-RU" dirty="0" smtClean="0"/>
              <a:t> </a:t>
            </a:r>
            <a:r>
              <a:rPr lang="ru-RU" altLang="ru-RU" dirty="0"/>
              <a:t>кг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531124" y="1930017"/>
            <a:ext cx="187166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22+х(кг)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971550" y="342900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ru-RU">
              <a:cs typeface="Tahoma" pitchFamily="34" charset="0"/>
            </a:endParaRP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6300787" y="3429000"/>
            <a:ext cx="2232025" cy="36933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100∙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(х+15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37+х)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2627313" y="285273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+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5508625" y="2852738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=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468314" y="4508500"/>
            <a:ext cx="8064500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  Пусть х кг содержится  магния в сплаве. Составляем уравнение по условию задачи. </a:t>
            </a:r>
          </a:p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100х/(22+х)+33=100(х+15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37+х),     х=3.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Значит, сплав первоначально весил 25 кг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5017954" y="6262826"/>
            <a:ext cx="3514858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Ответ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: 25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кг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>
            <a:off x="2411413" y="3213100"/>
            <a:ext cx="792162" cy="287338"/>
          </a:xfrm>
          <a:prstGeom prst="leftRightArrow">
            <a:avLst>
              <a:gd name="adj1" fmla="val 50000"/>
              <a:gd name="adj2" fmla="val 55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auto">
          <a:xfrm>
            <a:off x="5076825" y="3213100"/>
            <a:ext cx="1223963" cy="287338"/>
          </a:xfrm>
          <a:prstGeom prst="leftRightArrow">
            <a:avLst>
              <a:gd name="adj1" fmla="val 50000"/>
              <a:gd name="adj2" fmla="val 8519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437636" y="260648"/>
            <a:ext cx="828040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 В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сплав магния и алюминия, содержащий 22 кг алюминия, добавили 15 кг магния, после чего содержание магния в сплаве повысилось на 33%. Сколько весил сплав первоначально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1692275" y="2276475"/>
            <a:ext cx="72231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003">
            <a:schemeClr val="dk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dirty="0"/>
              <a:t> кг</a:t>
            </a:r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4294139" y="2778681"/>
            <a:ext cx="723815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к</a:t>
            </a:r>
            <a:r>
              <a:rPr lang="ru-RU" dirty="0">
                <a:solidFill>
                  <a:schemeClr val="tx1"/>
                </a:solidFill>
              </a:rPr>
              <a:t>г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539750" y="3429000"/>
            <a:ext cx="1873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100х/(</a:t>
            </a:r>
            <a:r>
              <a:rPr lang="ru-RU" altLang="ru-RU" dirty="0" smtClean="0"/>
              <a:t>22+х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)%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007" name="AutoShape 47"/>
          <p:cNvCxnSpPr>
            <a:cxnSpLocks noChangeShapeType="1"/>
            <a:stCxn id="40964" idx="2"/>
            <a:endCxn id="40966" idx="2"/>
          </p:cNvCxnSpPr>
          <p:nvPr/>
        </p:nvCxnSpPr>
        <p:spPr bwMode="auto">
          <a:xfrm rot="16200000" flipH="1">
            <a:off x="4446588" y="892175"/>
            <a:ext cx="1588" cy="5938837"/>
          </a:xfrm>
          <a:prstGeom prst="bentConnector3">
            <a:avLst>
              <a:gd name="adj1" fmla="val 299000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08" name="Text Box 48"/>
          <p:cNvSpPr txBox="1">
            <a:spLocks noChangeArrowheads="1"/>
          </p:cNvSpPr>
          <p:nvPr/>
        </p:nvSpPr>
        <p:spPr bwMode="auto">
          <a:xfrm>
            <a:off x="3419475" y="3933825"/>
            <a:ext cx="18002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+ 33 %</a:t>
            </a:r>
          </a:p>
        </p:txBody>
      </p:sp>
      <p:sp>
        <p:nvSpPr>
          <p:cNvPr id="41009" name="Text Box 49"/>
          <p:cNvSpPr txBox="1">
            <a:spLocks noChangeArrowheads="1"/>
          </p:cNvSpPr>
          <p:nvPr/>
        </p:nvSpPr>
        <p:spPr bwMode="auto">
          <a:xfrm>
            <a:off x="7596188" y="2276475"/>
            <a:ext cx="936625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003">
            <a:schemeClr val="dk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кг</a:t>
            </a:r>
          </a:p>
        </p:txBody>
      </p:sp>
    </p:spTree>
    <p:extLst>
      <p:ext uri="{BB962C8B-B14F-4D97-AF65-F5344CB8AC3E}">
        <p14:creationId xmlns:p14="http://schemas.microsoft.com/office/powerpoint/2010/main" val="46473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4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5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6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7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8" dur="80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9" dur="80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80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9" grpId="0"/>
      <p:bldP spid="40970" grpId="0" animBg="1"/>
      <p:bldP spid="40972" grpId="0" animBg="1"/>
      <p:bldP spid="40974" grpId="0" animBg="1"/>
      <p:bldP spid="40975" grpId="0"/>
      <p:bldP spid="40979" grpId="0"/>
      <p:bldP spid="40980" grpId="0" animBg="1"/>
      <p:bldP spid="40981" grpId="0"/>
      <p:bldP spid="40982" grpId="0"/>
      <p:bldP spid="40983" grpId="0" animBg="1"/>
      <p:bldP spid="40986" grpId="0" animBg="1"/>
      <p:bldP spid="40986" grpId="1" animBg="1"/>
      <p:bldP spid="40987" grpId="0" animBg="1"/>
      <p:bldP spid="40987" grpId="1" animBg="1"/>
      <p:bldP spid="40991" grpId="0" animBg="1"/>
      <p:bldP spid="40992" grpId="0" animBg="1"/>
      <p:bldP spid="40993" grpId="0" animBg="1"/>
      <p:bldP spid="40996" grpId="0"/>
      <p:bldP spid="41008" grpId="0" animBg="1"/>
      <p:bldP spid="410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567718" y="28135"/>
            <a:ext cx="853244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Задача 2. Смесь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состоящая из двух веществ, весит 18 кг. После того, как из нее выделили 40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первого вещества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25 %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второго,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ней первого вещества стало столько же, сколько второго. Сколько каждого вещества было в смеси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68" name="Rectangle 36"/>
          <p:cNvSpPr>
            <a:spLocks noChangeArrowheads="1"/>
          </p:cNvSpPr>
          <p:nvPr/>
        </p:nvSpPr>
        <p:spPr bwMode="auto">
          <a:xfrm>
            <a:off x="250825" y="1981200"/>
            <a:ext cx="5976938" cy="9445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4069" name="Rectangle 37"/>
          <p:cNvSpPr>
            <a:spLocks noChangeArrowheads="1"/>
          </p:cNvSpPr>
          <p:nvPr/>
        </p:nvSpPr>
        <p:spPr bwMode="auto">
          <a:xfrm>
            <a:off x="250825" y="2500313"/>
            <a:ext cx="5976938" cy="136048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250825" y="3500438"/>
            <a:ext cx="5976938" cy="115252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4071" name="Rectangle 39"/>
          <p:cNvSpPr>
            <a:spLocks noChangeArrowheads="1"/>
          </p:cNvSpPr>
          <p:nvPr/>
        </p:nvSpPr>
        <p:spPr bwMode="auto">
          <a:xfrm>
            <a:off x="250826" y="4467786"/>
            <a:ext cx="5976938" cy="523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250825" y="2765425"/>
            <a:ext cx="3925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1 вещество</a:t>
            </a:r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250825" y="3702050"/>
            <a:ext cx="3925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2 вещество</a:t>
            </a:r>
          </a:p>
        </p:txBody>
      </p:sp>
      <p:sp>
        <p:nvSpPr>
          <p:cNvPr id="44074" name="Text Box 42"/>
          <p:cNvSpPr txBox="1">
            <a:spLocks noChangeArrowheads="1"/>
          </p:cNvSpPr>
          <p:nvPr/>
        </p:nvSpPr>
        <p:spPr bwMode="auto">
          <a:xfrm>
            <a:off x="2700338" y="2276475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40 %</a:t>
            </a:r>
          </a:p>
        </p:txBody>
      </p:sp>
      <p:sp>
        <p:nvSpPr>
          <p:cNvPr id="44075" name="Text Box 43"/>
          <p:cNvSpPr txBox="1">
            <a:spLocks noChangeArrowheads="1"/>
          </p:cNvSpPr>
          <p:nvPr/>
        </p:nvSpPr>
        <p:spPr bwMode="auto">
          <a:xfrm>
            <a:off x="2700338" y="4508500"/>
            <a:ext cx="3417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25 %</a:t>
            </a: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1712119" y="1448923"/>
            <a:ext cx="679450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18 </a:t>
            </a:r>
            <a:r>
              <a:rPr lang="ru-RU" altLang="ru-RU" dirty="0" smtClean="0"/>
              <a:t>(кг)</a:t>
            </a:r>
            <a:endParaRPr lang="ru-RU" altLang="ru-RU" dirty="0"/>
          </a:p>
        </p:txBody>
      </p:sp>
      <p:sp>
        <p:nvSpPr>
          <p:cNvPr id="44083" name="Text Box 51"/>
          <p:cNvSpPr txBox="1">
            <a:spLocks noChangeArrowheads="1"/>
          </p:cNvSpPr>
          <p:nvPr/>
        </p:nvSpPr>
        <p:spPr bwMode="auto">
          <a:xfrm>
            <a:off x="2700338" y="27813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60 %</a:t>
            </a:r>
          </a:p>
        </p:txBody>
      </p:sp>
      <p:sp>
        <p:nvSpPr>
          <p:cNvPr id="44084" name="Text Box 52"/>
          <p:cNvSpPr txBox="1">
            <a:spLocks noChangeArrowheads="1"/>
          </p:cNvSpPr>
          <p:nvPr/>
        </p:nvSpPr>
        <p:spPr bwMode="auto">
          <a:xfrm>
            <a:off x="2700338" y="3716338"/>
            <a:ext cx="1223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75 %</a:t>
            </a:r>
          </a:p>
        </p:txBody>
      </p:sp>
      <p:sp>
        <p:nvSpPr>
          <p:cNvPr id="44085" name="Text Box 53"/>
          <p:cNvSpPr txBox="1">
            <a:spLocks noChangeArrowheads="1"/>
          </p:cNvSpPr>
          <p:nvPr/>
        </p:nvSpPr>
        <p:spPr bwMode="auto">
          <a:xfrm>
            <a:off x="1619250" y="2781300"/>
            <a:ext cx="772319" cy="3667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х</a:t>
            </a:r>
            <a:r>
              <a:rPr lang="ru-RU" altLang="ru-RU" dirty="0" smtClean="0"/>
              <a:t> </a:t>
            </a:r>
            <a:r>
              <a:rPr lang="ru-RU" altLang="ru-RU" dirty="0"/>
              <a:t>кг</a:t>
            </a:r>
          </a:p>
        </p:txBody>
      </p:sp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1620191" y="3747673"/>
            <a:ext cx="791222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у</a:t>
            </a:r>
            <a:r>
              <a:rPr lang="ru-RU" altLang="ru-RU" dirty="0" smtClean="0"/>
              <a:t> </a:t>
            </a:r>
            <a:r>
              <a:rPr lang="ru-RU" altLang="ru-RU" dirty="0"/>
              <a:t>кг</a:t>
            </a:r>
          </a:p>
        </p:txBody>
      </p: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4643439" y="2781300"/>
            <a:ext cx="1223962" cy="366713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/>
              <a:t>0,6х </a:t>
            </a:r>
            <a:r>
              <a:rPr lang="ru-RU" altLang="ru-RU" dirty="0"/>
              <a:t>кг</a:t>
            </a:r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4643438" y="3716338"/>
            <a:ext cx="1223963" cy="36671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/>
              <a:t>0,75у </a:t>
            </a:r>
            <a:r>
              <a:rPr lang="ru-RU" altLang="ru-RU" dirty="0"/>
              <a:t>кг</a:t>
            </a:r>
          </a:p>
        </p:txBody>
      </p:sp>
      <p:sp>
        <p:nvSpPr>
          <p:cNvPr id="44090" name="Rectangle 58"/>
          <p:cNvSpPr>
            <a:spLocks noChangeArrowheads="1"/>
          </p:cNvSpPr>
          <p:nvPr/>
        </p:nvSpPr>
        <p:spPr bwMode="auto">
          <a:xfrm>
            <a:off x="1619250" y="1412875"/>
            <a:ext cx="792163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4091" name="Text Box 59"/>
          <p:cNvSpPr txBox="1">
            <a:spLocks noChangeArrowheads="1"/>
          </p:cNvSpPr>
          <p:nvPr/>
        </p:nvSpPr>
        <p:spPr bwMode="auto">
          <a:xfrm>
            <a:off x="1763713" y="3284538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+</a:t>
            </a:r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1763713" y="2060575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=</a:t>
            </a:r>
          </a:p>
        </p:txBody>
      </p:sp>
      <p:sp>
        <p:nvSpPr>
          <p:cNvPr id="44093" name="Rectangle 61"/>
          <p:cNvSpPr>
            <a:spLocks noChangeArrowheads="1"/>
          </p:cNvSpPr>
          <p:nvPr/>
        </p:nvSpPr>
        <p:spPr bwMode="auto">
          <a:xfrm>
            <a:off x="4176714" y="2636838"/>
            <a:ext cx="1763712" cy="172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4094" name="Text Box 62"/>
          <p:cNvSpPr txBox="1">
            <a:spLocks noChangeArrowheads="1"/>
          </p:cNvSpPr>
          <p:nvPr/>
        </p:nvSpPr>
        <p:spPr bwMode="auto">
          <a:xfrm>
            <a:off x="5003800" y="3213100"/>
            <a:ext cx="863600" cy="36671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=</a:t>
            </a:r>
          </a:p>
        </p:txBody>
      </p:sp>
      <p:graphicFrame>
        <p:nvGraphicFramePr>
          <p:cNvPr id="1026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697817"/>
              </p:ext>
            </p:extLst>
          </p:nvPr>
        </p:nvGraphicFramePr>
        <p:xfrm>
          <a:off x="4663599" y="3277712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3599" y="3277712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01" name="Text Box 69"/>
          <p:cNvSpPr txBox="1">
            <a:spLocks noChangeArrowheads="1"/>
          </p:cNvSpPr>
          <p:nvPr/>
        </p:nvSpPr>
        <p:spPr bwMode="auto">
          <a:xfrm>
            <a:off x="250825" y="5072902"/>
            <a:ext cx="852310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 </a:t>
            </a:r>
            <a:r>
              <a:rPr lang="ru-RU" altLang="ru-RU" dirty="0" smtClean="0"/>
              <a:t>Решение: Пусть  х кг, было первого  вещества, тогда второго было у кг. Составляем систему уравнений      </a:t>
            </a:r>
            <a:r>
              <a:rPr lang="ru-RU" altLang="ru-RU" dirty="0" err="1" smtClean="0"/>
              <a:t>х+у</a:t>
            </a:r>
            <a:r>
              <a:rPr lang="ru-RU" altLang="ru-RU" dirty="0" smtClean="0"/>
              <a:t>=18,</a:t>
            </a:r>
            <a:endParaRPr lang="ru-RU" altLang="ru-RU" dirty="0"/>
          </a:p>
          <a:p>
            <a:pPr eaLnBrk="1" hangingPunct="1">
              <a:spcBef>
                <a:spcPct val="50000"/>
              </a:spcBef>
            </a:pPr>
            <a:r>
              <a:rPr lang="ru-RU" altLang="ru-RU" dirty="0" smtClean="0"/>
              <a:t>.                                                  0,6х=0,75у.       и </a:t>
            </a:r>
            <a:r>
              <a:rPr lang="ru-RU" altLang="ru-RU" dirty="0"/>
              <a:t>решаем </a:t>
            </a:r>
            <a:r>
              <a:rPr lang="ru-RU" altLang="ru-RU" dirty="0" smtClean="0"/>
              <a:t>её.</a:t>
            </a:r>
            <a:endParaRPr lang="ru-RU" altLang="ru-RU" dirty="0"/>
          </a:p>
        </p:txBody>
      </p:sp>
      <p:sp>
        <p:nvSpPr>
          <p:cNvPr id="44102" name="AutoShape 70"/>
          <p:cNvSpPr>
            <a:spLocks/>
          </p:cNvSpPr>
          <p:nvPr/>
        </p:nvSpPr>
        <p:spPr bwMode="auto">
          <a:xfrm>
            <a:off x="3829832" y="5330632"/>
            <a:ext cx="215900" cy="865188"/>
          </a:xfrm>
          <a:prstGeom prst="leftBrace">
            <a:avLst>
              <a:gd name="adj1" fmla="val 3339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4103" name="Text Box 71"/>
          <p:cNvSpPr txBox="1">
            <a:spLocks noChangeArrowheads="1"/>
          </p:cNvSpPr>
          <p:nvPr/>
        </p:nvSpPr>
        <p:spPr bwMode="auto">
          <a:xfrm>
            <a:off x="7500846" y="5448925"/>
            <a:ext cx="127308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х</a:t>
            </a:r>
            <a:r>
              <a:rPr lang="ru-RU" altLang="ru-RU" dirty="0" smtClean="0"/>
              <a:t>=10</a:t>
            </a:r>
            <a:r>
              <a:rPr lang="ru-RU" altLang="ru-RU" dirty="0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dirty="0"/>
              <a:t>у</a:t>
            </a:r>
            <a:r>
              <a:rPr lang="ru-RU" altLang="ru-RU" dirty="0" smtClean="0"/>
              <a:t>=8</a:t>
            </a:r>
            <a:r>
              <a:rPr lang="ru-RU" altLang="ru-RU" dirty="0"/>
              <a:t>.</a:t>
            </a:r>
          </a:p>
        </p:txBody>
      </p:sp>
      <p:sp>
        <p:nvSpPr>
          <p:cNvPr id="44104" name="AutoShape 72"/>
          <p:cNvSpPr>
            <a:spLocks/>
          </p:cNvSpPr>
          <p:nvPr/>
        </p:nvSpPr>
        <p:spPr bwMode="auto">
          <a:xfrm>
            <a:off x="7232046" y="5370343"/>
            <a:ext cx="288925" cy="936625"/>
          </a:xfrm>
          <a:prstGeom prst="leftBrace">
            <a:avLst>
              <a:gd name="adj1" fmla="val 270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4105" name="Text Box 73"/>
          <p:cNvSpPr txBox="1">
            <a:spLocks noChangeArrowheads="1"/>
          </p:cNvSpPr>
          <p:nvPr/>
        </p:nvSpPr>
        <p:spPr bwMode="auto">
          <a:xfrm>
            <a:off x="431799" y="6083901"/>
            <a:ext cx="8505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/>
              <a:t> Значит,1-го </a:t>
            </a:r>
            <a:r>
              <a:rPr lang="ru-RU" altLang="ru-RU" dirty="0"/>
              <a:t>вещества было 10 кг, а 2-го вещества было 8 </a:t>
            </a:r>
            <a:r>
              <a:rPr lang="ru-RU" altLang="ru-RU" dirty="0" smtClean="0"/>
              <a:t>кг</a:t>
            </a:r>
            <a:endParaRPr lang="ru-RU" altLang="ru-RU" dirty="0"/>
          </a:p>
        </p:txBody>
      </p:sp>
      <p:sp>
        <p:nvSpPr>
          <p:cNvPr id="44106" name="Text Box 74"/>
          <p:cNvSpPr txBox="1">
            <a:spLocks noChangeArrowheads="1"/>
          </p:cNvSpPr>
          <p:nvPr/>
        </p:nvSpPr>
        <p:spPr bwMode="auto">
          <a:xfrm>
            <a:off x="5093587" y="6307183"/>
            <a:ext cx="3717553" cy="36671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/>
              <a:t>      </a:t>
            </a:r>
            <a:r>
              <a:rPr lang="ru-RU" altLang="ru-RU" dirty="0" smtClean="0">
                <a:hlinkClick r:id="rId5" action="ppaction://hlinksldjump"/>
              </a:rPr>
              <a:t>Ответ</a:t>
            </a:r>
            <a:r>
              <a:rPr lang="ru-RU" altLang="ru-RU" dirty="0">
                <a:hlinkClick r:id="rId5" action="ppaction://hlinksldjump"/>
              </a:rPr>
              <a:t>: 10 кг, 8 кг.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9389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4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4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4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44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44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4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4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4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4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4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4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4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4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4520"/>
                            </p:stCondLst>
                            <p:childTnLst>
                              <p:par>
                                <p:cTn id="1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4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4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4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5020"/>
                            </p:stCondLst>
                            <p:childTnLst>
                              <p:par>
                                <p:cTn id="19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4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4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4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3" dur="80"/>
                                        <p:tgtEl>
                                          <p:spTgt spid="4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4" dur="80"/>
                                        <p:tgtEl>
                                          <p:spTgt spid="4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80"/>
                                        <p:tgtEl>
                                          <p:spTgt spid="4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1" grpId="0" animBg="1"/>
      <p:bldP spid="44068" grpId="0" animBg="1"/>
      <p:bldP spid="44068" grpId="1" animBg="1"/>
      <p:bldP spid="44069" grpId="0" animBg="1"/>
      <p:bldP spid="44070" grpId="0" animBg="1"/>
      <p:bldP spid="44070" grpId="1" animBg="1"/>
      <p:bldP spid="44071" grpId="0" animBg="1"/>
      <p:bldP spid="44071" grpId="1" animBg="1"/>
      <p:bldP spid="44071" grpId="2" animBg="1"/>
      <p:bldP spid="44072" grpId="0"/>
      <p:bldP spid="44073" grpId="0"/>
      <p:bldP spid="44074" grpId="0"/>
      <p:bldP spid="44074" grpId="1"/>
      <p:bldP spid="44075" grpId="0"/>
      <p:bldP spid="44075" grpId="1"/>
      <p:bldP spid="44082" grpId="0" animBg="1"/>
      <p:bldP spid="44083" grpId="0"/>
      <p:bldP spid="44084" grpId="0"/>
      <p:bldP spid="44085" grpId="0" animBg="1"/>
      <p:bldP spid="44086" grpId="0" animBg="1"/>
      <p:bldP spid="44087" grpId="0" animBg="1"/>
      <p:bldP spid="44088" grpId="0" animBg="1"/>
      <p:bldP spid="44090" grpId="0" animBg="1"/>
      <p:bldP spid="44091" grpId="0"/>
      <p:bldP spid="44092" grpId="0"/>
      <p:bldP spid="44093" grpId="0" animBg="1"/>
      <p:bldP spid="44094" grpId="0" animBg="1"/>
      <p:bldP spid="44101" grpId="0"/>
      <p:bldP spid="44102" grpId="0" animBg="1"/>
      <p:bldP spid="44103" grpId="0"/>
      <p:bldP spid="44104" grpId="0" animBg="1"/>
      <p:bldP spid="441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39750" y="2276475"/>
            <a:ext cx="1873250" cy="792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300787" y="2276475"/>
            <a:ext cx="1977697" cy="792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39750" y="3068638"/>
            <a:ext cx="1874838" cy="792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203575" y="2708275"/>
            <a:ext cx="1871663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6334591" y="3057827"/>
            <a:ext cx="1943893" cy="792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539750" y="2276475"/>
            <a:ext cx="1865694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медь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539750" y="3141663"/>
            <a:ext cx="187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30606" y="3104356"/>
            <a:ext cx="1874838" cy="3667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олово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300788" y="2294256"/>
            <a:ext cx="1908968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медь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348038" y="2781300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олово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300787" y="3068638"/>
            <a:ext cx="1979647" cy="369332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олово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6298836" y="1907143"/>
            <a:ext cx="1981598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15+х</a:t>
            </a:r>
            <a:r>
              <a:rPr lang="ru-RU" dirty="0" smtClean="0"/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7235825" y="3068638"/>
            <a:ext cx="97393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70%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1453790" y="3104356"/>
            <a:ext cx="946563" cy="366712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539750" y="1877976"/>
            <a:ext cx="1874838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15(кг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3203575" y="1832891"/>
            <a:ext cx="1511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419474" y="1877976"/>
            <a:ext cx="143986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530606" y="3508375"/>
            <a:ext cx="1879077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0,6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кг</a:t>
            </a:r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6588125" y="3464719"/>
            <a:ext cx="162163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0,7(15+х)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2627313" y="285273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+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5508625" y="2852738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=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395288" y="4101489"/>
            <a:ext cx="8455892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Решение:   Пусть х кг масса  чистого олова, тогда составляем уравнение по условию задачи       0,6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15+х=0,7(15+х),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Значит, надо добавить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кг олова, чтобы получить сплав,   содержащий 30%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5147358" y="5866458"/>
            <a:ext cx="1729010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42" name="AutoShape 30"/>
          <p:cNvSpPr>
            <a:spLocks noChangeArrowheads="1"/>
          </p:cNvSpPr>
          <p:nvPr/>
        </p:nvSpPr>
        <p:spPr bwMode="auto">
          <a:xfrm>
            <a:off x="2411413" y="3213100"/>
            <a:ext cx="792162" cy="287338"/>
          </a:xfrm>
          <a:prstGeom prst="leftRightArrow">
            <a:avLst>
              <a:gd name="adj1" fmla="val 50000"/>
              <a:gd name="adj2" fmla="val 55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43" name="AutoShape 31"/>
          <p:cNvSpPr>
            <a:spLocks noChangeArrowheads="1"/>
          </p:cNvSpPr>
          <p:nvPr/>
        </p:nvSpPr>
        <p:spPr bwMode="auto">
          <a:xfrm>
            <a:off x="5076825" y="3213100"/>
            <a:ext cx="1223963" cy="287338"/>
          </a:xfrm>
          <a:prstGeom prst="leftRightArrow">
            <a:avLst>
              <a:gd name="adj1" fmla="val 50000"/>
              <a:gd name="adj2" fmla="val 851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395288" y="404664"/>
            <a:ext cx="7993062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   Имеется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кусок сплава меди с оловом массой 15 кг, содержащий 40% меди. Сколько чистого олова надо прибавить к этому куску, чтобы получившийся новый сплав содержал 30 % меди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1691680" y="2276475"/>
            <a:ext cx="71973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7452319" y="2276475"/>
            <a:ext cx="792361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80012" y="5861993"/>
            <a:ext cx="16963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Ответ: 5 кг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049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8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8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8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1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3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5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1" dur="80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2" dur="80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80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440"/>
                            </p:stCondLst>
                            <p:childTnLst>
                              <p:par>
                                <p:cTn id="19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7" dur="10"/>
                                        <p:tgtEl>
                                          <p:spTgt spid="38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8" dur="10"/>
                                        <p:tgtEl>
                                          <p:spTgt spid="38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0"/>
                                        <p:tgtEl>
                                          <p:spTgt spid="38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6" grpId="0" animBg="1"/>
      <p:bldP spid="38917" grpId="0" animBg="1"/>
      <p:bldP spid="38917" grpId="1" animBg="1"/>
      <p:bldP spid="38918" grpId="0" animBg="1"/>
      <p:bldP spid="38918" grpId="1" animBg="1"/>
      <p:bldP spid="38919" grpId="0" animBg="1"/>
      <p:bldP spid="38919" grpId="1" animBg="1"/>
      <p:bldP spid="38920" grpId="0" animBg="1"/>
      <p:bldP spid="38922" grpId="0" animBg="1"/>
      <p:bldP spid="38924" grpId="0" animBg="1"/>
      <p:bldP spid="38926" grpId="0" animBg="1"/>
      <p:bldP spid="38928" grpId="0"/>
      <p:bldP spid="38930" grpId="0" animBg="1"/>
      <p:bldP spid="38934" grpId="0" animBg="1"/>
      <p:bldP spid="38936" grpId="0"/>
      <p:bldP spid="38937" grpId="0"/>
      <p:bldP spid="38938" grpId="0"/>
      <p:bldP spid="38939" grpId="0" animBg="1"/>
      <p:bldP spid="38942" grpId="0" animBg="1"/>
      <p:bldP spid="38942" grpId="1" animBg="1"/>
      <p:bldP spid="38943" grpId="0" animBg="1"/>
      <p:bldP spid="38943" grpId="1" animBg="1"/>
      <p:bldP spid="38948" grpId="0" animBg="1"/>
      <p:bldP spid="38949" grpId="0" animBg="1"/>
      <p:bldP spid="389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39749" y="2303225"/>
            <a:ext cx="1874839" cy="7654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ВОДА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03575" y="2276475"/>
            <a:ext cx="18732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6299200" y="2262165"/>
            <a:ext cx="18732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539750" y="3068638"/>
            <a:ext cx="1874838" cy="7921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3203575" y="3068638"/>
            <a:ext cx="1871663" cy="7921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6300788" y="3068638"/>
            <a:ext cx="1871662" cy="7921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539750" y="3141663"/>
            <a:ext cx="187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dirty="0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39750" y="3068638"/>
            <a:ext cx="1727994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кислота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516687" y="2368152"/>
            <a:ext cx="1448753" cy="18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11111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dirty="0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203575" y="3068638"/>
            <a:ext cx="143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/>
              <a:t>  кислота</a:t>
            </a:r>
            <a:endParaRPr lang="ru-RU" altLang="ru-RU" dirty="0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6300788" y="3022374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кислота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6300788" y="1877172"/>
            <a:ext cx="1871662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600(г)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7362695" y="3015277"/>
            <a:ext cx="755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15%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4211637" y="3048642"/>
            <a:ext cx="865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1835695" y="3068639"/>
            <a:ext cx="7916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539750" y="1948176"/>
            <a:ext cx="1863724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smtClean="0">
                <a:solidFill>
                  <a:schemeClr val="bg1"/>
                </a:solidFill>
              </a:rPr>
              <a:t>Х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ЧЧ</a:t>
            </a:r>
            <a:r>
              <a:rPr lang="ru-RU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0" name="Text Box 26"/>
          <p:cNvSpPr txBox="1">
            <a:spLocks noChangeArrowheads="1"/>
          </p:cNvSpPr>
          <p:nvPr/>
        </p:nvSpPr>
        <p:spPr bwMode="auto">
          <a:xfrm>
            <a:off x="3276600" y="1844675"/>
            <a:ext cx="1511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dirty="0"/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3203575" y="1877172"/>
            <a:ext cx="187166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780455" y="3451882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0,3х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3203575" y="342900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0,1(600</a:t>
            </a:r>
            <a:r>
              <a:rPr lang="ru-RU" altLang="ru-RU" dirty="0" smtClean="0">
                <a:cs typeface="Tahoma" pitchFamily="34" charset="0"/>
              </a:rPr>
              <a:t>−х) </a:t>
            </a:r>
            <a:r>
              <a:rPr lang="ru-RU" altLang="ru-RU" dirty="0">
                <a:cs typeface="Tahoma" pitchFamily="34" charset="0"/>
              </a:rPr>
              <a:t>г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6516687" y="3384609"/>
            <a:ext cx="1583704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0,15∙600 г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2627313" y="285273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+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5508625" y="2852738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=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351722" y="4309138"/>
            <a:ext cx="8162915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Решение:   Пусть х г составляет вода в растворе. Составляем уравнение  по условию  задачи    0,3х+0,1(600−х)=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0,15∙600,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х=150 150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первого раствора, тогда 600−150=450(г) второго раствора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3995935" y="6194006"/>
            <a:ext cx="3600401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hlinkClick r:id="rId2" action="ppaction://hlinksldjump"/>
              </a:rPr>
              <a:t>        </a:t>
            </a:r>
            <a:r>
              <a:rPr lang="ru-RU" sz="2400" dirty="0" smtClean="0">
                <a:solidFill>
                  <a:schemeClr val="tx1"/>
                </a:solidFill>
                <a:hlinkClick r:id="rId2" action="ppaction://hlinksldjump"/>
              </a:rPr>
              <a:t>Ответ</a:t>
            </a:r>
            <a:r>
              <a:rPr lang="ru-RU" sz="2400" dirty="0">
                <a:solidFill>
                  <a:schemeClr val="tx1"/>
                </a:solidFill>
                <a:hlinkClick r:id="rId2" action="ppaction://hlinksldjump"/>
              </a:rPr>
              <a:t>: 150 г, 450 </a:t>
            </a:r>
            <a:r>
              <a:rPr lang="ru-RU" sz="2400" dirty="0" smtClean="0">
                <a:solidFill>
                  <a:schemeClr val="tx1"/>
                </a:solidFill>
                <a:hlinkClick r:id="rId2" action="ppaction://hlinksldjump"/>
              </a:rPr>
              <a:t>г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6903" name="AutoShape 39"/>
          <p:cNvSpPr>
            <a:spLocks noChangeArrowheads="1"/>
          </p:cNvSpPr>
          <p:nvPr/>
        </p:nvSpPr>
        <p:spPr bwMode="auto">
          <a:xfrm>
            <a:off x="2393448" y="3424296"/>
            <a:ext cx="792162" cy="287338"/>
          </a:xfrm>
          <a:prstGeom prst="leftRightArrow">
            <a:avLst>
              <a:gd name="adj1" fmla="val 50000"/>
              <a:gd name="adj2" fmla="val 55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36904" name="AutoShape 40"/>
          <p:cNvSpPr>
            <a:spLocks noChangeArrowheads="1"/>
          </p:cNvSpPr>
          <p:nvPr/>
        </p:nvSpPr>
        <p:spPr bwMode="auto">
          <a:xfrm>
            <a:off x="5076825" y="3429000"/>
            <a:ext cx="1223963" cy="287338"/>
          </a:xfrm>
          <a:prstGeom prst="leftRightArrow">
            <a:avLst>
              <a:gd name="adj1" fmla="val 50000"/>
              <a:gd name="adj2" fmla="val 851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405231" y="395260"/>
            <a:ext cx="8335125" cy="10618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Смешали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 соляной кислоты с 10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ным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раствором    и     получили 600 г 15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раствора.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Сколько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граммов каждого раствора было взято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63888" y="2459831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6536" y="2303224"/>
            <a:ext cx="79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16688" y="2459830"/>
            <a:ext cx="144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9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0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1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2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8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9320"/>
                            </p:stCondLst>
                            <p:childTnLst>
                              <p:par>
                                <p:cTn id="19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3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  <p:bldP spid="36872" grpId="0" animBg="1"/>
      <p:bldP spid="36874" grpId="0" animBg="1"/>
      <p:bldP spid="36874" grpId="1" animBg="1"/>
      <p:bldP spid="36875" grpId="0" animBg="1"/>
      <p:bldP spid="36875" grpId="1" animBg="1"/>
      <p:bldP spid="36876" grpId="0" animBg="1"/>
      <p:bldP spid="36876" grpId="1" animBg="1"/>
      <p:bldP spid="36880" grpId="0"/>
      <p:bldP spid="36882" grpId="0"/>
      <p:bldP spid="36884" grpId="0"/>
      <p:bldP spid="36886" grpId="0"/>
      <p:bldP spid="36887" grpId="0"/>
      <p:bldP spid="36888" grpId="0"/>
      <p:bldP spid="36892" grpId="0"/>
      <p:bldP spid="36893" grpId="0"/>
      <p:bldP spid="36894" grpId="0"/>
      <p:bldP spid="36895" grpId="0"/>
      <p:bldP spid="36896" grpId="0"/>
      <p:bldP spid="36900" grpId="0" animBg="1"/>
      <p:bldP spid="36903" grpId="0" animBg="1"/>
      <p:bldP spid="36903" grpId="1" animBg="1"/>
      <p:bldP spid="36904" grpId="0" animBg="1"/>
      <p:bldP spid="36904" grpId="1" animBg="1"/>
      <p:bldP spid="369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539750" y="2276475"/>
            <a:ext cx="1873250" cy="792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300788" y="2221216"/>
            <a:ext cx="1892839" cy="7895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39750" y="3068638"/>
            <a:ext cx="1874838" cy="792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344339" y="2764871"/>
            <a:ext cx="1871663" cy="7921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6291501" y="3068180"/>
            <a:ext cx="1902125" cy="792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54233" y="2269420"/>
            <a:ext cx="1657350" cy="3667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медь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39750" y="3141663"/>
            <a:ext cx="187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dirty="0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39750" y="3100816"/>
            <a:ext cx="1871662" cy="3667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цинк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292484" y="2211388"/>
            <a:ext cx="1713468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медь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466322" y="2937908"/>
            <a:ext cx="1596216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медь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292485" y="3081018"/>
            <a:ext cx="1901142" cy="3667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цинк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300788" y="1844674"/>
            <a:ext cx="1873250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2х+40</a:t>
            </a:r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554234" y="1819617"/>
            <a:ext cx="1857178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2х−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кг</a:t>
            </a: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3312319" y="1844675"/>
            <a:ext cx="1511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dirty="0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3531304" y="1844675"/>
            <a:ext cx="143986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ru-RU" dirty="0">
                <a:cs typeface="Tahoma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539751" y="3464719"/>
            <a:ext cx="1871662" cy="3693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х−60 кг</a:t>
            </a:r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6292484" y="2708275"/>
            <a:ext cx="1901143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0,7(2х+40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2627313" y="299720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+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5508625" y="3068638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=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519688" y="3539906"/>
            <a:ext cx="8397039" cy="21236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Решение:  Пусть  х кг  меди   содержится  в сплаве,  составляем  уравнение  по условию задачи. </a:t>
            </a:r>
          </a:p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1х+100=0,7(2х+40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х=180. 80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 было меди в первоначальном куске, масса которого была 300 кг. Тогда процентное содержание меди можно подсчитать так: (180/300)∙100=60 %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5456942" y="6093296"/>
            <a:ext cx="1995377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Ответ: 60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%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82" name="AutoShape 26"/>
          <p:cNvSpPr>
            <a:spLocks noChangeArrowheads="1"/>
          </p:cNvSpPr>
          <p:nvPr/>
        </p:nvSpPr>
        <p:spPr bwMode="auto">
          <a:xfrm>
            <a:off x="2411413" y="2708275"/>
            <a:ext cx="792162" cy="287338"/>
          </a:xfrm>
          <a:prstGeom prst="leftRightArrow">
            <a:avLst>
              <a:gd name="adj1" fmla="val 50000"/>
              <a:gd name="adj2" fmla="val 55138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83" name="AutoShape 27"/>
          <p:cNvSpPr>
            <a:spLocks noChangeArrowheads="1"/>
          </p:cNvSpPr>
          <p:nvPr/>
        </p:nvSpPr>
        <p:spPr bwMode="auto">
          <a:xfrm>
            <a:off x="5062538" y="2738438"/>
            <a:ext cx="1223962" cy="287337"/>
          </a:xfrm>
          <a:prstGeom prst="leftRightArrow">
            <a:avLst>
              <a:gd name="adj1" fmla="val 50000"/>
              <a:gd name="adj2" fmla="val 85193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374274" y="188640"/>
            <a:ext cx="8640762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Задача 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Латунь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сплав меди и цинка. Кусок латуни содержит меди на 60 кг больше, чем у цинка. Этот кусок латуни сплавили со 100 кг меди и получили латунь, в которой 70 % меди. Определите процент содержания меди в первоначальном куске латуни. </a:t>
            </a: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1691680" y="2276475"/>
            <a:ext cx="722908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7452320" y="2221216"/>
            <a:ext cx="741307" cy="3667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/>
              <a:t>70%</a:t>
            </a: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539752" y="2636838"/>
            <a:ext cx="1871660" cy="3667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</a:t>
            </a:r>
          </a:p>
        </p:txBody>
      </p:sp>
    </p:spTree>
    <p:extLst>
      <p:ext uri="{BB962C8B-B14F-4D97-AF65-F5344CB8AC3E}">
        <p14:creationId xmlns:p14="http://schemas.microsoft.com/office/powerpoint/2010/main" val="4282913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>
        <p14:reveal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4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0760"/>
                            </p:stCondLst>
                            <p:childTnLst>
                              <p:par>
                                <p:cTn id="1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 animBg="1"/>
      <p:bldP spid="45060" grpId="0" animBg="1"/>
      <p:bldP spid="45060" grpId="1" animBg="1"/>
      <p:bldP spid="45061" grpId="0" animBg="1"/>
      <p:bldP spid="45062" grpId="0" animBg="1"/>
      <p:bldP spid="45062" grpId="1" animBg="1"/>
      <p:bldP spid="45063" grpId="0" animBg="1"/>
      <p:bldP spid="45065" grpId="0" animBg="1"/>
      <p:bldP spid="45066" grpId="0" animBg="1"/>
      <p:bldP spid="45068" grpId="0" animBg="1"/>
      <p:bldP spid="45075" grpId="0" animBg="1"/>
      <p:bldP spid="45076" grpId="0" animBg="1"/>
      <p:bldP spid="45077" grpId="0"/>
      <p:bldP spid="45078" grpId="0"/>
      <p:bldP spid="45080" grpId="0" animBg="1"/>
      <p:bldP spid="45082" grpId="0" animBg="1"/>
      <p:bldP spid="45083" grpId="0" animBg="1"/>
      <p:bldP spid="45087" grpId="0" animBg="1"/>
      <p:bldP spid="45088" grpId="0" animBg="1"/>
      <p:bldP spid="45089" grpId="0" animBg="1"/>
      <p:bldP spid="45091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497</TotalTime>
  <Words>1209</Words>
  <Application>Microsoft Office PowerPoint</Application>
  <PresentationFormat>Экран (4:3)</PresentationFormat>
  <Paragraphs>196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Воздушный поток</vt:lpstr>
      <vt:lpstr>Формула</vt:lpstr>
      <vt:lpstr>Муниципальное    общеобразовательное    учреждение    «Средняя   общеобразовательная   школа    №43»  г.  Воркуты   </vt:lpstr>
      <vt:lpstr>Презентация PowerPoint</vt:lpstr>
      <vt:lpstr>ЦЕЛИ: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Спасибо  за  урок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51</cp:revision>
  <dcterms:created xsi:type="dcterms:W3CDTF">2014-09-28T06:11:26Z</dcterms:created>
  <dcterms:modified xsi:type="dcterms:W3CDTF">2014-11-09T18:34:27Z</dcterms:modified>
</cp:coreProperties>
</file>