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69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3" autoAdjust="0"/>
    <p:restoredTop sz="94660"/>
  </p:normalViewPr>
  <p:slideViewPr>
    <p:cSldViewPr>
      <p:cViewPr varScale="1">
        <p:scale>
          <a:sx n="85" d="100"/>
          <a:sy n="85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58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585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FC6C3278-3343-40BB-89DA-470F708CE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0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9F430-1177-4527-880A-BAF8A0887D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52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7ED6F-96C8-4EAE-ACA6-304CA0240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940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69C25-B3B2-49C9-B91D-F58524DAB4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344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C9853-C3EB-4435-A09D-9E705C8CD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43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63810-6B1C-4514-B27F-8152AD214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87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58EE6-419E-4BD1-AAEF-F37A3BBEC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566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1520-8B8D-4E75-9011-F43F3FFA62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6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7F353-8858-4600-AF7A-0276FAF15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40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DAE78-3C54-426C-918B-7DE4356720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29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83F93-FCA9-4E46-9A84-1544EC3C9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731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16D2C-E40A-4DA5-B5DA-8C9DEDA48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5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7D754-EE6C-4B9D-910E-A5533E254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54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73973-C1E4-4B7D-B787-53AFF94DB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54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EB4FBE-D68D-4ED7-B789-8CEB99904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Академическое красноречие</a:t>
            </a:r>
            <a:b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7938" y="2924175"/>
            <a:ext cx="5338762" cy="182245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Состязание ораторов</a:t>
            </a:r>
            <a:endParaRPr lang="ru-RU" sz="3200" b="1" dirty="0" smtClean="0"/>
          </a:p>
        </p:txBody>
      </p:sp>
      <p:pic>
        <p:nvPicPr>
          <p:cNvPr id="3076" name="Picture 4" descr="id38126_w1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082925"/>
            <a:ext cx="2417762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smtClean="0"/>
              <a:t>Ломоносов Михаил Васильевич</a:t>
            </a:r>
            <a:br>
              <a:rPr lang="ru-RU" sz="3200" smtClean="0"/>
            </a:br>
            <a:r>
              <a:rPr lang="ru-RU" sz="3200" smtClean="0"/>
              <a:t>(1711- 1765)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«Риторика»</a:t>
            </a:r>
          </a:p>
          <a:p>
            <a:pPr eaLnBrk="1" hangingPunct="1"/>
            <a:r>
              <a:rPr lang="ru-RU" b="1" smtClean="0"/>
              <a:t>«Рассуждение о пользе книг церковных»</a:t>
            </a:r>
          </a:p>
          <a:p>
            <a:pPr eaLnBrk="1" hangingPunct="1"/>
            <a:r>
              <a:rPr lang="ru-RU" b="1" smtClean="0"/>
              <a:t>«Краткое руководство к красноречию»</a:t>
            </a:r>
          </a:p>
        </p:txBody>
      </p:sp>
      <p:pic>
        <p:nvPicPr>
          <p:cNvPr id="12292" name="Picture 6" descr="1745_2-a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349500"/>
            <a:ext cx="3313112" cy="4248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Особенности ораторского искусства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000" smtClean="0"/>
              <a:t>Необычность начала (вопросительные предложения риторического характера).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000" smtClean="0"/>
              <a:t>Употребление местоимения мы.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000" smtClean="0"/>
              <a:t>Использование предложений с группами однородных членов.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000" smtClean="0"/>
              <a:t>Употребление книжной и разговорной лексики.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000" smtClean="0"/>
              <a:t>Использование изобразительно- выразительных средств.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000" smtClean="0"/>
              <a:t>Концовка, в которой подчёркивается основная мысли высказывания.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000" smtClean="0"/>
              <a:t>Репетиция выступления, выбор верного тона.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2000" smtClean="0"/>
          </a:p>
        </p:txBody>
      </p:sp>
      <p:pic>
        <p:nvPicPr>
          <p:cNvPr id="13316" name="Picture 4" descr="8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5229225"/>
            <a:ext cx="10287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smtClean="0"/>
              <a:t>    Дискуссия на тему</a:t>
            </a:r>
            <a:r>
              <a:rPr lang="ru-RU" sz="3200" smtClean="0"/>
              <a:t> </a:t>
            </a:r>
            <a:br>
              <a:rPr lang="ru-RU" sz="3200" smtClean="0"/>
            </a:br>
            <a:r>
              <a:rPr lang="ru-RU" sz="3200" smtClean="0"/>
              <a:t>«Дурные привычки, слабости, человеческие пороки»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ru-RU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Какие привычки можно назвать дурными?</a:t>
            </a:r>
            <a:r>
              <a:rPr lang="ru-RU" sz="2400" dirty="0" smtClean="0"/>
              <a:t> 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dirty="0" smtClean="0"/>
              <a:t>       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ru-RU" sz="2000" dirty="0" smtClean="0"/>
              <a:t>       </a:t>
            </a:r>
            <a:r>
              <a:rPr lang="ru-RU" sz="2400" dirty="0" smtClean="0"/>
              <a:t>(называйте и доказывайте, почему вы так думаете, если кто-то не согласен, возражайте)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ru-RU" sz="2000" dirty="0" smtClean="0"/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ru-RU" sz="1800" dirty="0" smtClean="0"/>
          </a:p>
        </p:txBody>
      </p:sp>
      <p:pic>
        <p:nvPicPr>
          <p:cNvPr id="14340" name="Picture 6" descr="37796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8" b="18898"/>
          <a:stretch>
            <a:fillRect/>
          </a:stretch>
        </p:blipFill>
        <p:spPr>
          <a:xfrm>
            <a:off x="1187450" y="2924175"/>
            <a:ext cx="3384550" cy="3436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Дурные привычки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62200"/>
            <a:ext cx="7631112" cy="423545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Шуметь среди людей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Громко говорить, привлекая внимание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Громко смеяться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Ковырять в носу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Грызть ногти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Свистеть в помещении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Плевать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Курить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Опаздывать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Грызть семечки в общественных местах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Рвать цветы на клумбе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Бросать в водоём камни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2000" smtClean="0"/>
              <a:t>Ловить насекомых, птиц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ru-RU" sz="2000" smtClean="0"/>
          </a:p>
        </p:txBody>
      </p:sp>
      <p:pic>
        <p:nvPicPr>
          <p:cNvPr id="15364" name="Picture 5" descr="152598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565400"/>
            <a:ext cx="1243013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 descr="200px-Nose_picking_in_progr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068638"/>
            <a:ext cx="1296988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9" descr="11180781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300663"/>
            <a:ext cx="1368425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smtClean="0"/>
              <a:t>     Дискуссия на тему</a:t>
            </a:r>
            <a:r>
              <a:rPr lang="ru-RU" sz="3200" smtClean="0"/>
              <a:t> </a:t>
            </a:r>
            <a:br>
              <a:rPr lang="ru-RU" sz="3200" smtClean="0"/>
            </a:br>
            <a:r>
              <a:rPr lang="ru-RU" sz="3200" smtClean="0"/>
              <a:t>«Дурные привычки, слабости, человеческие пороки»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Чем отличаются дурные привычки от пороков человека?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Привычки</a:t>
            </a:r>
            <a:r>
              <a:rPr lang="ru-RU" sz="2400" smtClean="0"/>
              <a:t> – это поведение, образ жизни, склонность, привычки бывают плохие и хорошие</a:t>
            </a:r>
          </a:p>
          <a:p>
            <a:pPr eaLnBrk="1" hangingPunct="1">
              <a:defRPr/>
            </a:pPr>
            <a:r>
              <a:rPr lang="ru-RU" sz="24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Порок</a:t>
            </a:r>
            <a:r>
              <a:rPr lang="ru-RU" sz="2400" smtClean="0"/>
              <a:t> – тяжёлые предосудительные недостатки, позорящее свойство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4"/>
          <p:cNvSpPr>
            <a:spLocks noGrp="1" noChangeArrowheads="1"/>
          </p:cNvSpPr>
          <p:nvPr>
            <p:ph type="title"/>
          </p:nvPr>
        </p:nvSpPr>
        <p:spPr>
          <a:xfrm>
            <a:off x="971550" y="765175"/>
            <a:ext cx="7924800" cy="1143000"/>
          </a:xfrm>
        </p:spPr>
        <p:txBody>
          <a:bodyPr/>
          <a:lstStyle/>
          <a:p>
            <a:pPr algn="ctr" eaLnBrk="1" hangingPunct="1"/>
            <a:r>
              <a:rPr lang="ru-RU" sz="2800" smtClean="0"/>
              <a:t>Дискуссия на тему</a:t>
            </a:r>
            <a:r>
              <a:rPr lang="ru-RU" sz="3200" smtClean="0"/>
              <a:t> </a:t>
            </a:r>
            <a:br>
              <a:rPr lang="ru-RU" sz="3200" smtClean="0"/>
            </a:br>
            <a:r>
              <a:rPr lang="ru-RU" sz="3200" smtClean="0"/>
              <a:t>«Дурные привычки, слабости, человеческие пороки»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964113" y="2473325"/>
            <a:ext cx="3770312" cy="3724275"/>
          </a:xfrm>
        </p:spPr>
        <p:txBody>
          <a:bodyPr/>
          <a:lstStyle/>
          <a:p>
            <a:pPr eaLnBrk="1" hangingPunct="1"/>
            <a:r>
              <a:rPr lang="ru-RU" smtClean="0"/>
              <a:t>Назовите пороки людей?</a:t>
            </a:r>
          </a:p>
          <a:p>
            <a:pPr eaLnBrk="1" hangingPunct="1"/>
            <a:r>
              <a:rPr lang="ru-RU" smtClean="0"/>
              <a:t>Как они мешают человеку быть культурным, воспитанным, порядочным?</a:t>
            </a:r>
          </a:p>
        </p:txBody>
      </p:sp>
      <p:pic>
        <p:nvPicPr>
          <p:cNvPr id="17412" name="Picture 14" descr="http://online-serial.tv/uploads/posts/2013-02/1360975244_serial_poroki_i_ih_poklonni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349500"/>
            <a:ext cx="3516312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Пороки: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Лень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Лживость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Грубость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Пьянство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Наркомания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Цинизм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Жадность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Алчность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Стяжательство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smtClean="0"/>
              <a:t>Властолюбие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b="1" smtClean="0"/>
          </a:p>
        </p:txBody>
      </p:sp>
      <p:pic>
        <p:nvPicPr>
          <p:cNvPr id="18436" name="Picture 5" descr="photo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420938"/>
            <a:ext cx="1397000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7" descr="20061031220245_1-narkoman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492375"/>
            <a:ext cx="1114425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9" descr="1230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652963"/>
            <a:ext cx="952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11" descr="1207811956_433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868863"/>
            <a:ext cx="984250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13" descr="2679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581525"/>
            <a:ext cx="19050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Домашнее задание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009900"/>
                </a:solidFill>
              </a:rPr>
              <a:t>       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ru-RU" b="1" smtClean="0">
                <a:solidFill>
                  <a:srgbClr val="009900"/>
                </a:solidFill>
              </a:rPr>
              <a:t>                Написать сочинение: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«Что значит быть интеллигентным?»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«Воспитанный человек»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«Героизм мнимый и истинный»</a:t>
            </a:r>
          </a:p>
        </p:txBody>
      </p:sp>
      <p:pic>
        <p:nvPicPr>
          <p:cNvPr id="19460" name="Picture 4" descr="d00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60350"/>
            <a:ext cx="123825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 descr="kniga_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5516563"/>
            <a:ext cx="1655762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611188" y="765175"/>
            <a:ext cx="626586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Цели учебного занятия:</a:t>
            </a:r>
            <a:b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305800" cy="4235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400" smtClean="0"/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Дать исторический экскурс  в начало европейской риторики  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Познакомить  учащихся с видами, строением и языковыми особенностями красноречия                                                                                                         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Совершенствовать речь учащихся, обогащать её.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Помочь школьникам излагать не только « чужой материал», но и готовить собственный текст. 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Развивать умения высказывать свои мысли связно и логично; развивать монологическую и диалогическую речь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Воспитывать гармоническую личность: воздействовать на мышление и речь учащихся.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 </a:t>
            </a:r>
            <a:endParaRPr lang="ru-RU" sz="1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Оборудование:</a:t>
            </a:r>
            <a:endParaRPr lang="ru-RU" sz="1400" smtClean="0"/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Смарт-доска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К. Чуковский «Живой как жизнь»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С. Маршак «Воспитание словом»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Л. Успенский « Тайна слова»</a:t>
            </a:r>
          </a:p>
          <a:p>
            <a:pPr eaLnBrk="1" hangingPunct="1">
              <a:lnSpc>
                <a:spcPct val="80000"/>
              </a:lnSpc>
            </a:pPr>
            <a:r>
              <a:rPr lang="ru-RU" sz="1400" smtClean="0"/>
              <a:t>Учебники по риторике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b="1" smtClean="0"/>
              <a:t>Формы работы:</a:t>
            </a:r>
            <a:r>
              <a:rPr lang="ru-RU" sz="1400" smtClean="0"/>
              <a:t> групповая, индивидуальная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В. П. Острогорский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349500"/>
            <a:ext cx="8604250" cy="37242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Школа обязана давать государству прежде всего благородно мыслящих и чувствующих людей, вполне владеющих устно и письменно одним из лучших даров человеческой природы – даром живого слова.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ПОНЯТИЙНЫЙ АППАРАТ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Красноречие</a:t>
            </a:r>
            <a:r>
              <a:rPr lang="ru-RU" sz="2400" dirty="0" smtClean="0"/>
              <a:t> (ораторская проза) – живая публичная речь, получившая художественную обработку.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Формы красноречия</a:t>
            </a:r>
            <a:r>
              <a:rPr lang="ru-RU" sz="2400" dirty="0" smtClean="0"/>
              <a:t>: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400" dirty="0" smtClean="0"/>
              <a:t>Торжественные проповеди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400" dirty="0" smtClean="0"/>
              <a:t>Судебные проповеди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400" dirty="0" smtClean="0"/>
              <a:t>Политические проповеди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400" dirty="0" smtClean="0"/>
              <a:t>Поучения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400" dirty="0" smtClean="0"/>
              <a:t>Беседы, интервью, диспуты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ПОНЯТИЙНЫЙ АППАРАТ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defRPr/>
            </a:pPr>
            <a:r>
              <a:rPr lang="ru-RU" sz="24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Риторика</a:t>
            </a:r>
            <a:r>
              <a:rPr lang="ru-RU" sz="2400" smtClean="0"/>
              <a:t> – наука об ораторском искусстве и шире – о художественной прозе вообще.</a:t>
            </a:r>
          </a:p>
          <a:p>
            <a:pPr marL="533400" indent="-533400" eaLnBrk="1" hangingPunct="1">
              <a:defRPr/>
            </a:pPr>
            <a:r>
              <a:rPr lang="ru-RU" sz="2400" b="1" smtClean="0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Состоит риторика из пяти частей: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sz="2400" smtClean="0"/>
              <a:t>Нахождение материал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sz="2400" smtClean="0"/>
              <a:t>Расположение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sz="2400" smtClean="0"/>
              <a:t>Словесное выражение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sz="2400" smtClean="0"/>
              <a:t>Запоминание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r>
              <a:rPr lang="ru-RU" sz="2400" smtClean="0"/>
              <a:t>Произнесение</a:t>
            </a:r>
          </a:p>
          <a:p>
            <a:pPr marL="533400" indent="-533400" eaLnBrk="1" hangingPunct="1">
              <a:buFont typeface="Wingdings" pitchFamily="2" charset="2"/>
              <a:buAutoNum type="arabicPeriod"/>
              <a:defRPr/>
            </a:pPr>
            <a:endParaRPr lang="ru-RU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Исторический экскурс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636838"/>
            <a:ext cx="8305800" cy="372427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Какую задачу в обучении красноречию ставили перед собой софисты?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В чём состояло содержание риторики софистов?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Какое определение красноречию даёт Коракс?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На какие части делит Коракс ораторскую речь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Какова, по мнению Коракса, главная цель оратора?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smtClean="0"/>
              <a:t>Какое средство в обучении красноречию Коракс считал главным?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2400" b="1" smtClean="0"/>
          </a:p>
        </p:txBody>
      </p:sp>
      <p:pic>
        <p:nvPicPr>
          <p:cNvPr id="8196" name="Picture 4" descr="46430953_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60350"/>
            <a:ext cx="2232025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smtClean="0"/>
              <a:t>Аристотель (384-322 г. до н.э.)</a:t>
            </a:r>
            <a:br>
              <a:rPr lang="ru-RU" sz="3200" smtClean="0"/>
            </a:br>
            <a:r>
              <a:rPr lang="ru-RU" sz="3200" smtClean="0">
                <a:solidFill>
                  <a:schemeClr val="tx1"/>
                </a:solidFill>
              </a:rPr>
              <a:t>Три части риторики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362200"/>
            <a:ext cx="5545137" cy="3724275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ru-RU" sz="1800" smtClean="0"/>
              <a:t>Анализ тех принципов, на основании которых оратор можёт побуждать к чему-нибудь своих слушателей или отклонять их от чего-нибудь, может хвалить или порицать что-нибудь.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ru-RU" sz="1800" smtClean="0"/>
              <a:t>Изложение тех личных свойств и особенностей оратора, с помощью которых он может внушить доверие своим слушателям и таким образом вернее достигнуть своих целей.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ru-RU" sz="1800" smtClean="0"/>
              <a:t>Техническая сторона риторики: способы выражение, построение речи.</a:t>
            </a:r>
          </a:p>
          <a:p>
            <a:pPr marL="457200" indent="-457200" eaLnBrk="1" hangingPunct="1">
              <a:buFont typeface="Wingdings" pitchFamily="2" charset="2"/>
              <a:buAutoNum type="arabicPeriod"/>
            </a:pPr>
            <a:endParaRPr lang="ru-RU" sz="1800" smtClean="0"/>
          </a:p>
        </p:txBody>
      </p:sp>
      <p:pic>
        <p:nvPicPr>
          <p:cNvPr id="9220" name="Picture 6" descr="aristotel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0425" y="2362200"/>
            <a:ext cx="2952750" cy="4090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Цицерон Марк Тулий ( 106-43 до н.э)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760913" y="2362200"/>
            <a:ext cx="4059237" cy="3724275"/>
          </a:xfrm>
        </p:spPr>
        <p:txBody>
          <a:bodyPr/>
          <a:lstStyle/>
          <a:p>
            <a:pPr eaLnBrk="1" hangingPunct="1"/>
            <a:r>
              <a:rPr lang="ru-RU" sz="2400" b="1" smtClean="0"/>
              <a:t>Римский политический деятель, оратор, философ, поэт, писатель, переводчик</a:t>
            </a:r>
          </a:p>
          <a:p>
            <a:pPr eaLnBrk="1" hangingPunct="1"/>
            <a:r>
              <a:rPr lang="ru-RU" sz="2400" b="1" smtClean="0"/>
              <a:t>58 судебных и политических речей</a:t>
            </a:r>
          </a:p>
          <a:p>
            <a:pPr eaLnBrk="1" hangingPunct="1"/>
            <a:r>
              <a:rPr lang="ru-RU" sz="2400" b="1" smtClean="0"/>
              <a:t>19 трактатов по теории и истории красноречия</a:t>
            </a:r>
          </a:p>
          <a:p>
            <a:pPr eaLnBrk="1" hangingPunct="1">
              <a:buFont typeface="Wingdings" pitchFamily="2" charset="2"/>
              <a:buNone/>
            </a:pPr>
            <a:endParaRPr lang="ru-RU" sz="2400" b="1" smtClean="0"/>
          </a:p>
          <a:p>
            <a:pPr eaLnBrk="1" hangingPunct="1"/>
            <a:endParaRPr lang="ru-RU" sz="2400" b="1" smtClean="0"/>
          </a:p>
        </p:txBody>
      </p:sp>
      <p:pic>
        <p:nvPicPr>
          <p:cNvPr id="10244" name="Picture 6" descr="p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349500"/>
            <a:ext cx="3457575" cy="42481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Квинтилиан Марк Фабий </a:t>
            </a:r>
            <a:r>
              <a:rPr lang="ru-RU" sz="2800" smtClean="0"/>
              <a:t>(35-96 до н.э.)</a:t>
            </a:r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636838"/>
            <a:ext cx="3770313" cy="3449637"/>
          </a:xfrm>
        </p:spPr>
        <p:txBody>
          <a:bodyPr/>
          <a:lstStyle/>
          <a:p>
            <a:pPr eaLnBrk="1" hangingPunct="1"/>
            <a:r>
              <a:rPr lang="ru-RU" sz="2400" smtClean="0"/>
              <a:t>Римский ритор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smtClean="0"/>
              <a:t>    ( учитель красноречия), </a:t>
            </a:r>
          </a:p>
          <a:p>
            <a:pPr eaLnBrk="1" hangingPunct="1"/>
            <a:r>
              <a:rPr lang="ru-RU" sz="2400" smtClean="0"/>
              <a:t>автор учебника ораторского искусства «Наставления оратору»</a:t>
            </a:r>
          </a:p>
          <a:p>
            <a:pPr eaLnBrk="1" hangingPunct="1"/>
            <a:endParaRPr lang="ru-RU" sz="2400" smtClean="0"/>
          </a:p>
        </p:txBody>
      </p:sp>
      <p:pic>
        <p:nvPicPr>
          <p:cNvPr id="11268" name="Picture 8" descr="kvintilian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636838"/>
            <a:ext cx="4456113" cy="3384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110</TotalTime>
  <Words>509</Words>
  <Application>Microsoft Office PowerPoint</Application>
  <PresentationFormat>Экран (4:3)</PresentationFormat>
  <Paragraphs>110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Wingdings</vt:lpstr>
      <vt:lpstr>Calibri</vt:lpstr>
      <vt:lpstr>Times New Roman</vt:lpstr>
      <vt:lpstr>Капсулы</vt:lpstr>
      <vt:lpstr>Академическое красноречие </vt:lpstr>
      <vt:lpstr>Цели учебного занятия: </vt:lpstr>
      <vt:lpstr>В. П. Острогорский</vt:lpstr>
      <vt:lpstr>ПОНЯТИЙНЫЙ АППАРАТ</vt:lpstr>
      <vt:lpstr>ПОНЯТИЙНЫЙ АППАРАТ</vt:lpstr>
      <vt:lpstr>Исторический экскурс</vt:lpstr>
      <vt:lpstr>Аристотель (384-322 г. до н.э.) Три части риторики</vt:lpstr>
      <vt:lpstr>Цицерон Марк Тулий ( 106-43 до н.э)</vt:lpstr>
      <vt:lpstr>Квинтилиан Марк Фабий (35-96 до н.э.)</vt:lpstr>
      <vt:lpstr>Ломоносов Михаил Васильевич (1711- 1765)</vt:lpstr>
      <vt:lpstr>Особенности ораторского искусства</vt:lpstr>
      <vt:lpstr>    Дискуссия на тему  «Дурные привычки, слабости, человеческие пороки»</vt:lpstr>
      <vt:lpstr>Дурные привычки</vt:lpstr>
      <vt:lpstr>     Дискуссия на тему  «Дурные привычки, слабости, человеческие пороки»</vt:lpstr>
      <vt:lpstr>Дискуссия на тему  «Дурные привычки, слабости, человеческие пороки»</vt:lpstr>
      <vt:lpstr>Пороки:</vt:lpstr>
      <vt:lpstr>Домашнее задание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Академическое красноречие Состязание ораторов</dc:title>
  <dc:subject>9 класс</dc:subject>
  <dc:creator>Доможирова Л.В.</dc:creator>
  <cp:lastModifiedBy>Larisa13</cp:lastModifiedBy>
  <cp:revision>4</cp:revision>
  <dcterms:created xsi:type="dcterms:W3CDTF">2009-09-12T13:16:20Z</dcterms:created>
  <dcterms:modified xsi:type="dcterms:W3CDTF">2014-12-19T14:54:49Z</dcterms:modified>
  <cp:category>урок развития речи</cp:category>
</cp:coreProperties>
</file>