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247570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rgbClr val="FFFF00"/>
                </a:solidFill>
              </a:rPr>
              <a:t>Гласные е – и в безударных личных окончаниях глаголов			 Глаголы – </a:t>
            </a:r>
            <a:r>
              <a:rPr lang="ru-RU" sz="3600" b="1" i="1" dirty="0" smtClean="0">
                <a:solidFill>
                  <a:srgbClr val="FFFF00"/>
                </a:solidFill>
              </a:rPr>
              <a:t>исключения</a:t>
            </a:r>
            <a:br>
              <a:rPr lang="ru-RU" sz="3600" b="1" i="1" dirty="0" smtClean="0">
                <a:solidFill>
                  <a:srgbClr val="FFFF00"/>
                </a:solidFill>
              </a:rPr>
            </a:br>
            <a:r>
              <a:rPr lang="ru-RU" sz="3600" b="1" i="1" dirty="0" smtClean="0">
                <a:solidFill>
                  <a:srgbClr val="FFFF00"/>
                </a:solidFill>
              </a:rPr>
              <a:t>4 класс</a:t>
            </a:r>
            <a:br>
              <a:rPr lang="ru-RU" sz="3600" b="1" i="1" dirty="0" smtClean="0">
                <a:solidFill>
                  <a:srgbClr val="FFFF00"/>
                </a:solidFill>
              </a:rPr>
            </a:br>
            <a:r>
              <a:rPr lang="ru-RU" sz="3600" b="1" i="1" dirty="0" smtClean="0">
                <a:solidFill>
                  <a:srgbClr val="FFFF00"/>
                </a:solidFill>
              </a:rPr>
              <a:t>УМК «Планета знаний» 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048080"/>
          </a:xfrm>
        </p:spPr>
        <p:txBody>
          <a:bodyPr/>
          <a:lstStyle/>
          <a:p>
            <a:r>
              <a:rPr lang="ru-RU" dirty="0" smtClean="0"/>
              <a:t>Учитель </a:t>
            </a:r>
          </a:p>
          <a:p>
            <a:r>
              <a:rPr lang="ru-RU" dirty="0" smtClean="0"/>
              <a:t>Лебедева Марина Анатольевна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41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steshka.ru/wp-content/uploads/2012/09/ov4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826314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365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Детские картинки - Чеснок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95867"/>
            <a:ext cx="2088232" cy="216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5" descr="Детские картинки - Морковь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68146">
            <a:off x="3425443" y="813829"/>
            <a:ext cx="1831406" cy="3283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Детские картинки - Капуста белокочанная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260" y="1005486"/>
            <a:ext cx="3143090" cy="258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Детские картинки - Салат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50006"/>
            <a:ext cx="2747067" cy="2410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ogurec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87178">
            <a:off x="3828261" y="3404865"/>
            <a:ext cx="1852244" cy="2901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Помидоры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04" y="3929318"/>
            <a:ext cx="2748946" cy="2133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770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кар-то́-</a:t>
            </a:r>
            <a:r>
              <a:rPr lang="ru-RU" b="1" dirty="0" err="1"/>
              <a:t>фель</a:t>
            </a:r>
            <a:endParaRPr lang="ru-RU" dirty="0"/>
          </a:p>
          <a:p>
            <a:r>
              <a:rPr lang="ru-RU" dirty="0"/>
              <a:t>Существительное, неодушевлённое, мужской род, 2-е склонение; формы мн. ч. не используются.</a:t>
            </a:r>
          </a:p>
          <a:p>
            <a:r>
              <a:rPr lang="ru-RU" dirty="0"/>
              <a:t>Корень: </a:t>
            </a:r>
            <a:r>
              <a:rPr lang="ru-RU" b="1" dirty="0"/>
              <a:t>-</a:t>
            </a:r>
            <a:r>
              <a:rPr lang="ru-RU" b="1" dirty="0" err="1"/>
              <a:t>картофел</a:t>
            </a:r>
            <a:r>
              <a:rPr lang="ru-RU" b="1" dirty="0"/>
              <a:t>-</a:t>
            </a:r>
            <a:r>
              <a:rPr lang="ru-RU" dirty="0"/>
              <a:t>.</a:t>
            </a:r>
          </a:p>
          <a:p>
            <a:r>
              <a:rPr lang="ru-RU" b="1" i="1" dirty="0"/>
              <a:t>Значение</a:t>
            </a:r>
          </a:p>
          <a:p>
            <a:pPr lvl="0"/>
            <a:r>
              <a:rPr lang="ru-RU" i="1" dirty="0" err="1"/>
              <a:t>ботан</a:t>
            </a:r>
            <a:r>
              <a:rPr lang="ru-RU" i="1" dirty="0"/>
              <a:t>.</a:t>
            </a:r>
            <a:r>
              <a:rPr lang="ru-RU" dirty="0"/>
              <a:t> многолетние клубненосное растение семейства паслёновых </a:t>
            </a:r>
          </a:p>
          <a:p>
            <a:pPr lvl="0"/>
            <a:r>
              <a:rPr lang="ru-RU" dirty="0"/>
              <a:t>корнеплоды картофеля , клубни, употребляемые в пищу</a:t>
            </a:r>
          </a:p>
          <a:p>
            <a:r>
              <a:rPr lang="ru-RU" b="1" i="1" dirty="0"/>
              <a:t>Синонимы</a:t>
            </a:r>
          </a:p>
          <a:p>
            <a:pPr lvl="0"/>
            <a:r>
              <a:rPr lang="ru-RU" dirty="0"/>
              <a:t>картошка (разг.), паслён клубненосный, земляное яблоко (устар.)</a:t>
            </a:r>
          </a:p>
          <a:p>
            <a:pPr lvl="0"/>
            <a:r>
              <a:rPr lang="ru-RU" dirty="0"/>
              <a:t>картофелина, картошина</a:t>
            </a:r>
          </a:p>
          <a:p>
            <a:r>
              <a:rPr lang="ru-RU" b="1" i="1" dirty="0"/>
              <a:t>Родственные слова</a:t>
            </a:r>
          </a:p>
          <a:p>
            <a:pPr lvl="0"/>
            <a:r>
              <a:rPr lang="ru-RU" dirty="0"/>
              <a:t>уменьш.-ласк. формы: картошечка</a:t>
            </a:r>
          </a:p>
          <a:p>
            <a:pPr lvl="0"/>
            <a:r>
              <a:rPr lang="ru-RU" dirty="0"/>
              <a:t>пр. существительные: картофелина, картошка</a:t>
            </a:r>
          </a:p>
          <a:p>
            <a:pPr lvl="0"/>
            <a:r>
              <a:rPr lang="ru-RU" dirty="0"/>
              <a:t>прилагательные: картофельный</a:t>
            </a:r>
          </a:p>
          <a:p>
            <a:endParaRPr lang="ru-RU" dirty="0"/>
          </a:p>
        </p:txBody>
      </p:sp>
      <p:pic>
        <p:nvPicPr>
          <p:cNvPr id="4" name="Рисунок 3" descr="Тамбовский картофель Тамбовский картофель рецепт Тамбовский картофель отзывы Тамбовский картофель фото vorotila.ru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02"/>
          <a:stretch/>
        </p:blipFill>
        <p:spPr bwMode="auto">
          <a:xfrm>
            <a:off x="6444208" y="4005064"/>
            <a:ext cx="2475091" cy="19996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6189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sz="2800" dirty="0"/>
              <a:t>Без </a:t>
            </a:r>
            <a:r>
              <a:rPr lang="ru-RU" sz="2800" b="1" i="1" dirty="0"/>
              <a:t>картошки</a:t>
            </a:r>
            <a:r>
              <a:rPr lang="ru-RU" sz="2800" dirty="0"/>
              <a:t> жить на свете</a:t>
            </a:r>
            <a:br>
              <a:rPr lang="ru-RU" sz="2800" dirty="0"/>
            </a:br>
            <a:r>
              <a:rPr lang="ru-RU" sz="2800" dirty="0"/>
              <a:t>Очень даже грустно, дети.</a:t>
            </a:r>
            <a:br>
              <a:rPr lang="ru-RU" sz="2800" dirty="0"/>
            </a:br>
            <a:r>
              <a:rPr lang="ru-RU" sz="2800" dirty="0"/>
              <a:t>Выручает нас всегда</a:t>
            </a:r>
            <a:br>
              <a:rPr lang="ru-RU" sz="2800" dirty="0"/>
            </a:br>
            <a:r>
              <a:rPr lang="ru-RU" sz="2800" dirty="0"/>
              <a:t>Эта скромная еда:</a:t>
            </a:r>
            <a:br>
              <a:rPr lang="ru-RU" sz="2800" dirty="0"/>
            </a:br>
            <a:r>
              <a:rPr lang="ru-RU" sz="2800" dirty="0"/>
              <a:t>И в </a:t>
            </a:r>
            <a:r>
              <a:rPr lang="ru-RU" sz="2800" dirty="0" err="1"/>
              <a:t>пюрешке</a:t>
            </a:r>
            <a:r>
              <a:rPr lang="ru-RU" sz="2800" dirty="0"/>
              <a:t>, и в мундирах,</a:t>
            </a:r>
            <a:br>
              <a:rPr lang="ru-RU" sz="2800" dirty="0"/>
            </a:br>
            <a:r>
              <a:rPr lang="ru-RU" sz="2800" dirty="0"/>
              <a:t>В первых блюдах, и в гарнирах,</a:t>
            </a:r>
            <a:br>
              <a:rPr lang="ru-RU" sz="2800" dirty="0"/>
            </a:br>
            <a:r>
              <a:rPr lang="ru-RU" sz="2800" dirty="0"/>
              <a:t>И вареной, и печеной,</a:t>
            </a:r>
            <a:br>
              <a:rPr lang="ru-RU" sz="2800" dirty="0"/>
            </a:br>
            <a:r>
              <a:rPr lang="ru-RU" sz="2800" dirty="0"/>
              <a:t>И хрустящей, и толченой.</a:t>
            </a:r>
            <a:br>
              <a:rPr lang="ru-RU" sz="2800" dirty="0"/>
            </a:br>
            <a:r>
              <a:rPr lang="ru-RU" sz="2800" dirty="0"/>
              <a:t>Про нее сказать не грех,</a:t>
            </a:r>
            <a:br>
              <a:rPr lang="ru-RU" sz="2800" dirty="0"/>
            </a:br>
            <a:r>
              <a:rPr lang="ru-RU" sz="2800" dirty="0"/>
              <a:t>Что </a:t>
            </a:r>
            <a:r>
              <a:rPr lang="ru-RU" sz="2800" b="1" i="1" dirty="0"/>
              <a:t>картошка</a:t>
            </a:r>
            <a:r>
              <a:rPr lang="ru-RU" sz="2800" dirty="0"/>
              <a:t> лучше всех!</a:t>
            </a:r>
          </a:p>
          <a:p>
            <a:endParaRPr lang="ru-RU" dirty="0"/>
          </a:p>
        </p:txBody>
      </p:sp>
      <p:pic>
        <p:nvPicPr>
          <p:cNvPr id="4" name="Рисунок 3" descr="Картофель белый Zakaz Fruktov интернет магазин свежих фруктов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92" y="5098473"/>
            <a:ext cx="2062999" cy="1236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SHOKOLADNICA.com.ua - Домашняя энциклопедия для женщин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36712"/>
            <a:ext cx="2367222" cy="2688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картошка &quot; Страница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47" y="3953005"/>
            <a:ext cx="3018097" cy="22909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554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</a:rPr>
              <a:t>Работать – работает, строить – строит, лечить – лечит, обидеть – обидит, вязать – вяжет, пилить – пилит, мыть – моет, вертеть – вертит, шептать – шепчет, гнать – гонит, любить – любит, смотреть – смотрит.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020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ГЛАГОЛЫ – ИСКЛЮЧЕНИЯ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</a:rPr>
              <a:t>гнать, держать, смотреть, видеть, дышать, слышать, ненавидеть,  зависеть, вертеть, обидеть, терпеть 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04337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99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Гласные е – и в безударных личных окончаниях глаголов    Глаголы – исключения 4 класс УМК «Планета знаний»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ГЛАГОЛЫ – ИСКЛЮЧЕНИЯ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е – и в безударных личных окончаниях глаголов    Глаголы – исключения 4 класс УМК «Планета знаний» </dc:title>
  <dc:creator>Sony</dc:creator>
  <cp:lastModifiedBy>Sony</cp:lastModifiedBy>
  <cp:revision>2</cp:revision>
  <dcterms:created xsi:type="dcterms:W3CDTF">2014-11-23T10:38:03Z</dcterms:created>
  <dcterms:modified xsi:type="dcterms:W3CDTF">2014-11-23T10:52:46Z</dcterms:modified>
</cp:coreProperties>
</file>