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62" r:id="rId3"/>
    <p:sldId id="258" r:id="rId4"/>
    <p:sldId id="260" r:id="rId5"/>
    <p:sldId id="261" r:id="rId6"/>
    <p:sldId id="263" r:id="rId7"/>
    <p:sldId id="264" r:id="rId8"/>
    <p:sldId id="265" r:id="rId9"/>
    <p:sldId id="271" r:id="rId10"/>
    <p:sldId id="266" r:id="rId11"/>
    <p:sldId id="267" r:id="rId12"/>
    <p:sldId id="270" r:id="rId13"/>
    <p:sldId id="259" r:id="rId14"/>
    <p:sldId id="268" r:id="rId15"/>
    <p:sldId id="269"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0600"/>
    <a:srgbClr val="760000"/>
    <a:srgbClr val="775727"/>
    <a:srgbClr val="9C7234"/>
    <a:srgbClr val="6C4B26"/>
    <a:srgbClr val="381547"/>
    <a:srgbClr val="9E0000"/>
    <a:srgbClr val="000000"/>
    <a:srgbClr val="DA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2514" y="-73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27A3B3-BBF2-49C7-9F71-4380EBA43E7D}" type="datetimeFigureOut">
              <a:rPr lang="ru-RU" smtClean="0"/>
              <a:pPr/>
              <a:t>09.10.2014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79E9B5-FD24-4ED4-A534-FDB25B89E236}"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679E9B5-FD24-4ED4-A534-FDB25B89E236}" type="slidenum">
              <a:rPr lang="ru-RU" smtClean="0"/>
              <a:pPr/>
              <a:t>11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84CCCC8-413C-488B-A503-0E2CE7175235}" type="datetimeFigureOut">
              <a:rPr lang="ru-RU" smtClean="0"/>
              <a:pPr/>
              <a:t>09.10.2014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ADBD53-93F7-4C22-92FB-D54A814DE2A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84CCCC8-413C-488B-A503-0E2CE7175235}" type="datetimeFigureOut">
              <a:rPr lang="ru-RU" smtClean="0"/>
              <a:pPr/>
              <a:t>09.10.2014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ADBD53-93F7-4C22-92FB-D54A814DE2A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84CCCC8-413C-488B-A503-0E2CE7175235}" type="datetimeFigureOut">
              <a:rPr lang="ru-RU" smtClean="0"/>
              <a:pPr/>
              <a:t>09.10.2014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ADBD53-93F7-4C22-92FB-D54A814DE2AE}"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84CCCC8-413C-488B-A503-0E2CE7175235}" type="datetimeFigureOut">
              <a:rPr lang="ru-RU" smtClean="0"/>
              <a:pPr/>
              <a:t>09.10.2014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ADBD53-93F7-4C22-92FB-D54A814DE2A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84CCCC8-413C-488B-A503-0E2CE7175235}" type="datetimeFigureOut">
              <a:rPr lang="ru-RU" smtClean="0"/>
              <a:pPr/>
              <a:t>09.10.2014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ADBD53-93F7-4C22-92FB-D54A814DE2AE}"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84CCCC8-413C-488B-A503-0E2CE7175235}" type="datetimeFigureOut">
              <a:rPr lang="ru-RU" smtClean="0"/>
              <a:pPr/>
              <a:t>09.10.2014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EADBD53-93F7-4C22-92FB-D54A814DE2A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84CCCC8-413C-488B-A503-0E2CE7175235}" type="datetimeFigureOut">
              <a:rPr lang="ru-RU" smtClean="0"/>
              <a:pPr/>
              <a:t>09.10.2014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EADBD53-93F7-4C22-92FB-D54A814DE2A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84CCCC8-413C-488B-A503-0E2CE7175235}" type="datetimeFigureOut">
              <a:rPr lang="ru-RU" smtClean="0"/>
              <a:pPr/>
              <a:t>09.10.2014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EADBD53-93F7-4C22-92FB-D54A814DE2A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84CCCC8-413C-488B-A503-0E2CE7175235}" type="datetimeFigureOut">
              <a:rPr lang="ru-RU" smtClean="0"/>
              <a:pPr/>
              <a:t>09.10.2014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EADBD53-93F7-4C22-92FB-D54A814DE2A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84CCCC8-413C-488B-A503-0E2CE7175235}" type="datetimeFigureOut">
              <a:rPr lang="ru-RU" smtClean="0"/>
              <a:pPr/>
              <a:t>09.10.2014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EADBD53-93F7-4C22-92FB-D54A814DE2A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84CCCC8-413C-488B-A503-0E2CE7175235}" type="datetimeFigureOut">
              <a:rPr lang="ru-RU" smtClean="0"/>
              <a:pPr/>
              <a:t>09.10.2014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EADBD53-93F7-4C22-92FB-D54A814DE2A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CCCC8-413C-488B-A503-0E2CE7175235}" type="datetimeFigureOut">
              <a:rPr lang="ru-RU" smtClean="0"/>
              <a:pPr/>
              <a:t>09.10.2014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DBD53-93F7-4C22-92FB-D54A814DE2A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audio" Target="file:///D:\&#1053;&#1072;&#1096;&#1080;%20&#1085;&#1086;&#1074;&#1099;&#1077;%20&#1092;&#1072;&#1081;&#1083;&#1099;\&#1053;&#1072;&#1096;&#1072;%20&#1052;&#1091;&#1079;&#1099;&#1082;&#1072;&#1083;&#1100;&#1085;&#1072;&#1103;\Saycet%20-%20Kien-Lang.mp3" TargetMode="Externa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0" y="642918"/>
            <a:ext cx="9144000" cy="2286016"/>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p:cNvSpPr/>
          <p:nvPr/>
        </p:nvSpPr>
        <p:spPr>
          <a:xfrm>
            <a:off x="0" y="500042"/>
            <a:ext cx="9144000" cy="378565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smtClean="0">
                <a:ln w="11430"/>
                <a:gradFill>
                  <a:gsLst>
                    <a:gs pos="0">
                      <a:srgbClr val="FE0600"/>
                    </a:gs>
                    <a:gs pos="75000">
                      <a:srgbClr val="9E0000"/>
                    </a:gs>
                    <a:gs pos="100000">
                      <a:srgbClr val="760000"/>
                    </a:gs>
                  </a:gsLst>
                  <a:lin ang="5400000"/>
                </a:gradFill>
                <a:effectLst>
                  <a:outerShdw blurRad="50800" dist="39000" dir="5460000" algn="tl">
                    <a:srgbClr val="000000"/>
                  </a:outerShdw>
                </a:effectLst>
                <a:latin typeface="Century Gothic" pitchFamily="34" charset="0"/>
              </a:rPr>
              <a:t>The Great </a:t>
            </a:r>
          </a:p>
          <a:p>
            <a:pPr algn="ctr"/>
            <a:r>
              <a:rPr lang="en-US" sz="8000" b="1" dirty="0" smtClean="0">
                <a:ln w="11430"/>
                <a:gradFill>
                  <a:gsLst>
                    <a:gs pos="0">
                      <a:srgbClr val="FE0600"/>
                    </a:gs>
                    <a:gs pos="75000">
                      <a:srgbClr val="9E0000"/>
                    </a:gs>
                    <a:gs pos="100000">
                      <a:srgbClr val="760000"/>
                    </a:gs>
                  </a:gsLst>
                  <a:lin ang="5400000"/>
                </a:gradFill>
                <a:effectLst>
                  <a:outerShdw blurRad="50800" dist="39000" dir="5460000" algn="tl">
                    <a:srgbClr val="000000"/>
                  </a:outerShdw>
                </a:effectLst>
                <a:latin typeface="Century Gothic" pitchFamily="34" charset="0"/>
              </a:rPr>
              <a:t>Patriotic War</a:t>
            </a:r>
            <a:endParaRPr lang="ru-RU" sz="8000" b="1" dirty="0" smtClean="0">
              <a:ln w="11430"/>
              <a:gradFill>
                <a:gsLst>
                  <a:gs pos="0">
                    <a:srgbClr val="FE0600"/>
                  </a:gs>
                  <a:gs pos="75000">
                    <a:srgbClr val="9E0000"/>
                  </a:gs>
                  <a:gs pos="100000">
                    <a:srgbClr val="760000"/>
                  </a:gs>
                </a:gsLst>
                <a:lin ang="5400000"/>
              </a:gradFill>
              <a:effectLst>
                <a:outerShdw blurRad="50800" dist="39000" dir="5460000" algn="tl">
                  <a:srgbClr val="000000"/>
                </a:outerShdw>
              </a:effectLst>
              <a:latin typeface="Century Gothic" pitchFamily="34" charset="0"/>
            </a:endParaRPr>
          </a:p>
          <a:p>
            <a:pPr algn="ctr"/>
            <a:endParaRPr lang="ru-RU" sz="8000" b="1" dirty="0">
              <a:ln w="11430"/>
              <a:gradFill>
                <a:gsLst>
                  <a:gs pos="0">
                    <a:srgbClr val="FE0600"/>
                  </a:gs>
                  <a:gs pos="75000">
                    <a:srgbClr val="9E0000"/>
                  </a:gs>
                  <a:gs pos="100000">
                    <a:srgbClr val="760000"/>
                  </a:gs>
                </a:gsLst>
                <a:lin ang="5400000"/>
              </a:gradFill>
              <a:effectLst>
                <a:outerShdw blurRad="50800" dist="39000" dir="5460000" algn="tl">
                  <a:srgbClr val="000000"/>
                </a:outerShdw>
              </a:effectLst>
            </a:endParaRPr>
          </a:p>
        </p:txBody>
      </p:sp>
      <p:pic>
        <p:nvPicPr>
          <p:cNvPr id="3" name="Рисунок 2" descr="The Blockade of Leningrad.jpg"/>
          <p:cNvPicPr>
            <a:picLocks noChangeAspect="1"/>
          </p:cNvPicPr>
          <p:nvPr/>
        </p:nvPicPr>
        <p:blipFill>
          <a:blip r:embed="rId3" cstate="print">
            <a:lum contrast="10000"/>
          </a:blip>
          <a:srcRect r="34732" b="25858"/>
          <a:stretch>
            <a:fillRect/>
          </a:stretch>
        </p:blipFill>
        <p:spPr>
          <a:xfrm>
            <a:off x="1142976" y="3429000"/>
            <a:ext cx="2857520" cy="2160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Рисунок 3" descr="The Blockade of Leningrad diorama.jpg"/>
          <p:cNvPicPr>
            <a:picLocks noChangeAspect="1"/>
          </p:cNvPicPr>
          <p:nvPr/>
        </p:nvPicPr>
        <p:blipFill>
          <a:blip r:embed="rId4" cstate="print">
            <a:lum contrast="20000"/>
          </a:blip>
          <a:srcRect l="2749" r="36799" b="31894"/>
          <a:stretch>
            <a:fillRect/>
          </a:stretch>
        </p:blipFill>
        <p:spPr>
          <a:xfrm>
            <a:off x="5072066" y="3429000"/>
            <a:ext cx="2857521" cy="2143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8000" r="-18000"/>
          </a:stretch>
        </a:blipFill>
        <a:effectLst/>
      </p:bgPr>
    </p:bg>
    <p:spTree>
      <p:nvGrpSpPr>
        <p:cNvPr id="1" name=""/>
        <p:cNvGrpSpPr/>
        <p:nvPr/>
      </p:nvGrpSpPr>
      <p:grpSpPr>
        <a:xfrm>
          <a:off x="0" y="0"/>
          <a:ext cx="0" cy="0"/>
          <a:chOff x="0" y="0"/>
          <a:chExt cx="0" cy="0"/>
        </a:xfrm>
      </p:grpSpPr>
      <p:pic>
        <p:nvPicPr>
          <p:cNvPr id="2" name="Рисунок 1" descr="55707_original.jpg"/>
          <p:cNvPicPr>
            <a:picLocks noChangeAspect="1"/>
          </p:cNvPicPr>
          <p:nvPr/>
        </p:nvPicPr>
        <p:blipFill>
          <a:blip r:embed="rId3" cstate="print"/>
          <a:stretch>
            <a:fillRect/>
          </a:stretch>
        </p:blipFill>
        <p:spPr>
          <a:xfrm>
            <a:off x="1500166" y="1214422"/>
            <a:ext cx="6000792" cy="380050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TextBox 2"/>
          <p:cNvSpPr txBox="1"/>
          <p:nvPr/>
        </p:nvSpPr>
        <p:spPr>
          <a:xfrm>
            <a:off x="0" y="500042"/>
            <a:ext cx="9144000" cy="523220"/>
          </a:xfrm>
          <a:prstGeom prst="rect">
            <a:avLst/>
          </a:prstGeom>
          <a:solidFill>
            <a:schemeClr val="bg1">
              <a:alpha val="77000"/>
            </a:schemeClr>
          </a:solidFill>
        </p:spPr>
        <p:txBody>
          <a:bodyPr wrap="square" rtlCol="0">
            <a:spAutoFit/>
          </a:bodyPr>
          <a:lstStyle/>
          <a:p>
            <a:pPr algn="ctr"/>
            <a:r>
              <a:rPr lang="en-US" sz="2800" b="1" dirty="0" smtClean="0">
                <a:latin typeface="Century Gothic" pitchFamily="34" charset="0"/>
              </a:rPr>
              <a:t>The Diary of Tanya </a:t>
            </a:r>
            <a:r>
              <a:rPr lang="en-US" sz="2800" b="1" dirty="0" err="1" smtClean="0">
                <a:latin typeface="Century Gothic" pitchFamily="34" charset="0"/>
              </a:rPr>
              <a:t>Savicheva</a:t>
            </a:r>
            <a:endParaRPr lang="ru-RU" sz="2800" b="1" dirty="0">
              <a:latin typeface="Century Gothic" pitchFamily="34" charset="0"/>
            </a:endParaRPr>
          </a:p>
        </p:txBody>
      </p:sp>
      <p:sp>
        <p:nvSpPr>
          <p:cNvPr id="4" name="TextBox 3"/>
          <p:cNvSpPr txBox="1"/>
          <p:nvPr/>
        </p:nvSpPr>
        <p:spPr>
          <a:xfrm>
            <a:off x="0" y="5357826"/>
            <a:ext cx="9144000" cy="830997"/>
          </a:xfrm>
          <a:prstGeom prst="rect">
            <a:avLst/>
          </a:prstGeom>
          <a:solidFill>
            <a:schemeClr val="bg1"/>
          </a:solidFill>
        </p:spPr>
        <p:txBody>
          <a:bodyPr wrap="square" rtlCol="0">
            <a:spAutoFit/>
          </a:bodyPr>
          <a:lstStyle/>
          <a:p>
            <a:r>
              <a:rPr lang="en-US" sz="2400" dirty="0" smtClean="0">
                <a:latin typeface="Century Gothic" pitchFamily="34" charset="0"/>
              </a:rPr>
              <a:t>What did Tanya write in the diary?</a:t>
            </a:r>
          </a:p>
          <a:p>
            <a:r>
              <a:rPr lang="en-US" sz="2400" dirty="0" smtClean="0">
                <a:latin typeface="Century Gothic" pitchFamily="34" charset="0"/>
              </a:rPr>
              <a:t>What role does her memory play for modern people?</a:t>
            </a:r>
            <a:endParaRPr lang="ru-RU" sz="2400" dirty="0">
              <a:latin typeface="Century Gothic"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48000" b="-48000"/>
          </a:stretch>
        </a:blipFill>
        <a:effectLst/>
      </p:bgPr>
    </p:bg>
    <p:spTree>
      <p:nvGrpSpPr>
        <p:cNvPr id="1" name=""/>
        <p:cNvGrpSpPr/>
        <p:nvPr/>
      </p:nvGrpSpPr>
      <p:grpSpPr>
        <a:xfrm>
          <a:off x="0" y="0"/>
          <a:ext cx="0" cy="0"/>
          <a:chOff x="0" y="0"/>
          <a:chExt cx="0" cy="0"/>
        </a:xfrm>
      </p:grpSpPr>
      <p:sp>
        <p:nvSpPr>
          <p:cNvPr id="2" name="TextBox 1"/>
          <p:cNvSpPr txBox="1"/>
          <p:nvPr/>
        </p:nvSpPr>
        <p:spPr>
          <a:xfrm>
            <a:off x="0" y="4857760"/>
            <a:ext cx="9144000" cy="1754326"/>
          </a:xfrm>
          <a:prstGeom prst="rect">
            <a:avLst/>
          </a:prstGeom>
          <a:noFill/>
        </p:spPr>
        <p:txBody>
          <a:bodyPr wrap="square" rtlCol="0">
            <a:spAutoFit/>
          </a:bodyPr>
          <a:lstStyle/>
          <a:p>
            <a:pPr>
              <a:lnSpc>
                <a:spcPct val="150000"/>
              </a:lnSpc>
            </a:pPr>
            <a:r>
              <a:rPr lang="en-US" sz="2400" dirty="0" smtClean="0">
                <a:latin typeface="Century Gothic" pitchFamily="34" charset="0"/>
              </a:rPr>
              <a:t>Do you know what the partisan movement is?</a:t>
            </a:r>
          </a:p>
          <a:p>
            <a:pPr>
              <a:lnSpc>
                <a:spcPct val="150000"/>
              </a:lnSpc>
            </a:pPr>
            <a:r>
              <a:rPr lang="en-US" sz="2400" dirty="0" smtClean="0">
                <a:latin typeface="Century Gothic" pitchFamily="34" charset="0"/>
              </a:rPr>
              <a:t>What idea were the soviet partisans united by?</a:t>
            </a:r>
          </a:p>
          <a:p>
            <a:pPr>
              <a:lnSpc>
                <a:spcPct val="150000"/>
              </a:lnSpc>
            </a:pPr>
            <a:r>
              <a:rPr lang="en-US" sz="2400" dirty="0" smtClean="0">
                <a:latin typeface="Century Gothic" pitchFamily="34" charset="0"/>
              </a:rPr>
              <a:t>What was the role of the Soviet partisans in the War?</a:t>
            </a:r>
          </a:p>
        </p:txBody>
      </p:sp>
      <p:sp>
        <p:nvSpPr>
          <p:cNvPr id="3" name="TextBox 2"/>
          <p:cNvSpPr txBox="1"/>
          <p:nvPr/>
        </p:nvSpPr>
        <p:spPr>
          <a:xfrm>
            <a:off x="0" y="285728"/>
            <a:ext cx="9144000" cy="954107"/>
          </a:xfrm>
          <a:prstGeom prst="rect">
            <a:avLst/>
          </a:prstGeom>
          <a:solidFill>
            <a:srgbClr val="FE0600">
              <a:alpha val="36000"/>
            </a:srgbClr>
          </a:solidFill>
        </p:spPr>
        <p:txBody>
          <a:bodyPr wrap="square" rtlCol="0">
            <a:spAutoFit/>
          </a:bodyPr>
          <a:lstStyle/>
          <a:p>
            <a:pPr algn="ctr"/>
            <a:r>
              <a:rPr lang="en-US" sz="2800" dirty="0" smtClean="0">
                <a:latin typeface="Century Gothic" pitchFamily="34" charset="0"/>
              </a:rPr>
              <a:t>The Partisan Movement played a significant role in the Great Patriotic War.</a:t>
            </a:r>
            <a:endParaRPr lang="ru-RU" sz="2800" dirty="0">
              <a:latin typeface="Century Gothic" pitchFamily="34" charset="0"/>
            </a:endParaRPr>
          </a:p>
        </p:txBody>
      </p:sp>
      <p:pic>
        <p:nvPicPr>
          <p:cNvPr id="4" name="Рисунок 3" descr="38523.jpg"/>
          <p:cNvPicPr>
            <a:picLocks noChangeAspect="1"/>
          </p:cNvPicPr>
          <p:nvPr/>
        </p:nvPicPr>
        <p:blipFill>
          <a:blip r:embed="rId4" cstate="print"/>
          <a:srcRect t="4019" b="19617"/>
          <a:stretch>
            <a:fillRect/>
          </a:stretch>
        </p:blipFill>
        <p:spPr>
          <a:xfrm>
            <a:off x="1643042" y="1571612"/>
            <a:ext cx="5715040" cy="2974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t="-9000" r="-7000" b="-9000"/>
          </a:stretch>
        </a:blipFill>
        <a:effectLst/>
      </p:bgPr>
    </p:bg>
    <p:spTree>
      <p:nvGrpSpPr>
        <p:cNvPr id="1" name=""/>
        <p:cNvGrpSpPr/>
        <p:nvPr/>
      </p:nvGrpSpPr>
      <p:grpSpPr>
        <a:xfrm>
          <a:off x="0" y="0"/>
          <a:ext cx="0" cy="0"/>
          <a:chOff x="0" y="0"/>
          <a:chExt cx="0" cy="0"/>
        </a:xfrm>
      </p:grpSpPr>
      <p:pic>
        <p:nvPicPr>
          <p:cNvPr id="2" name="Рисунок 1" descr="tumblr_mtpnwv1Qle1qz9tkeo1_1280.jpg"/>
          <p:cNvPicPr>
            <a:picLocks noChangeAspect="1"/>
          </p:cNvPicPr>
          <p:nvPr/>
        </p:nvPicPr>
        <p:blipFill>
          <a:blip r:embed="rId3" cstate="print"/>
          <a:srcRect r="8613"/>
          <a:stretch>
            <a:fillRect/>
          </a:stretch>
        </p:blipFill>
        <p:spPr>
          <a:xfrm>
            <a:off x="142844" y="214290"/>
            <a:ext cx="4214842" cy="2957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Рисунок 2" descr="227_big.jpg"/>
          <p:cNvPicPr>
            <a:picLocks noChangeAspect="1"/>
          </p:cNvPicPr>
          <p:nvPr/>
        </p:nvPicPr>
        <p:blipFill>
          <a:blip r:embed="rId4" cstate="print"/>
          <a:stretch>
            <a:fillRect/>
          </a:stretch>
        </p:blipFill>
        <p:spPr>
          <a:xfrm>
            <a:off x="5000628" y="3571876"/>
            <a:ext cx="3929090" cy="2678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0" y="3429000"/>
            <a:ext cx="4357686" cy="3170099"/>
          </a:xfrm>
          <a:prstGeom prst="rect">
            <a:avLst/>
          </a:prstGeom>
          <a:noFill/>
        </p:spPr>
        <p:txBody>
          <a:bodyPr wrap="square" rtlCol="0">
            <a:spAutoFit/>
          </a:bodyPr>
          <a:lstStyle/>
          <a:p>
            <a:r>
              <a:rPr lang="en-US" sz="2000" dirty="0" smtClean="0">
                <a:latin typeface="Century Gothic" pitchFamily="34" charset="0"/>
              </a:rPr>
              <a:t>The Soviet partisans were united by the idea of resistance movement. The partisan movement was created by ordinary people. They were both city dwellers and people living in villages. Not only men participated in the partisan operations. There were women and even children among them.</a:t>
            </a:r>
            <a:endParaRPr lang="ru-RU" sz="2000" dirty="0">
              <a:latin typeface="Century Gothic" pitchFamily="34" charset="0"/>
            </a:endParaRPr>
          </a:p>
        </p:txBody>
      </p:sp>
      <p:sp>
        <p:nvSpPr>
          <p:cNvPr id="5" name="TextBox 4"/>
          <p:cNvSpPr txBox="1"/>
          <p:nvPr/>
        </p:nvSpPr>
        <p:spPr>
          <a:xfrm>
            <a:off x="4714876" y="357166"/>
            <a:ext cx="4429124" cy="2862322"/>
          </a:xfrm>
          <a:prstGeom prst="rect">
            <a:avLst/>
          </a:prstGeom>
          <a:noFill/>
        </p:spPr>
        <p:txBody>
          <a:bodyPr wrap="square" rtlCol="0">
            <a:spAutoFit/>
          </a:bodyPr>
          <a:lstStyle/>
          <a:p>
            <a:r>
              <a:rPr lang="en-US" sz="2000" dirty="0" smtClean="0">
                <a:latin typeface="Century Gothic" pitchFamily="34" charset="0"/>
              </a:rPr>
              <a:t>The partisans wanted to protect their families, their villages or cities. They did everything possible to protect themselves from the </a:t>
            </a:r>
            <a:r>
              <a:rPr lang="en-US" sz="2000" dirty="0" err="1" smtClean="0">
                <a:latin typeface="Century Gothic" pitchFamily="34" charset="0"/>
              </a:rPr>
              <a:t>german</a:t>
            </a:r>
            <a:r>
              <a:rPr lang="en-US" sz="2000" dirty="0" smtClean="0">
                <a:latin typeface="Century Gothic" pitchFamily="34" charset="0"/>
              </a:rPr>
              <a:t> military operations. The partisans attacked rail lines, killed the </a:t>
            </a:r>
            <a:r>
              <a:rPr lang="en-US" sz="2000" dirty="0" err="1" smtClean="0">
                <a:latin typeface="Century Gothic" pitchFamily="34" charset="0"/>
              </a:rPr>
              <a:t>german</a:t>
            </a:r>
            <a:r>
              <a:rPr lang="en-US" sz="2000" dirty="0" smtClean="0">
                <a:latin typeface="Century Gothic" pitchFamily="34" charset="0"/>
              </a:rPr>
              <a:t> soldiers, destroyed tanks and military supplies of the enemy. </a:t>
            </a:r>
            <a:endParaRPr lang="ru-RU" sz="2000" dirty="0">
              <a:latin typeface="Century Gothic"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285728"/>
            <a:ext cx="9144000" cy="923330"/>
          </a:xfrm>
          <a:prstGeom prst="rect">
            <a:avLst/>
          </a:prstGeom>
          <a:solidFill>
            <a:schemeClr val="accent6">
              <a:lumMod val="20000"/>
              <a:lumOff val="80000"/>
              <a:alpha val="50000"/>
            </a:schemeClr>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Did you know that…</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Прямоугольник 2"/>
          <p:cNvSpPr/>
          <p:nvPr/>
        </p:nvSpPr>
        <p:spPr>
          <a:xfrm>
            <a:off x="0" y="1643050"/>
            <a:ext cx="9144000" cy="1200329"/>
          </a:xfrm>
          <a:prstGeom prst="rect">
            <a:avLst/>
          </a:prstGeom>
          <a:solidFill>
            <a:schemeClr val="accent6">
              <a:lumMod val="20000"/>
              <a:lumOff val="80000"/>
              <a:alpha val="42000"/>
            </a:schemeClr>
          </a:solidFill>
        </p:spPr>
        <p:txBody>
          <a:bodyPr wrap="square">
            <a:spAutoFit/>
          </a:bodyPr>
          <a:lstStyle/>
          <a:p>
            <a:pPr algn="r"/>
            <a:r>
              <a:rPr lang="en-US" sz="2400" i="1" dirty="0">
                <a:latin typeface="Arial" pitchFamily="34" charset="0"/>
                <a:cs typeface="Arial" pitchFamily="34" charset="0"/>
              </a:rPr>
              <a:t>Over 20,000,000 Soviet citizens and soldiers died in the struggle to liberate the Motherland from the fascist aggressors</a:t>
            </a:r>
            <a:r>
              <a:rPr lang="en-US" sz="2400" i="1" dirty="0" smtClean="0">
                <a:latin typeface="Arial" pitchFamily="34" charset="0"/>
                <a:cs typeface="Arial" pitchFamily="34" charset="0"/>
              </a:rPr>
              <a:t>.</a:t>
            </a:r>
          </a:p>
          <a:p>
            <a:pPr algn="r"/>
            <a:endParaRPr lang="ru-RU" sz="2400" dirty="0">
              <a:latin typeface="Arial" pitchFamily="34" charset="0"/>
              <a:cs typeface="Arial" pitchFamily="34" charset="0"/>
            </a:endParaRPr>
          </a:p>
        </p:txBody>
      </p:sp>
      <p:sp>
        <p:nvSpPr>
          <p:cNvPr id="4" name="TextBox 3"/>
          <p:cNvSpPr txBox="1"/>
          <p:nvPr/>
        </p:nvSpPr>
        <p:spPr>
          <a:xfrm>
            <a:off x="0" y="3643314"/>
            <a:ext cx="9001156" cy="2610843"/>
          </a:xfrm>
          <a:prstGeom prst="rect">
            <a:avLst/>
          </a:prstGeom>
          <a:solidFill>
            <a:schemeClr val="accent6">
              <a:lumMod val="20000"/>
              <a:lumOff val="80000"/>
              <a:alpha val="39000"/>
            </a:schemeClr>
          </a:solidFill>
        </p:spPr>
        <p:txBody>
          <a:bodyPr wrap="square" rtlCol="0">
            <a:spAutoFit/>
          </a:bodyPr>
          <a:lstStyle/>
          <a:p>
            <a:pPr>
              <a:lnSpc>
                <a:spcPct val="150000"/>
              </a:lnSpc>
            </a:pPr>
            <a:r>
              <a:rPr lang="en-US" sz="2800" dirty="0" smtClean="0"/>
              <a:t>What do you feel considering these horrible figures?</a:t>
            </a:r>
          </a:p>
          <a:p>
            <a:pPr>
              <a:lnSpc>
                <a:spcPct val="150000"/>
              </a:lnSpc>
            </a:pPr>
            <a:r>
              <a:rPr lang="en-US" sz="2800" dirty="0" smtClean="0"/>
              <a:t>What did the War mean to people?</a:t>
            </a:r>
          </a:p>
          <a:p>
            <a:pPr>
              <a:lnSpc>
                <a:spcPct val="150000"/>
              </a:lnSpc>
            </a:pPr>
            <a:r>
              <a:rPr lang="en-US" sz="2800" dirty="0" smtClean="0"/>
              <a:t>What, do you believe, united people during the Great Patriotic War?</a:t>
            </a:r>
            <a:endParaRPr lang="ru-RU" sz="2800" dirty="0"/>
          </a:p>
        </p:txBody>
      </p:sp>
      <p:cxnSp>
        <p:nvCxnSpPr>
          <p:cNvPr id="5" name="Прямая соединительная линия 4"/>
          <p:cNvCxnSpPr/>
          <p:nvPr/>
        </p:nvCxnSpPr>
        <p:spPr>
          <a:xfrm>
            <a:off x="0" y="1643050"/>
            <a:ext cx="9144000" cy="0"/>
          </a:xfrm>
          <a:prstGeom prst="line">
            <a:avLst/>
          </a:prstGeom>
          <a:ln w="31750" cmpd="sng">
            <a:solidFill>
              <a:srgbClr val="760000"/>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0" y="2857496"/>
            <a:ext cx="9144000" cy="0"/>
          </a:xfrm>
          <a:prstGeom prst="line">
            <a:avLst/>
          </a:prstGeom>
          <a:ln w="31750" cmpd="sng">
            <a:solidFill>
              <a:srgbClr val="76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072150_1392697310.png"/>
          <p:cNvPicPr>
            <a:picLocks noChangeAspect="1"/>
          </p:cNvPicPr>
          <p:nvPr/>
        </p:nvPicPr>
        <p:blipFill>
          <a:blip r:embed="rId2" cstate="print"/>
          <a:stretch>
            <a:fillRect/>
          </a:stretch>
        </p:blipFill>
        <p:spPr>
          <a:xfrm>
            <a:off x="-714412" y="-642966"/>
            <a:ext cx="10358510" cy="8001056"/>
          </a:xfrm>
          <a:prstGeom prst="rect">
            <a:avLst/>
          </a:prstGeom>
        </p:spPr>
      </p:pic>
      <p:sp>
        <p:nvSpPr>
          <p:cNvPr id="3" name="TextBox 2"/>
          <p:cNvSpPr txBox="1"/>
          <p:nvPr/>
        </p:nvSpPr>
        <p:spPr>
          <a:xfrm>
            <a:off x="500034" y="3571876"/>
            <a:ext cx="5500726" cy="2308324"/>
          </a:xfrm>
          <a:prstGeom prst="rect">
            <a:avLst/>
          </a:prstGeom>
          <a:noFill/>
        </p:spPr>
        <p:txBody>
          <a:bodyPr wrap="square" rtlCol="0">
            <a:spAutoFit/>
          </a:bodyPr>
          <a:lstStyle/>
          <a:p>
            <a:pPr algn="ctr"/>
            <a:r>
              <a:rPr lang="en-US" sz="2400" dirty="0" smtClean="0">
                <a:latin typeface="Century Gothic" pitchFamily="34" charset="0"/>
              </a:rPr>
              <a:t>For modern people the 9</a:t>
            </a:r>
            <a:r>
              <a:rPr lang="en-US" sz="2400" baseline="30000" dirty="0" smtClean="0">
                <a:latin typeface="Century Gothic" pitchFamily="34" charset="0"/>
              </a:rPr>
              <a:t>th</a:t>
            </a:r>
            <a:r>
              <a:rPr lang="en-US" sz="2400" dirty="0" smtClean="0">
                <a:latin typeface="Century Gothic" pitchFamily="34" charset="0"/>
              </a:rPr>
              <a:t> of May is the day when we commemorate those who participated in the Great Patriotic War. The 9</a:t>
            </a:r>
            <a:r>
              <a:rPr lang="en-US" sz="2400" baseline="30000" dirty="0" smtClean="0">
                <a:latin typeface="Century Gothic" pitchFamily="34" charset="0"/>
              </a:rPr>
              <a:t>th</a:t>
            </a:r>
            <a:r>
              <a:rPr lang="en-US" sz="2400" dirty="0" smtClean="0">
                <a:latin typeface="Century Gothic" pitchFamily="34" charset="0"/>
              </a:rPr>
              <a:t> of May of 2015 marks the 70 years of victory of the Soviet Union.</a:t>
            </a:r>
            <a:endParaRPr lang="ru-RU" sz="2400" dirty="0">
              <a:latin typeface="Century Gothic" pitchFamily="34" charset="0"/>
            </a:endParaRPr>
          </a:p>
        </p:txBody>
      </p:sp>
      <p:sp>
        <p:nvSpPr>
          <p:cNvPr id="4" name="TextBox 3"/>
          <p:cNvSpPr txBox="1"/>
          <p:nvPr/>
        </p:nvSpPr>
        <p:spPr>
          <a:xfrm>
            <a:off x="857224" y="785794"/>
            <a:ext cx="7072362" cy="1569660"/>
          </a:xfrm>
          <a:prstGeom prst="rect">
            <a:avLst/>
          </a:prstGeom>
          <a:noFill/>
        </p:spPr>
        <p:txBody>
          <a:bodyPr wrap="square" rtlCol="0">
            <a:spAutoFit/>
          </a:bodyPr>
          <a:lstStyle/>
          <a:p>
            <a:pPr algn="ctr"/>
            <a:r>
              <a:rPr lang="en-US" sz="2400" dirty="0" smtClean="0">
                <a:latin typeface="Century Gothic" pitchFamily="34" charset="0"/>
              </a:rPr>
              <a:t>For people of the Soviet </a:t>
            </a:r>
            <a:r>
              <a:rPr lang="en-US" sz="2400" dirty="0" smtClean="0">
                <a:latin typeface="Century Gothic" pitchFamily="34" charset="0"/>
              </a:rPr>
              <a:t>Union</a:t>
            </a:r>
            <a:r>
              <a:rPr lang="ru-RU" sz="2400" smtClean="0">
                <a:latin typeface="Century Gothic" pitchFamily="34" charset="0"/>
              </a:rPr>
              <a:t> </a:t>
            </a:r>
            <a:r>
              <a:rPr lang="en-US" sz="2400" smtClean="0">
                <a:latin typeface="Century Gothic" pitchFamily="34" charset="0"/>
              </a:rPr>
              <a:t>the </a:t>
            </a:r>
            <a:r>
              <a:rPr lang="en-US" sz="2400" dirty="0" smtClean="0">
                <a:latin typeface="Century Gothic" pitchFamily="34" charset="0"/>
              </a:rPr>
              <a:t>9</a:t>
            </a:r>
            <a:r>
              <a:rPr lang="en-US" sz="2400" baseline="30000" dirty="0" smtClean="0">
                <a:latin typeface="Century Gothic" pitchFamily="34" charset="0"/>
              </a:rPr>
              <a:t>th</a:t>
            </a:r>
            <a:r>
              <a:rPr lang="en-US" sz="2400" dirty="0" smtClean="0">
                <a:latin typeface="Century Gothic" pitchFamily="34" charset="0"/>
              </a:rPr>
              <a:t> of May was the day of Victory over the Nazi Germany. It was the day of liberty and freedom.</a:t>
            </a:r>
            <a:endParaRPr lang="ru-RU" sz="2400" dirty="0">
              <a:latin typeface="Century Gothic" pitchFamily="34" charset="0"/>
            </a:endParaRPr>
          </a:p>
        </p:txBody>
      </p:sp>
      <p:pic>
        <p:nvPicPr>
          <p:cNvPr id="7" name="Рисунок 6" descr="1120.jpg"/>
          <p:cNvPicPr>
            <a:picLocks noChangeAspect="1"/>
          </p:cNvPicPr>
          <p:nvPr/>
        </p:nvPicPr>
        <p:blipFill>
          <a:blip r:embed="rId3" cstate="print"/>
          <a:srcRect t="21587" b="14921"/>
          <a:stretch>
            <a:fillRect/>
          </a:stretch>
        </p:blipFill>
        <p:spPr>
          <a:xfrm>
            <a:off x="857224" y="2000240"/>
            <a:ext cx="3300436" cy="1571636"/>
          </a:xfrm>
          <a:prstGeom prst="rect">
            <a:avLst/>
          </a:prstGeom>
          <a:ln>
            <a:noFill/>
          </a:ln>
          <a:effectLst>
            <a:softEdge rad="112500"/>
          </a:effectLst>
        </p:spPr>
      </p:pic>
      <p:pic>
        <p:nvPicPr>
          <p:cNvPr id="8" name="Рисунок 7" descr="d_pob_2.jpg"/>
          <p:cNvPicPr>
            <a:picLocks noChangeAspect="1"/>
          </p:cNvPicPr>
          <p:nvPr/>
        </p:nvPicPr>
        <p:blipFill>
          <a:blip r:embed="rId4" cstate="print"/>
          <a:srcRect l="12407" t="41554" r="21836" b="4562"/>
          <a:stretch>
            <a:fillRect/>
          </a:stretch>
        </p:blipFill>
        <p:spPr>
          <a:xfrm>
            <a:off x="4500562" y="1928802"/>
            <a:ext cx="3143272" cy="167195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3" name="Горизонтальный свиток 2"/>
          <p:cNvSpPr/>
          <p:nvPr/>
        </p:nvSpPr>
        <p:spPr>
          <a:xfrm>
            <a:off x="142844" y="0"/>
            <a:ext cx="8858312" cy="6572272"/>
          </a:xfrm>
          <a:prstGeom prst="horizontalScroll">
            <a:avLst/>
          </a:prstGeom>
          <a:blipFill>
            <a:blip r:embed="rId3" cstate="print">
              <a:lum bright="30000" contrast="-30000"/>
            </a:blip>
            <a:stretch>
              <a:fillRect/>
            </a:stretch>
          </a:blipFill>
          <a:ln>
            <a:solidFill>
              <a:srgbClr val="775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928662" y="857232"/>
            <a:ext cx="8215338" cy="5355312"/>
          </a:xfrm>
          <a:prstGeom prst="rect">
            <a:avLst/>
          </a:prstGeom>
          <a:noFill/>
        </p:spPr>
        <p:txBody>
          <a:bodyPr wrap="square" rtlCol="0">
            <a:spAutoFit/>
          </a:bodyPr>
          <a:lstStyle/>
          <a:p>
            <a:r>
              <a:rPr lang="en-US" sz="2400" dirty="0" smtClean="0">
                <a:latin typeface="Arial" pitchFamily="34" charset="0"/>
                <a:cs typeface="Arial" pitchFamily="34" charset="0"/>
              </a:rPr>
              <a:t>Are there members in your family who participated in the Great Patriotic War or lived during the war? Did they tell you anything about the war time?</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Do you believe, people who lived in the war period can tell us more about the war than books or other written sources?</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Should we preserve the heritage of the veterans of the Great Patriotic war?</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What is the lesson of the Great Patriotic war?</a:t>
            </a:r>
          </a:p>
          <a:p>
            <a:endParaRPr lang="en-US" dirty="0" smtClean="0"/>
          </a:p>
          <a:p>
            <a:endParaRPr lang="en-US" dirty="0" smtClean="0"/>
          </a:p>
          <a:p>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Горизонтальный свиток 3"/>
          <p:cNvSpPr/>
          <p:nvPr/>
        </p:nvSpPr>
        <p:spPr>
          <a:xfrm>
            <a:off x="142844" y="1571612"/>
            <a:ext cx="8858312" cy="4572032"/>
          </a:xfrm>
          <a:prstGeom prst="horizontalScroll">
            <a:avLst/>
          </a:prstGeom>
          <a:blipFill>
            <a:blip r:embed="rId3" cstate="print">
              <a:lum bright="20000" contrast="-30000"/>
            </a:blip>
            <a:stretch>
              <a:fillRect/>
            </a:stretch>
          </a:blipFill>
          <a:ln>
            <a:solidFill>
              <a:srgbClr val="775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extBox 1"/>
          <p:cNvSpPr txBox="1"/>
          <p:nvPr/>
        </p:nvSpPr>
        <p:spPr>
          <a:xfrm>
            <a:off x="0" y="357166"/>
            <a:ext cx="9144000" cy="1077218"/>
          </a:xfrm>
          <a:prstGeom prst="rect">
            <a:avLst/>
          </a:prstGeom>
          <a:solidFill>
            <a:srgbClr val="FF0000">
              <a:alpha val="41000"/>
            </a:srgbClr>
          </a:solidFill>
        </p:spPr>
        <p:txBody>
          <a:bodyPr wrap="square" rtlCol="0">
            <a:spAutoFit/>
          </a:bodyPr>
          <a:lstStyle/>
          <a:p>
            <a:pPr algn="ctr"/>
            <a:r>
              <a:rPr lang="en-US" sz="3200" b="1" dirty="0" smtClean="0">
                <a:latin typeface="Century Gothic" pitchFamily="34" charset="0"/>
              </a:rPr>
              <a:t>On the 9</a:t>
            </a:r>
            <a:r>
              <a:rPr lang="en-US" sz="3200" b="1" baseline="30000" dirty="0" smtClean="0">
                <a:latin typeface="Century Gothic" pitchFamily="34" charset="0"/>
              </a:rPr>
              <a:t>th</a:t>
            </a:r>
            <a:r>
              <a:rPr lang="en-US" sz="3200" b="1" dirty="0" smtClean="0">
                <a:latin typeface="Century Gothic" pitchFamily="34" charset="0"/>
              </a:rPr>
              <a:t> of May, 2015 it will be 70 years of victory in The Great Patriotic War.</a:t>
            </a:r>
            <a:endParaRPr lang="ru-RU" sz="3200" b="1" dirty="0">
              <a:latin typeface="Century Gothic" pitchFamily="34" charset="0"/>
            </a:endParaRPr>
          </a:p>
        </p:txBody>
      </p:sp>
      <p:sp>
        <p:nvSpPr>
          <p:cNvPr id="3" name="TextBox 2"/>
          <p:cNvSpPr txBox="1"/>
          <p:nvPr/>
        </p:nvSpPr>
        <p:spPr>
          <a:xfrm>
            <a:off x="785786" y="2428868"/>
            <a:ext cx="8215370" cy="2954655"/>
          </a:xfrm>
          <a:prstGeom prst="rect">
            <a:avLst/>
          </a:prstGeom>
          <a:noFill/>
        </p:spPr>
        <p:txBody>
          <a:bodyPr wrap="square" rtlCol="0">
            <a:spAutoFit/>
          </a:bodyPr>
          <a:lstStyle/>
          <a:p>
            <a:r>
              <a:rPr lang="en-US" sz="2800" b="1" dirty="0" smtClean="0">
                <a:latin typeface="Century Gothic" pitchFamily="34" charset="0"/>
              </a:rPr>
              <a:t>What associations come to your mind when you hear about The Great Patriotic War?</a:t>
            </a:r>
          </a:p>
          <a:p>
            <a:endParaRPr lang="en-US" sz="2800" b="1" dirty="0" smtClean="0">
              <a:latin typeface="Century Gothic" pitchFamily="34" charset="0"/>
            </a:endParaRPr>
          </a:p>
          <a:p>
            <a:r>
              <a:rPr lang="en-US" sz="2800" b="1" dirty="0" smtClean="0">
                <a:latin typeface="Century Gothic" pitchFamily="34" charset="0"/>
              </a:rPr>
              <a:t>For how long did it last?</a:t>
            </a:r>
          </a:p>
          <a:p>
            <a:endParaRPr lang="en-US" sz="2800" b="1" dirty="0" smtClean="0">
              <a:latin typeface="Century Gothic" pitchFamily="34" charset="0"/>
            </a:endParaRPr>
          </a:p>
          <a:p>
            <a:r>
              <a:rPr lang="en-US" sz="2800" b="1" dirty="0" smtClean="0">
                <a:latin typeface="Century Gothic" pitchFamily="34" charset="0"/>
              </a:rPr>
              <a:t>What were the two sides fighting?</a:t>
            </a:r>
          </a:p>
          <a:p>
            <a:r>
              <a:rPr lang="en-US" dirty="0" smtClean="0"/>
              <a:t>  </a:t>
            </a:r>
            <a:endParaRPr lang="ru-RU" dirty="0"/>
          </a:p>
        </p:txBody>
      </p:sp>
      <p:pic>
        <p:nvPicPr>
          <p:cNvPr id="5" name="Рисунок 4" descr="1367326336_gl.png"/>
          <p:cNvPicPr>
            <a:picLocks noChangeAspect="1"/>
          </p:cNvPicPr>
          <p:nvPr/>
        </p:nvPicPr>
        <p:blipFill>
          <a:blip r:embed="rId4" cstate="print">
            <a:lum bright="-10000"/>
          </a:blip>
          <a:stretch>
            <a:fillRect/>
          </a:stretch>
        </p:blipFill>
        <p:spPr>
          <a:xfrm>
            <a:off x="500034" y="5715016"/>
            <a:ext cx="8286807" cy="128825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4000" r="-14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785794"/>
            <a:ext cx="9144000" cy="2246769"/>
          </a:xfrm>
          <a:prstGeom prst="rect">
            <a:avLst/>
          </a:prstGeom>
          <a:solidFill>
            <a:srgbClr val="FF0000">
              <a:alpha val="29000"/>
            </a:srgbClr>
          </a:solidFill>
        </p:spPr>
        <p:txBody>
          <a:bodyPr wrap="square">
            <a:spAutoFit/>
          </a:bodyPr>
          <a:lstStyle/>
          <a:p>
            <a:pPr algn="ctr"/>
            <a:r>
              <a:rPr lang="en-US" sz="2800" b="1" dirty="0" smtClean="0">
                <a:latin typeface="Century Gothic" pitchFamily="34" charset="0"/>
              </a:rPr>
              <a:t>The term Great Patriotic War (Russian: </a:t>
            </a:r>
            <a:r>
              <a:rPr lang="en-US" sz="2800" b="1" dirty="0" err="1" smtClean="0">
                <a:latin typeface="Century Gothic" pitchFamily="34" charset="0"/>
              </a:rPr>
              <a:t>Velíkaya</a:t>
            </a:r>
            <a:r>
              <a:rPr lang="en-US" sz="2800" b="1" dirty="0" smtClean="0">
                <a:latin typeface="Century Gothic" pitchFamily="34" charset="0"/>
              </a:rPr>
              <a:t> </a:t>
            </a:r>
            <a:r>
              <a:rPr lang="en-US" sz="2800" b="1" dirty="0" err="1" smtClean="0">
                <a:latin typeface="Century Gothic" pitchFamily="34" charset="0"/>
              </a:rPr>
              <a:t>Otéchestvennaya</a:t>
            </a:r>
            <a:r>
              <a:rPr lang="en-US" sz="2800" b="1" dirty="0" smtClean="0">
                <a:latin typeface="Century Gothic" pitchFamily="34" charset="0"/>
              </a:rPr>
              <a:t> </a:t>
            </a:r>
            <a:r>
              <a:rPr lang="en-US" sz="2800" b="1" dirty="0" err="1" smtClean="0">
                <a:latin typeface="Century Gothic" pitchFamily="34" charset="0"/>
              </a:rPr>
              <a:t>voyná</a:t>
            </a:r>
            <a:r>
              <a:rPr lang="ru-RU" sz="2800" b="1" dirty="0" smtClean="0">
                <a:latin typeface="Century Gothic" pitchFamily="34" charset="0"/>
              </a:rPr>
              <a:t>) </a:t>
            </a:r>
            <a:r>
              <a:rPr lang="en-US" sz="2800" b="1" dirty="0" smtClean="0">
                <a:latin typeface="Century Gothic" pitchFamily="34" charset="0"/>
              </a:rPr>
              <a:t>is used to describe the period from the 22th of June, 1941 to the 9</a:t>
            </a:r>
            <a:r>
              <a:rPr lang="en-US" sz="2800" b="1" baseline="30000" dirty="0" smtClean="0">
                <a:latin typeface="Century Gothic" pitchFamily="34" charset="0"/>
              </a:rPr>
              <a:t>th</a:t>
            </a:r>
            <a:r>
              <a:rPr lang="en-US" sz="2800" b="1" dirty="0" smtClean="0">
                <a:latin typeface="Century Gothic" pitchFamily="34" charset="0"/>
              </a:rPr>
              <a:t> of May, 1945 in the campaign of World War II between the Soviet Union and Nazi </a:t>
            </a:r>
            <a:r>
              <a:rPr lang="en-US" sz="2800" b="1" dirty="0" smtClean="0">
                <a:latin typeface="Century Gothic" pitchFamily="34" charset="0"/>
              </a:rPr>
              <a:t>Germany.</a:t>
            </a:r>
            <a:endParaRPr lang="ru-RU" sz="2800" b="1" dirty="0">
              <a:latin typeface="Century Gothic" pitchFamily="34" charset="0"/>
            </a:endParaRPr>
          </a:p>
        </p:txBody>
      </p:sp>
      <p:pic>
        <p:nvPicPr>
          <p:cNvPr id="5" name="Рисунок 4" descr="the battle of Stalingrad.jpg"/>
          <p:cNvPicPr>
            <a:picLocks noChangeAspect="1"/>
          </p:cNvPicPr>
          <p:nvPr/>
        </p:nvPicPr>
        <p:blipFill>
          <a:blip r:embed="rId3" cstate="print"/>
          <a:srcRect b="6545"/>
          <a:stretch>
            <a:fillRect/>
          </a:stretch>
        </p:blipFill>
        <p:spPr>
          <a:xfrm>
            <a:off x="357158" y="3357562"/>
            <a:ext cx="4000528" cy="2488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28596" y="6072206"/>
            <a:ext cx="3857652" cy="461665"/>
          </a:xfrm>
          <a:prstGeom prst="rect">
            <a:avLst/>
          </a:prstGeom>
          <a:solidFill>
            <a:srgbClr val="FF0000">
              <a:alpha val="38000"/>
            </a:srgbClr>
          </a:solidFill>
        </p:spPr>
        <p:txBody>
          <a:bodyPr wrap="square" rtlCol="0">
            <a:spAutoFit/>
          </a:bodyPr>
          <a:lstStyle/>
          <a:p>
            <a:pPr algn="ctr"/>
            <a:r>
              <a:rPr lang="en-US" sz="2400" dirty="0" smtClean="0">
                <a:latin typeface="Century Gothic" pitchFamily="34" charset="0"/>
              </a:rPr>
              <a:t>The Battle Of Stalingrad</a:t>
            </a:r>
            <a:endParaRPr lang="ru-RU" sz="2400" dirty="0">
              <a:latin typeface="Century Gothic" pitchFamily="34" charset="0"/>
            </a:endParaRPr>
          </a:p>
        </p:txBody>
      </p:sp>
      <p:pic>
        <p:nvPicPr>
          <p:cNvPr id="8" name="Рисунок 7" descr="The Battle of Kursk.jpg"/>
          <p:cNvPicPr>
            <a:picLocks noChangeAspect="1"/>
          </p:cNvPicPr>
          <p:nvPr/>
        </p:nvPicPr>
        <p:blipFill>
          <a:blip r:embed="rId4" cstate="print"/>
          <a:srcRect b="6545"/>
          <a:stretch>
            <a:fillRect/>
          </a:stretch>
        </p:blipFill>
        <p:spPr>
          <a:xfrm>
            <a:off x="4857752" y="3357562"/>
            <a:ext cx="4018888" cy="2500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4857752" y="6072206"/>
            <a:ext cx="3857652" cy="461665"/>
          </a:xfrm>
          <a:prstGeom prst="rect">
            <a:avLst/>
          </a:prstGeom>
          <a:solidFill>
            <a:srgbClr val="FF0000">
              <a:alpha val="38000"/>
            </a:srgbClr>
          </a:solidFill>
        </p:spPr>
        <p:txBody>
          <a:bodyPr wrap="square" rtlCol="0">
            <a:spAutoFit/>
          </a:bodyPr>
          <a:lstStyle/>
          <a:p>
            <a:pPr algn="ctr"/>
            <a:r>
              <a:rPr lang="en-US" sz="2400" dirty="0" smtClean="0">
                <a:latin typeface="Century Gothic" pitchFamily="34" charset="0"/>
              </a:rPr>
              <a:t>The Battle Of Kursk</a:t>
            </a:r>
            <a:endParaRPr lang="ru-RU" sz="2400" dirty="0">
              <a:latin typeface="Century Gothic"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8000" t="-16000" r="-8000" b="-8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1142984"/>
            <a:ext cx="603004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Did you know that…</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Прямоугольник 2"/>
          <p:cNvSpPr/>
          <p:nvPr/>
        </p:nvSpPr>
        <p:spPr>
          <a:xfrm>
            <a:off x="0" y="357166"/>
            <a:ext cx="9144000" cy="707886"/>
          </a:xfrm>
          <a:prstGeom prst="rect">
            <a:avLst/>
          </a:prstGeom>
          <a:solidFill>
            <a:srgbClr val="FF0000">
              <a:alpha val="16000"/>
            </a:srgbClr>
          </a:solidFill>
        </p:spPr>
        <p:txBody>
          <a:bodyPr wrap="square">
            <a:spAutoFit/>
          </a:bodyPr>
          <a:lstStyle/>
          <a:p>
            <a:pPr algn="ctr"/>
            <a:r>
              <a:rPr lang="en-US" sz="2000" b="1" dirty="0" smtClean="0">
                <a:latin typeface="Century Gothic" pitchFamily="34" charset="0"/>
              </a:rPr>
              <a:t>War is an organized and often prolonged conflict that is carried out by two or more states. It is usually an arm-used event.</a:t>
            </a:r>
            <a:endParaRPr lang="ru-RU" sz="2000" b="1" dirty="0">
              <a:latin typeface="Century Gothic" pitchFamily="34" charset="0"/>
            </a:endParaRPr>
          </a:p>
        </p:txBody>
      </p:sp>
      <p:sp>
        <p:nvSpPr>
          <p:cNvPr id="4" name="Прямоугольник 3"/>
          <p:cNvSpPr/>
          <p:nvPr/>
        </p:nvSpPr>
        <p:spPr>
          <a:xfrm>
            <a:off x="0" y="2285992"/>
            <a:ext cx="9144000" cy="1015663"/>
          </a:xfrm>
          <a:prstGeom prst="rect">
            <a:avLst/>
          </a:prstGeom>
        </p:spPr>
        <p:txBody>
          <a:bodyPr wrap="square">
            <a:spAutoFit/>
          </a:bodyPr>
          <a:lstStyle/>
          <a:p>
            <a:pPr algn="r"/>
            <a:r>
              <a:rPr lang="en-US" sz="2000" i="1" dirty="0" smtClean="0">
                <a:latin typeface="Arial" pitchFamily="34" charset="0"/>
                <a:cs typeface="Arial" pitchFamily="34" charset="0"/>
              </a:rPr>
              <a:t>Some </a:t>
            </a:r>
            <a:r>
              <a:rPr lang="en-US" sz="2000" i="1" dirty="0">
                <a:latin typeface="Arial" pitchFamily="34" charset="0"/>
                <a:cs typeface="Arial" pitchFamily="34" charset="0"/>
              </a:rPr>
              <a:t>scholars see warfare as an inescapable and integral aspect of </a:t>
            </a:r>
            <a:r>
              <a:rPr lang="en-US" sz="2000" i="1" dirty="0" smtClean="0">
                <a:latin typeface="Arial" pitchFamily="34" charset="0"/>
                <a:cs typeface="Arial" pitchFamily="34" charset="0"/>
              </a:rPr>
              <a:t>human nature</a:t>
            </a:r>
            <a:r>
              <a:rPr lang="en-US" sz="2000" i="1" dirty="0">
                <a:latin typeface="Arial" pitchFamily="34" charset="0"/>
                <a:cs typeface="Arial" pitchFamily="34" charset="0"/>
              </a:rPr>
              <a:t> </a:t>
            </a:r>
            <a:r>
              <a:rPr lang="en-US" sz="2000" i="1" dirty="0" smtClean="0">
                <a:latin typeface="Arial" pitchFamily="34" charset="0"/>
                <a:cs typeface="Arial" pitchFamily="34" charset="0"/>
              </a:rPr>
              <a:t>while others </a:t>
            </a:r>
            <a:r>
              <a:rPr lang="en-US" sz="2000" i="1" dirty="0">
                <a:latin typeface="Arial" pitchFamily="34" charset="0"/>
                <a:cs typeface="Arial" pitchFamily="34" charset="0"/>
              </a:rPr>
              <a:t>argue that it </a:t>
            </a:r>
            <a:r>
              <a:rPr lang="en-US" sz="2000" i="1" dirty="0" smtClean="0">
                <a:latin typeface="Arial" pitchFamily="34" charset="0"/>
                <a:cs typeface="Arial" pitchFamily="34" charset="0"/>
              </a:rPr>
              <a:t>takes place only due to socio-cultural circumstances.</a:t>
            </a:r>
            <a:endParaRPr lang="ru-RU" sz="2000" i="1" dirty="0">
              <a:latin typeface="Arial" pitchFamily="34" charset="0"/>
              <a:cs typeface="Arial" pitchFamily="34" charset="0"/>
            </a:endParaRPr>
          </a:p>
        </p:txBody>
      </p:sp>
      <p:sp>
        <p:nvSpPr>
          <p:cNvPr id="5" name="TextBox 4"/>
          <p:cNvSpPr txBox="1"/>
          <p:nvPr/>
        </p:nvSpPr>
        <p:spPr>
          <a:xfrm>
            <a:off x="0" y="3500438"/>
            <a:ext cx="9144000" cy="2805320"/>
          </a:xfrm>
          <a:prstGeom prst="rect">
            <a:avLst/>
          </a:prstGeom>
          <a:solidFill>
            <a:schemeClr val="bg1">
              <a:alpha val="13000"/>
            </a:schemeClr>
          </a:solidFill>
        </p:spPr>
        <p:txBody>
          <a:bodyPr wrap="square" rtlCol="0">
            <a:spAutoFit/>
          </a:bodyPr>
          <a:lstStyle/>
          <a:p>
            <a:pPr>
              <a:lnSpc>
                <a:spcPct val="150000"/>
              </a:lnSpc>
            </a:pPr>
            <a:r>
              <a:rPr lang="en-US" sz="2000" dirty="0" smtClean="0">
                <a:latin typeface="Arial" pitchFamily="34" charset="0"/>
                <a:cs typeface="Arial" pitchFamily="34" charset="0"/>
              </a:rPr>
              <a:t>What is your opinion on this issue?</a:t>
            </a:r>
          </a:p>
          <a:p>
            <a:pPr>
              <a:lnSpc>
                <a:spcPct val="150000"/>
              </a:lnSpc>
            </a:pPr>
            <a:r>
              <a:rPr lang="en-US" sz="2000" dirty="0" smtClean="0">
                <a:latin typeface="Arial" pitchFamily="34" charset="0"/>
                <a:cs typeface="Arial" pitchFamily="34" charset="0"/>
              </a:rPr>
              <a:t>Do you believe warfare is a part of human nature? Why (not)?</a:t>
            </a:r>
          </a:p>
          <a:p>
            <a:pPr>
              <a:lnSpc>
                <a:spcPct val="150000"/>
              </a:lnSpc>
            </a:pPr>
            <a:r>
              <a:rPr lang="en-US" sz="2000" dirty="0" smtClean="0">
                <a:latin typeface="Arial" pitchFamily="34" charset="0"/>
                <a:cs typeface="Arial" pitchFamily="34" charset="0"/>
              </a:rPr>
              <a:t>Or do you think wars happen because of political or economical circumstances?</a:t>
            </a:r>
          </a:p>
          <a:p>
            <a:pPr>
              <a:lnSpc>
                <a:spcPct val="150000"/>
              </a:lnSpc>
            </a:pPr>
            <a:r>
              <a:rPr lang="en-US" sz="2000" dirty="0" smtClean="0">
                <a:latin typeface="Arial" pitchFamily="34" charset="0"/>
                <a:cs typeface="Arial" pitchFamily="34" charset="0"/>
              </a:rPr>
              <a:t>Do you think wars can be inevitable? </a:t>
            </a:r>
          </a:p>
          <a:p>
            <a:pPr>
              <a:lnSpc>
                <a:spcPct val="150000"/>
              </a:lnSpc>
            </a:pPr>
            <a:r>
              <a:rPr lang="en-US" sz="2000" dirty="0" smtClean="0">
                <a:latin typeface="Arial" pitchFamily="34" charset="0"/>
                <a:cs typeface="Arial" pitchFamily="34" charset="0"/>
              </a:rPr>
              <a:t>Is it possible to prevent them?</a:t>
            </a:r>
          </a:p>
          <a:p>
            <a:pPr>
              <a:lnSpc>
                <a:spcPct val="150000"/>
              </a:lnSpc>
            </a:pPr>
            <a:r>
              <a:rPr lang="en-US" sz="2000" dirty="0" smtClean="0">
                <a:latin typeface="Arial" pitchFamily="34" charset="0"/>
                <a:cs typeface="Arial" pitchFamily="34" charset="0"/>
              </a:rPr>
              <a:t>If it is, how can people prevent wars?</a:t>
            </a:r>
            <a:endParaRPr lang="ru-RU" sz="2000" dirty="0">
              <a:latin typeface="Arial" pitchFamily="34" charset="0"/>
              <a:cs typeface="Arial" pitchFamily="34" charset="0"/>
            </a:endParaRPr>
          </a:p>
        </p:txBody>
      </p:sp>
      <p:cxnSp>
        <p:nvCxnSpPr>
          <p:cNvPr id="7" name="Прямая соединительная линия 6"/>
          <p:cNvCxnSpPr/>
          <p:nvPr/>
        </p:nvCxnSpPr>
        <p:spPr>
          <a:xfrm>
            <a:off x="0" y="2214554"/>
            <a:ext cx="9144000" cy="0"/>
          </a:xfrm>
          <a:prstGeom prst="line">
            <a:avLst/>
          </a:prstGeom>
          <a:ln w="31750" cmpd="sng">
            <a:solidFill>
              <a:srgbClr val="76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0" y="3429000"/>
            <a:ext cx="9144000" cy="0"/>
          </a:xfrm>
          <a:prstGeom prst="line">
            <a:avLst/>
          </a:prstGeom>
          <a:ln w="31750" cmpd="sng">
            <a:solidFill>
              <a:srgbClr val="76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1571612"/>
            <a:ext cx="9144000" cy="369332"/>
          </a:xfrm>
          <a:prstGeom prst="rect">
            <a:avLst/>
          </a:prstGeom>
        </p:spPr>
        <p:txBody>
          <a:bodyPr wrap="square">
            <a:spAutoFit/>
          </a:bodyPr>
          <a:lstStyle/>
          <a:p>
            <a:r>
              <a:rPr lang="en-US" dirty="0"/>
              <a:t> </a:t>
            </a:r>
            <a:endParaRPr lang="ru-RU" dirty="0"/>
          </a:p>
        </p:txBody>
      </p:sp>
      <p:sp>
        <p:nvSpPr>
          <p:cNvPr id="3" name="Горизонтальный свиток 2"/>
          <p:cNvSpPr/>
          <p:nvPr/>
        </p:nvSpPr>
        <p:spPr>
          <a:xfrm>
            <a:off x="0" y="2214554"/>
            <a:ext cx="8858312" cy="4643446"/>
          </a:xfrm>
          <a:prstGeom prst="horizontalScroll">
            <a:avLst/>
          </a:prstGeom>
          <a:blipFill>
            <a:blip r:embed="rId3" cstate="print">
              <a:lum bright="20000" contrast="-30000"/>
            </a:blip>
            <a:stretch>
              <a:fillRect/>
            </a:stretch>
          </a:blipFill>
          <a:ln>
            <a:solidFill>
              <a:srgbClr val="775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0" y="571480"/>
            <a:ext cx="9144000" cy="1384995"/>
          </a:xfrm>
          <a:prstGeom prst="rect">
            <a:avLst/>
          </a:prstGeom>
          <a:solidFill>
            <a:srgbClr val="FF0000">
              <a:alpha val="41000"/>
            </a:srgbClr>
          </a:solidFill>
        </p:spPr>
        <p:txBody>
          <a:bodyPr wrap="square" rtlCol="0">
            <a:spAutoFit/>
          </a:bodyPr>
          <a:lstStyle/>
          <a:p>
            <a:pPr algn="ctr"/>
            <a:r>
              <a:rPr lang="en-US" sz="2800" b="1" dirty="0" smtClean="0">
                <a:latin typeface="Century Gothic" pitchFamily="34" charset="0"/>
              </a:rPr>
              <a:t>Leningrad’s siege was one of the most horrible events in world history. It lasted for 900 days, from September 1941 to January 1944.</a:t>
            </a:r>
            <a:endParaRPr lang="ru-RU" sz="2800" b="1" dirty="0">
              <a:latin typeface="Century Gothic" pitchFamily="34" charset="0"/>
            </a:endParaRPr>
          </a:p>
        </p:txBody>
      </p:sp>
      <p:sp>
        <p:nvSpPr>
          <p:cNvPr id="5" name="TextBox 4"/>
          <p:cNvSpPr txBox="1"/>
          <p:nvPr/>
        </p:nvSpPr>
        <p:spPr>
          <a:xfrm>
            <a:off x="571472" y="2857496"/>
            <a:ext cx="8143932" cy="3970318"/>
          </a:xfrm>
          <a:prstGeom prst="rect">
            <a:avLst/>
          </a:prstGeom>
          <a:noFill/>
        </p:spPr>
        <p:txBody>
          <a:bodyPr wrap="square" rtlCol="0">
            <a:spAutoFit/>
          </a:bodyPr>
          <a:lstStyle/>
          <a:p>
            <a:r>
              <a:rPr lang="en-US" sz="2800" dirty="0" smtClean="0">
                <a:latin typeface="Century Gothic" pitchFamily="34" charset="0"/>
              </a:rPr>
              <a:t>What do you know about the siege of </a:t>
            </a:r>
            <a:r>
              <a:rPr lang="en-US" sz="2800" dirty="0" err="1" smtClean="0">
                <a:latin typeface="Century Gothic" pitchFamily="34" charset="0"/>
              </a:rPr>
              <a:t>Lelingrad</a:t>
            </a:r>
            <a:r>
              <a:rPr lang="en-US" sz="2800" dirty="0" smtClean="0">
                <a:latin typeface="Century Gothic" pitchFamily="34" charset="0"/>
              </a:rPr>
              <a:t>?</a:t>
            </a:r>
          </a:p>
          <a:p>
            <a:endParaRPr lang="en-US" sz="2800" dirty="0" smtClean="0">
              <a:latin typeface="Century Gothic" pitchFamily="34" charset="0"/>
            </a:endParaRPr>
          </a:p>
          <a:p>
            <a:r>
              <a:rPr lang="en-US" sz="2800" dirty="0" smtClean="0">
                <a:latin typeface="Century Gothic" pitchFamily="34" charset="0"/>
              </a:rPr>
              <a:t>What did the siege mean to ordinary people?</a:t>
            </a:r>
            <a:endParaRPr lang="ru-RU" sz="2800" dirty="0" smtClean="0">
              <a:latin typeface="Century Gothic" pitchFamily="34" charset="0"/>
            </a:endParaRPr>
          </a:p>
          <a:p>
            <a:endParaRPr lang="ru-RU" sz="2800" dirty="0" smtClean="0">
              <a:latin typeface="Century Gothic" pitchFamily="34" charset="0"/>
            </a:endParaRPr>
          </a:p>
          <a:p>
            <a:r>
              <a:rPr lang="en-US" sz="2800" dirty="0" smtClean="0">
                <a:latin typeface="Century Gothic" pitchFamily="34" charset="0"/>
              </a:rPr>
              <a:t>What was the life in that period like?</a:t>
            </a:r>
          </a:p>
          <a:p>
            <a:endParaRPr lang="en-US" sz="2800" dirty="0" smtClean="0">
              <a:latin typeface="Century Gothic" pitchFamily="34" charset="0"/>
            </a:endParaRPr>
          </a:p>
          <a:p>
            <a:endParaRPr lang="en-US" sz="2800" dirty="0" smtClean="0">
              <a:latin typeface="Century Gothic" pitchFamily="34" charset="0"/>
            </a:endParaRPr>
          </a:p>
          <a:p>
            <a:endParaRPr lang="ru-RU" sz="2800" dirty="0">
              <a:latin typeface="Century Gothic"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t="-9000" r="-2000" b="-9000"/>
          </a:stretch>
        </a:blipFill>
        <a:effectLst/>
      </p:bgPr>
    </p:bg>
    <p:spTree>
      <p:nvGrpSpPr>
        <p:cNvPr id="1" name=""/>
        <p:cNvGrpSpPr/>
        <p:nvPr/>
      </p:nvGrpSpPr>
      <p:grpSpPr>
        <a:xfrm>
          <a:off x="0" y="0"/>
          <a:ext cx="0" cy="0"/>
          <a:chOff x="0" y="0"/>
          <a:chExt cx="0" cy="0"/>
        </a:xfrm>
      </p:grpSpPr>
      <p:pic>
        <p:nvPicPr>
          <p:cNvPr id="2" name="Рисунок 1" descr="LocomotiveLeningradBlocade.jpg"/>
          <p:cNvPicPr>
            <a:picLocks noChangeAspect="1"/>
          </p:cNvPicPr>
          <p:nvPr/>
        </p:nvPicPr>
        <p:blipFill>
          <a:blip r:embed="rId3" cstate="print"/>
          <a:srcRect l="4900" t="5000"/>
          <a:stretch>
            <a:fillRect/>
          </a:stretch>
        </p:blipFill>
        <p:spPr>
          <a:xfrm>
            <a:off x="285720" y="285728"/>
            <a:ext cx="3721604" cy="2428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42910" y="2857496"/>
            <a:ext cx="2928958" cy="707886"/>
          </a:xfrm>
          <a:prstGeom prst="rect">
            <a:avLst/>
          </a:prstGeom>
          <a:solidFill>
            <a:srgbClr val="FF0000">
              <a:alpha val="34000"/>
            </a:srgbClr>
          </a:solidFill>
        </p:spPr>
        <p:txBody>
          <a:bodyPr wrap="square" rtlCol="0">
            <a:spAutoFit/>
          </a:bodyPr>
          <a:lstStyle/>
          <a:p>
            <a:pPr algn="ctr"/>
            <a:r>
              <a:rPr lang="en-US" sz="2000" dirty="0" smtClean="0">
                <a:latin typeface="Century Gothic" pitchFamily="34" charset="0"/>
              </a:rPr>
              <a:t>The supply of flour, 1942</a:t>
            </a:r>
            <a:endParaRPr lang="ru-RU" sz="2000" dirty="0">
              <a:latin typeface="Century Gothic" pitchFamily="34" charset="0"/>
            </a:endParaRPr>
          </a:p>
        </p:txBody>
      </p:sp>
      <p:pic>
        <p:nvPicPr>
          <p:cNvPr id="4" name="Рисунок 3" descr="RIAN_archive_907_Leningradians_queueing_up_for_water.jpg"/>
          <p:cNvPicPr>
            <a:picLocks noChangeAspect="1"/>
          </p:cNvPicPr>
          <p:nvPr/>
        </p:nvPicPr>
        <p:blipFill>
          <a:blip r:embed="rId4" cstate="print"/>
          <a:srcRect r="11249"/>
          <a:stretch>
            <a:fillRect/>
          </a:stretch>
        </p:blipFill>
        <p:spPr>
          <a:xfrm>
            <a:off x="4929190" y="857232"/>
            <a:ext cx="4000528" cy="3275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000628" y="4572008"/>
            <a:ext cx="3929090" cy="1631216"/>
          </a:xfrm>
          <a:prstGeom prst="rect">
            <a:avLst/>
          </a:prstGeom>
          <a:solidFill>
            <a:srgbClr val="FF0000">
              <a:alpha val="34000"/>
            </a:srgbClr>
          </a:solidFill>
        </p:spPr>
        <p:txBody>
          <a:bodyPr wrap="square" rtlCol="0">
            <a:spAutoFit/>
          </a:bodyPr>
          <a:lstStyle/>
          <a:p>
            <a:pPr algn="ctr"/>
            <a:r>
              <a:rPr lang="en-US" sz="2000" dirty="0" smtClean="0">
                <a:latin typeface="Century Gothic" pitchFamily="34" charset="0"/>
              </a:rPr>
              <a:t>The people of </a:t>
            </a:r>
            <a:r>
              <a:rPr lang="en-US" sz="2000" dirty="0" err="1" smtClean="0">
                <a:latin typeface="Century Gothic" pitchFamily="34" charset="0"/>
              </a:rPr>
              <a:t>Lelingrad</a:t>
            </a:r>
            <a:r>
              <a:rPr lang="en-US" sz="2000" dirty="0" smtClean="0">
                <a:latin typeface="Century Gothic" pitchFamily="34" charset="0"/>
              </a:rPr>
              <a:t> are collecting water which appeared in the shell-holes after the air attack </a:t>
            </a:r>
          </a:p>
          <a:p>
            <a:pPr algn="ctr"/>
            <a:r>
              <a:rPr lang="en-US" sz="2000" dirty="0" smtClean="0">
                <a:latin typeface="Century Gothic" pitchFamily="34" charset="0"/>
              </a:rPr>
              <a:t>December, 1941</a:t>
            </a:r>
            <a:endParaRPr lang="ru-RU" sz="2000" dirty="0">
              <a:latin typeface="Century Gothic" pitchFamily="34" charset="0"/>
            </a:endParaRPr>
          </a:p>
        </p:txBody>
      </p:sp>
      <p:pic>
        <p:nvPicPr>
          <p:cNvPr id="6" name="Рисунок 5" descr="640px-Leningrad_bread_ration_stamp.jpg"/>
          <p:cNvPicPr>
            <a:picLocks noChangeAspect="1"/>
          </p:cNvPicPr>
          <p:nvPr/>
        </p:nvPicPr>
        <p:blipFill>
          <a:blip r:embed="rId5" cstate="print"/>
          <a:srcRect l="3652" t="3125" r="3652" b="3125"/>
          <a:stretch>
            <a:fillRect/>
          </a:stretch>
        </p:blipFill>
        <p:spPr>
          <a:xfrm>
            <a:off x="285721" y="3786190"/>
            <a:ext cx="1822462" cy="2928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285984" y="4786322"/>
            <a:ext cx="2071702" cy="707886"/>
          </a:xfrm>
          <a:prstGeom prst="rect">
            <a:avLst/>
          </a:prstGeom>
          <a:solidFill>
            <a:srgbClr val="FF0000">
              <a:alpha val="29000"/>
            </a:srgbClr>
          </a:solidFill>
        </p:spPr>
        <p:txBody>
          <a:bodyPr wrap="square" rtlCol="0">
            <a:spAutoFit/>
          </a:bodyPr>
          <a:lstStyle/>
          <a:p>
            <a:pPr algn="ctr"/>
            <a:r>
              <a:rPr lang="en-US" sz="2000" dirty="0" smtClean="0">
                <a:latin typeface="Century Gothic" pitchFamily="34" charset="0"/>
              </a:rPr>
              <a:t>The card for bread</a:t>
            </a:r>
            <a:endParaRPr lang="ru-RU" sz="2000" dirty="0">
              <a:latin typeface="Century Gothic"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t="-7000" r="-16000" b="-5000"/>
          </a:stretch>
        </a:blipFill>
        <a:effectLst/>
      </p:bgPr>
    </p:bg>
    <p:spTree>
      <p:nvGrpSpPr>
        <p:cNvPr id="1" name=""/>
        <p:cNvGrpSpPr/>
        <p:nvPr/>
      </p:nvGrpSpPr>
      <p:grpSpPr>
        <a:xfrm>
          <a:off x="0" y="0"/>
          <a:ext cx="0" cy="0"/>
          <a:chOff x="0" y="0"/>
          <a:chExt cx="0" cy="0"/>
        </a:xfrm>
      </p:grpSpPr>
      <p:pic>
        <p:nvPicPr>
          <p:cNvPr id="2" name="Рисунок 1" descr="The-siege-of-Leningrad-street.jpg"/>
          <p:cNvPicPr>
            <a:picLocks noChangeAspect="1"/>
          </p:cNvPicPr>
          <p:nvPr/>
        </p:nvPicPr>
        <p:blipFill>
          <a:blip r:embed="rId3" cstate="print"/>
          <a:stretch>
            <a:fillRect/>
          </a:stretch>
        </p:blipFill>
        <p:spPr>
          <a:xfrm>
            <a:off x="1000100" y="500042"/>
            <a:ext cx="7215238" cy="4517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Прямоугольник 2"/>
          <p:cNvSpPr/>
          <p:nvPr/>
        </p:nvSpPr>
        <p:spPr>
          <a:xfrm>
            <a:off x="0" y="5429264"/>
            <a:ext cx="9144000" cy="954107"/>
          </a:xfrm>
          <a:prstGeom prst="rect">
            <a:avLst/>
          </a:prstGeom>
          <a:solidFill>
            <a:srgbClr val="FF0000">
              <a:alpha val="28000"/>
            </a:srgbClr>
          </a:solidFill>
        </p:spPr>
        <p:txBody>
          <a:bodyPr wrap="square">
            <a:spAutoFit/>
          </a:bodyPr>
          <a:lstStyle/>
          <a:p>
            <a:pPr algn="ctr"/>
            <a:r>
              <a:rPr lang="en-US" sz="2800" dirty="0" smtClean="0">
                <a:latin typeface="Century Gothic" pitchFamily="34" charset="0"/>
              </a:rPr>
              <a:t>Citizens of Leningrad dig for water from a broken main during the winter of 1942.</a:t>
            </a:r>
            <a:endParaRPr lang="ru-RU" sz="2800" dirty="0">
              <a:latin typeface="Century Gothic"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Рисунок 1" descr="voda.jpg"/>
          <p:cNvPicPr>
            <a:picLocks noChangeAspect="1"/>
          </p:cNvPicPr>
          <p:nvPr/>
        </p:nvPicPr>
        <p:blipFill>
          <a:blip r:embed="rId3" cstate="print">
            <a:lum contrast="10000"/>
          </a:blip>
          <a:stretch>
            <a:fillRect/>
          </a:stretch>
        </p:blipFill>
        <p:spPr>
          <a:xfrm>
            <a:off x="714348" y="2071678"/>
            <a:ext cx="3141314" cy="4500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57158" y="285728"/>
            <a:ext cx="4143404" cy="1846659"/>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2400" dirty="0" smtClean="0">
                <a:latin typeface="Century Gothic" pitchFamily="34" charset="0"/>
                <a:cs typeface="Arial" pitchFamily="34" charset="0"/>
              </a:rPr>
              <a:t>In the middle of the siege period the Neva river became the only source of water for people</a:t>
            </a:r>
          </a:p>
          <a:p>
            <a:r>
              <a:rPr lang="en-US" b="1" spc="150" dirty="0" smtClean="0">
                <a:ln w="11430"/>
                <a:solidFill>
                  <a:srgbClr val="F8F8F8"/>
                </a:solidFill>
                <a:effectLst>
                  <a:outerShdw blurRad="25400" algn="tl" rotWithShape="0">
                    <a:srgbClr val="000000">
                      <a:alpha val="43000"/>
                    </a:srgbClr>
                  </a:outerShdw>
                </a:effectLst>
              </a:rPr>
              <a:t> </a:t>
            </a:r>
          </a:p>
        </p:txBody>
      </p:sp>
      <p:sp>
        <p:nvSpPr>
          <p:cNvPr id="4" name="Прямоугольник 3"/>
          <p:cNvSpPr/>
          <p:nvPr/>
        </p:nvSpPr>
        <p:spPr>
          <a:xfrm>
            <a:off x="4786314" y="4071942"/>
            <a:ext cx="3929090" cy="2308324"/>
          </a:xfrm>
          <a:prstGeom prst="rect">
            <a:avLst/>
          </a:prstGeom>
        </p:spPr>
        <p:txBody>
          <a:bodyPr wrap="square">
            <a:spAutoFit/>
          </a:bodyPr>
          <a:lstStyle/>
          <a:p>
            <a:pPr algn="ctr"/>
            <a:r>
              <a:rPr lang="en-US" sz="2400" dirty="0" smtClean="0">
                <a:latin typeface="Century Gothic" pitchFamily="34" charset="0"/>
                <a:cs typeface="Arial" pitchFamily="34" charset="0"/>
              </a:rPr>
              <a:t>The famine and the harsh winter made people weak. Many people died because they had no strength to carry the water buckets </a:t>
            </a:r>
            <a:endParaRPr lang="ru-RU" sz="2400" dirty="0">
              <a:latin typeface="Century Gothic" pitchFamily="34" charset="0"/>
              <a:cs typeface="Arial" pitchFamily="34" charset="0"/>
            </a:endParaRPr>
          </a:p>
        </p:txBody>
      </p:sp>
      <p:pic>
        <p:nvPicPr>
          <p:cNvPr id="5" name="Рисунок 4" descr="1384508175_458666_86.jpg"/>
          <p:cNvPicPr>
            <a:picLocks noChangeAspect="1"/>
          </p:cNvPicPr>
          <p:nvPr/>
        </p:nvPicPr>
        <p:blipFill>
          <a:blip r:embed="rId4" cstate="print"/>
          <a:srcRect l="3786" r="12930"/>
          <a:stretch>
            <a:fillRect/>
          </a:stretch>
        </p:blipFill>
        <p:spPr>
          <a:xfrm>
            <a:off x="5000627" y="785794"/>
            <a:ext cx="3579837" cy="2928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152009" y="857232"/>
            <a:ext cx="5176417" cy="212365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Hobo Std" pitchFamily="34" charset="0"/>
                <a:cs typeface="Aharoni" pitchFamily="2" charset="-79"/>
              </a:rPr>
              <a:t>Let us have </a:t>
            </a:r>
          </a:p>
          <a:p>
            <a:pPr algn="ctr"/>
            <a:r>
              <a:rPr lang="en-US"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Hobo Std" pitchFamily="34" charset="0"/>
                <a:cs typeface="Aharoni" pitchFamily="2" charset="-79"/>
              </a:rPr>
              <a:t>a break</a:t>
            </a:r>
            <a:endParaRPr lang="ru-RU"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Aharoni" pitchFamily="2" charset="-79"/>
            </a:endParaRPr>
          </a:p>
        </p:txBody>
      </p:sp>
      <p:pic>
        <p:nvPicPr>
          <p:cNvPr id="4" name="Рисунок 3" descr="1_2830.png"/>
          <p:cNvPicPr>
            <a:picLocks noChangeAspect="1"/>
          </p:cNvPicPr>
          <p:nvPr/>
        </p:nvPicPr>
        <p:blipFill>
          <a:blip r:embed="rId4" cstate="print"/>
          <a:stretch>
            <a:fillRect/>
          </a:stretch>
        </p:blipFill>
        <p:spPr>
          <a:xfrm>
            <a:off x="3357554" y="3143248"/>
            <a:ext cx="2438400" cy="2438400"/>
          </a:xfrm>
          <a:prstGeom prst="rect">
            <a:avLst/>
          </a:prstGeom>
        </p:spPr>
      </p:pic>
      <p:pic>
        <p:nvPicPr>
          <p:cNvPr id="5" name="Saycet - Kien-Lang.mp3">
            <a:hlinkClick r:id="" action="ppaction://media"/>
          </p:cNvPr>
          <p:cNvPicPr>
            <a:picLocks noRot="1" noChangeAspect="1"/>
          </p:cNvPicPr>
          <p:nvPr>
            <a:audioFile r:link="rId1"/>
          </p:nvPr>
        </p:nvPicPr>
        <p:blipFill>
          <a:blip r:embed="rId5" cstate="print"/>
          <a:stretch>
            <a:fillRect/>
          </a:stretch>
        </p:blipFill>
        <p:spPr>
          <a:xfrm>
            <a:off x="1071538" y="5143512"/>
            <a:ext cx="642942" cy="6429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80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TotalTime>
  <Words>651</Words>
  <Application>Microsoft Office PowerPoint</Application>
  <PresentationFormat>Экран (4:3)</PresentationFormat>
  <Paragraphs>64</Paragraphs>
  <Slides>15</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Нина</dc:creator>
  <cp:lastModifiedBy>Нина</cp:lastModifiedBy>
  <cp:revision>51</cp:revision>
  <dcterms:created xsi:type="dcterms:W3CDTF">2014-10-02T11:33:20Z</dcterms:created>
  <dcterms:modified xsi:type="dcterms:W3CDTF">2014-10-09T19:20:48Z</dcterms:modified>
</cp:coreProperties>
</file>