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FF"/>
    <a:srgbClr val="FFCCFF"/>
    <a:srgbClr val="0033CC"/>
    <a:srgbClr val="FF9933"/>
    <a:srgbClr val="B6B6B6"/>
    <a:srgbClr val="D5D5D5"/>
    <a:srgbClr val="333333"/>
    <a:srgbClr val="996633"/>
    <a:srgbClr val="008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7" name="Group 7"/>
          <p:cNvGrpSpPr>
            <a:grpSpLocks/>
          </p:cNvGrpSpPr>
          <p:nvPr userDrawn="1"/>
        </p:nvGrpSpPr>
        <p:grpSpPr bwMode="auto">
          <a:xfrm>
            <a:off x="-76200" y="228600"/>
            <a:ext cx="2743200" cy="1981200"/>
            <a:chOff x="180" y="384"/>
            <a:chExt cx="1654" cy="1520"/>
          </a:xfrm>
        </p:grpSpPr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432" y="432"/>
              <a:ext cx="1392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384"/>
                </a:cxn>
                <a:cxn ang="0">
                  <a:pos x="768" y="720"/>
                </a:cxn>
                <a:cxn ang="0">
                  <a:pos x="1008" y="864"/>
                </a:cxn>
                <a:cxn ang="0">
                  <a:pos x="1392" y="816"/>
                </a:cxn>
              </a:cxnLst>
              <a:rect l="0" t="0" r="r" b="b"/>
              <a:pathLst>
                <a:path w="1392" h="864">
                  <a:moveTo>
                    <a:pt x="0" y="0"/>
                  </a:moveTo>
                  <a:lnTo>
                    <a:pt x="288" y="384"/>
                  </a:lnTo>
                  <a:lnTo>
                    <a:pt x="768" y="720"/>
                  </a:lnTo>
                  <a:lnTo>
                    <a:pt x="1008" y="864"/>
                  </a:lnTo>
                  <a:lnTo>
                    <a:pt x="1392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423" y="406"/>
              <a:ext cx="517" cy="1498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429" y="358"/>
                </a:cxn>
                <a:cxn ang="0">
                  <a:pos x="488" y="546"/>
                </a:cxn>
                <a:cxn ang="0">
                  <a:pos x="517" y="893"/>
                </a:cxn>
                <a:cxn ang="0">
                  <a:pos x="488" y="1069"/>
                </a:cxn>
                <a:cxn ang="0">
                  <a:pos x="194" y="1369"/>
                </a:cxn>
                <a:cxn ang="0">
                  <a:pos x="0" y="1498"/>
                </a:cxn>
              </a:cxnLst>
              <a:rect l="0" t="0" r="r" b="b"/>
              <a:pathLst>
                <a:path w="517" h="1498">
                  <a:moveTo>
                    <a:pt x="482" y="0"/>
                  </a:moveTo>
                  <a:lnTo>
                    <a:pt x="429" y="358"/>
                  </a:lnTo>
                  <a:lnTo>
                    <a:pt x="488" y="546"/>
                  </a:lnTo>
                  <a:lnTo>
                    <a:pt x="517" y="893"/>
                  </a:lnTo>
                  <a:lnTo>
                    <a:pt x="488" y="1069"/>
                  </a:lnTo>
                  <a:lnTo>
                    <a:pt x="194" y="1369"/>
                  </a:lnTo>
                  <a:lnTo>
                    <a:pt x="0" y="149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180" y="432"/>
              <a:ext cx="1184" cy="872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1034" y="159"/>
                </a:cxn>
                <a:cxn ang="0">
                  <a:pos x="932" y="328"/>
                </a:cxn>
                <a:cxn ang="0">
                  <a:pos x="731" y="532"/>
                </a:cxn>
                <a:cxn ang="0">
                  <a:pos x="567" y="723"/>
                </a:cxn>
                <a:cxn ang="0">
                  <a:pos x="402" y="858"/>
                </a:cxn>
                <a:cxn ang="0">
                  <a:pos x="0" y="872"/>
                </a:cxn>
              </a:cxnLst>
              <a:rect l="0" t="0" r="r" b="b"/>
              <a:pathLst>
                <a:path w="1184" h="872">
                  <a:moveTo>
                    <a:pt x="1184" y="0"/>
                  </a:moveTo>
                  <a:lnTo>
                    <a:pt x="1034" y="159"/>
                  </a:lnTo>
                  <a:lnTo>
                    <a:pt x="932" y="328"/>
                  </a:lnTo>
                  <a:lnTo>
                    <a:pt x="731" y="532"/>
                  </a:lnTo>
                  <a:lnTo>
                    <a:pt x="567" y="723"/>
                  </a:lnTo>
                  <a:lnTo>
                    <a:pt x="402" y="858"/>
                  </a:lnTo>
                  <a:lnTo>
                    <a:pt x="0" y="87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282" y="746"/>
              <a:ext cx="1552" cy="236"/>
            </a:xfrm>
            <a:custGeom>
              <a:avLst/>
              <a:gdLst/>
              <a:ahLst/>
              <a:cxnLst>
                <a:cxn ang="0">
                  <a:pos x="1552" y="0"/>
                </a:cxn>
                <a:cxn ang="0">
                  <a:pos x="1193" y="189"/>
                </a:cxn>
                <a:cxn ang="0">
                  <a:pos x="858" y="218"/>
                </a:cxn>
                <a:cxn ang="0">
                  <a:pos x="629" y="206"/>
                </a:cxn>
                <a:cxn ang="0">
                  <a:pos x="306" y="236"/>
                </a:cxn>
                <a:cxn ang="0">
                  <a:pos x="124" y="218"/>
                </a:cxn>
                <a:cxn ang="0">
                  <a:pos x="0" y="206"/>
                </a:cxn>
              </a:cxnLst>
              <a:rect l="0" t="0" r="r" b="b"/>
              <a:pathLst>
                <a:path w="1552" h="236">
                  <a:moveTo>
                    <a:pt x="1552" y="0"/>
                  </a:moveTo>
                  <a:lnTo>
                    <a:pt x="1193" y="189"/>
                  </a:lnTo>
                  <a:lnTo>
                    <a:pt x="858" y="218"/>
                  </a:lnTo>
                  <a:lnTo>
                    <a:pt x="629" y="206"/>
                  </a:lnTo>
                  <a:lnTo>
                    <a:pt x="306" y="236"/>
                  </a:lnTo>
                  <a:lnTo>
                    <a:pt x="124" y="218"/>
                  </a:lnTo>
                  <a:lnTo>
                    <a:pt x="0" y="20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384" y="432"/>
              <a:ext cx="1296" cy="1056"/>
            </a:xfrm>
            <a:custGeom>
              <a:avLst/>
              <a:gdLst/>
              <a:ahLst/>
              <a:cxnLst>
                <a:cxn ang="0">
                  <a:pos x="1200" y="864"/>
                </a:cxn>
                <a:cxn ang="0">
                  <a:pos x="1248" y="768"/>
                </a:cxn>
                <a:cxn ang="0">
                  <a:pos x="1248" y="720"/>
                </a:cxn>
                <a:cxn ang="0">
                  <a:pos x="1296" y="432"/>
                </a:cxn>
                <a:cxn ang="0">
                  <a:pos x="864" y="144"/>
                </a:cxn>
                <a:cxn ang="0">
                  <a:pos x="480" y="0"/>
                </a:cxn>
                <a:cxn ang="0">
                  <a:pos x="144" y="96"/>
                </a:cxn>
                <a:cxn ang="0">
                  <a:pos x="96" y="384"/>
                </a:cxn>
                <a:cxn ang="0">
                  <a:pos x="0" y="528"/>
                </a:cxn>
                <a:cxn ang="0">
                  <a:pos x="48" y="720"/>
                </a:cxn>
                <a:cxn ang="0">
                  <a:pos x="144" y="864"/>
                </a:cxn>
                <a:cxn ang="0">
                  <a:pos x="288" y="1056"/>
                </a:cxn>
                <a:cxn ang="0">
                  <a:pos x="528" y="1056"/>
                </a:cxn>
                <a:cxn ang="0">
                  <a:pos x="768" y="1008"/>
                </a:cxn>
                <a:cxn ang="0">
                  <a:pos x="960" y="864"/>
                </a:cxn>
                <a:cxn ang="0">
                  <a:pos x="1104" y="672"/>
                </a:cxn>
                <a:cxn ang="0">
                  <a:pos x="1104" y="528"/>
                </a:cxn>
                <a:cxn ang="0">
                  <a:pos x="1008" y="384"/>
                </a:cxn>
                <a:cxn ang="0">
                  <a:pos x="816" y="144"/>
                </a:cxn>
              </a:cxnLst>
              <a:rect l="0" t="0" r="r" b="b"/>
              <a:pathLst>
                <a:path w="1296" h="1056">
                  <a:moveTo>
                    <a:pt x="1200" y="864"/>
                  </a:moveTo>
                  <a:lnTo>
                    <a:pt x="1248" y="768"/>
                  </a:lnTo>
                  <a:lnTo>
                    <a:pt x="1248" y="720"/>
                  </a:lnTo>
                  <a:lnTo>
                    <a:pt x="1296" y="432"/>
                  </a:lnTo>
                  <a:lnTo>
                    <a:pt x="864" y="144"/>
                  </a:lnTo>
                  <a:lnTo>
                    <a:pt x="480" y="0"/>
                  </a:lnTo>
                  <a:lnTo>
                    <a:pt x="144" y="96"/>
                  </a:lnTo>
                  <a:lnTo>
                    <a:pt x="96" y="384"/>
                  </a:lnTo>
                  <a:lnTo>
                    <a:pt x="0" y="528"/>
                  </a:lnTo>
                  <a:lnTo>
                    <a:pt x="48" y="720"/>
                  </a:lnTo>
                  <a:lnTo>
                    <a:pt x="144" y="864"/>
                  </a:lnTo>
                  <a:lnTo>
                    <a:pt x="288" y="1056"/>
                  </a:lnTo>
                  <a:lnTo>
                    <a:pt x="528" y="1056"/>
                  </a:lnTo>
                  <a:lnTo>
                    <a:pt x="768" y="1008"/>
                  </a:lnTo>
                  <a:lnTo>
                    <a:pt x="960" y="864"/>
                  </a:lnTo>
                  <a:lnTo>
                    <a:pt x="1104" y="672"/>
                  </a:lnTo>
                  <a:lnTo>
                    <a:pt x="1104" y="528"/>
                  </a:lnTo>
                  <a:lnTo>
                    <a:pt x="1008" y="384"/>
                  </a:lnTo>
                  <a:lnTo>
                    <a:pt x="816" y="144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576" y="576"/>
              <a:ext cx="720" cy="768"/>
            </a:xfrm>
            <a:custGeom>
              <a:avLst/>
              <a:gdLst/>
              <a:ahLst/>
              <a:cxnLst>
                <a:cxn ang="0">
                  <a:pos x="624" y="96"/>
                </a:cxn>
                <a:cxn ang="0">
                  <a:pos x="432" y="96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48" y="96"/>
                </a:cxn>
                <a:cxn ang="0">
                  <a:pos x="48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48" y="624"/>
                </a:cxn>
                <a:cxn ang="0">
                  <a:pos x="192" y="768"/>
                </a:cxn>
                <a:cxn ang="0">
                  <a:pos x="336" y="720"/>
                </a:cxn>
                <a:cxn ang="0">
                  <a:pos x="576" y="720"/>
                </a:cxn>
                <a:cxn ang="0">
                  <a:pos x="624" y="576"/>
                </a:cxn>
                <a:cxn ang="0">
                  <a:pos x="720" y="384"/>
                </a:cxn>
                <a:cxn ang="0">
                  <a:pos x="672" y="240"/>
                </a:cxn>
                <a:cxn ang="0">
                  <a:pos x="624" y="192"/>
                </a:cxn>
                <a:cxn ang="0">
                  <a:pos x="624" y="96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672" y="720"/>
              <a:ext cx="480" cy="528"/>
            </a:xfrm>
            <a:custGeom>
              <a:avLst/>
              <a:gdLst/>
              <a:ahLst/>
              <a:cxnLst>
                <a:cxn ang="0">
                  <a:pos x="624" y="96"/>
                </a:cxn>
                <a:cxn ang="0">
                  <a:pos x="432" y="96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48" y="96"/>
                </a:cxn>
                <a:cxn ang="0">
                  <a:pos x="48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48" y="624"/>
                </a:cxn>
                <a:cxn ang="0">
                  <a:pos x="192" y="768"/>
                </a:cxn>
                <a:cxn ang="0">
                  <a:pos x="336" y="720"/>
                </a:cxn>
                <a:cxn ang="0">
                  <a:pos x="576" y="720"/>
                </a:cxn>
                <a:cxn ang="0">
                  <a:pos x="624" y="576"/>
                </a:cxn>
                <a:cxn ang="0">
                  <a:pos x="720" y="384"/>
                </a:cxn>
                <a:cxn ang="0">
                  <a:pos x="672" y="240"/>
                </a:cxn>
                <a:cxn ang="0">
                  <a:pos x="624" y="192"/>
                </a:cxn>
                <a:cxn ang="0">
                  <a:pos x="624" y="96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768" y="816"/>
              <a:ext cx="288" cy="288"/>
            </a:xfrm>
            <a:custGeom>
              <a:avLst/>
              <a:gdLst/>
              <a:ahLst/>
              <a:cxnLst>
                <a:cxn ang="0">
                  <a:pos x="624" y="96"/>
                </a:cxn>
                <a:cxn ang="0">
                  <a:pos x="432" y="96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48" y="96"/>
                </a:cxn>
                <a:cxn ang="0">
                  <a:pos x="48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48" y="624"/>
                </a:cxn>
                <a:cxn ang="0">
                  <a:pos x="192" y="768"/>
                </a:cxn>
                <a:cxn ang="0">
                  <a:pos x="336" y="720"/>
                </a:cxn>
                <a:cxn ang="0">
                  <a:pos x="576" y="720"/>
                </a:cxn>
                <a:cxn ang="0">
                  <a:pos x="624" y="576"/>
                </a:cxn>
                <a:cxn ang="0">
                  <a:pos x="720" y="384"/>
                </a:cxn>
                <a:cxn ang="0">
                  <a:pos x="672" y="240"/>
                </a:cxn>
                <a:cxn ang="0">
                  <a:pos x="624" y="192"/>
                </a:cxn>
                <a:cxn ang="0">
                  <a:pos x="624" y="96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364" y="1170"/>
              <a:ext cx="404" cy="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318"/>
                </a:cxn>
                <a:cxn ang="0">
                  <a:pos x="212" y="414"/>
                </a:cxn>
                <a:cxn ang="0">
                  <a:pos x="404" y="462"/>
                </a:cxn>
              </a:cxnLst>
              <a:rect l="0" t="0" r="r" b="b"/>
              <a:pathLst>
                <a:path w="404" h="462">
                  <a:moveTo>
                    <a:pt x="0" y="0"/>
                  </a:moveTo>
                  <a:lnTo>
                    <a:pt x="116" y="318"/>
                  </a:lnTo>
                  <a:lnTo>
                    <a:pt x="212" y="414"/>
                  </a:lnTo>
                  <a:lnTo>
                    <a:pt x="404" y="46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364" y="1140"/>
              <a:ext cx="212" cy="684"/>
            </a:xfrm>
            <a:custGeom>
              <a:avLst/>
              <a:gdLst/>
              <a:ahLst/>
              <a:cxnLst>
                <a:cxn ang="0">
                  <a:pos x="212" y="684"/>
                </a:cxn>
                <a:cxn ang="0">
                  <a:pos x="68" y="492"/>
                </a:cxn>
                <a:cxn ang="0">
                  <a:pos x="68" y="396"/>
                </a:cxn>
                <a:cxn ang="0">
                  <a:pos x="0" y="0"/>
                </a:cxn>
              </a:cxnLst>
              <a:rect l="0" t="0" r="r" b="b"/>
              <a:pathLst>
                <a:path w="212" h="684">
                  <a:moveTo>
                    <a:pt x="212" y="684"/>
                  </a:moveTo>
                  <a:lnTo>
                    <a:pt x="68" y="492"/>
                  </a:lnTo>
                  <a:lnTo>
                    <a:pt x="68" y="39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344" y="432"/>
              <a:ext cx="480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92"/>
                </a:cxn>
                <a:cxn ang="0">
                  <a:pos x="480" y="336"/>
                </a:cxn>
                <a:cxn ang="0">
                  <a:pos x="336" y="528"/>
                </a:cxn>
                <a:cxn ang="0">
                  <a:pos x="336" y="816"/>
                </a:cxn>
              </a:cxnLst>
              <a:rect l="0" t="0" r="r" b="b"/>
              <a:pathLst>
                <a:path w="480" h="816">
                  <a:moveTo>
                    <a:pt x="0" y="0"/>
                  </a:moveTo>
                  <a:lnTo>
                    <a:pt x="192" y="192"/>
                  </a:lnTo>
                  <a:lnTo>
                    <a:pt x="480" y="336"/>
                  </a:lnTo>
                  <a:lnTo>
                    <a:pt x="336" y="528"/>
                  </a:lnTo>
                  <a:lnTo>
                    <a:pt x="336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92" y="624"/>
              <a:ext cx="960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192"/>
                </a:cxn>
                <a:cxn ang="0">
                  <a:pos x="480" y="288"/>
                </a:cxn>
                <a:cxn ang="0">
                  <a:pos x="720" y="336"/>
                </a:cxn>
                <a:cxn ang="0">
                  <a:pos x="816" y="528"/>
                </a:cxn>
                <a:cxn ang="0">
                  <a:pos x="960" y="816"/>
                </a:cxn>
              </a:cxnLst>
              <a:rect l="0" t="0" r="r" b="b"/>
              <a:pathLst>
                <a:path w="960" h="816">
                  <a:moveTo>
                    <a:pt x="0" y="0"/>
                  </a:moveTo>
                  <a:lnTo>
                    <a:pt x="288" y="192"/>
                  </a:lnTo>
                  <a:lnTo>
                    <a:pt x="480" y="288"/>
                  </a:lnTo>
                  <a:lnTo>
                    <a:pt x="720" y="336"/>
                  </a:lnTo>
                  <a:lnTo>
                    <a:pt x="816" y="528"/>
                  </a:lnTo>
                  <a:lnTo>
                    <a:pt x="960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336" y="384"/>
              <a:ext cx="816" cy="768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624" y="480"/>
                </a:cxn>
                <a:cxn ang="0">
                  <a:pos x="576" y="576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816" h="768">
                  <a:moveTo>
                    <a:pt x="816" y="0"/>
                  </a:moveTo>
                  <a:lnTo>
                    <a:pt x="624" y="480"/>
                  </a:lnTo>
                  <a:lnTo>
                    <a:pt x="576" y="576"/>
                  </a:ln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912" y="960"/>
              <a:ext cx="86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864" y="96"/>
                </a:cxn>
              </a:cxnLst>
              <a:rect l="0" t="0" r="r" b="b"/>
              <a:pathLst>
                <a:path w="864" h="144">
                  <a:moveTo>
                    <a:pt x="0" y="0"/>
                  </a:moveTo>
                  <a:lnTo>
                    <a:pt x="384" y="144"/>
                  </a:lnTo>
                  <a:lnTo>
                    <a:pt x="864" y="9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142" name="Picture 22" descr="18009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81800" y="4953000"/>
            <a:ext cx="2057400" cy="1676400"/>
          </a:xfrm>
          <a:prstGeom prst="rect">
            <a:avLst/>
          </a:prstGeom>
          <a:noFill/>
        </p:spPr>
      </p:pic>
      <p:grpSp>
        <p:nvGrpSpPr>
          <p:cNvPr id="5143" name="Group 23"/>
          <p:cNvGrpSpPr>
            <a:grpSpLocks/>
          </p:cNvGrpSpPr>
          <p:nvPr userDrawn="1"/>
        </p:nvGrpSpPr>
        <p:grpSpPr bwMode="auto">
          <a:xfrm>
            <a:off x="0" y="0"/>
            <a:ext cx="9144000" cy="1752600"/>
            <a:chOff x="0" y="1536"/>
            <a:chExt cx="5760" cy="563"/>
          </a:xfrm>
        </p:grpSpPr>
        <p:pic>
          <p:nvPicPr>
            <p:cNvPr id="5144" name="Picture 24" descr="4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0" y="1536"/>
              <a:ext cx="5760" cy="563"/>
            </a:xfrm>
            <a:prstGeom prst="rect">
              <a:avLst/>
            </a:prstGeom>
            <a:noFill/>
          </p:spPr>
        </p:pic>
        <p:pic>
          <p:nvPicPr>
            <p:cNvPr id="5145" name="Picture 25" descr="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5094" y="1536"/>
              <a:ext cx="666" cy="389"/>
            </a:xfrm>
            <a:prstGeom prst="rect">
              <a:avLst/>
            </a:prstGeom>
            <a:noFill/>
          </p:spPr>
        </p:pic>
        <p:pic>
          <p:nvPicPr>
            <p:cNvPr id="5146" name="Picture 26" descr="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 rot="930090">
              <a:off x="48" y="1580"/>
              <a:ext cx="543" cy="241"/>
            </a:xfrm>
            <a:prstGeom prst="rect">
              <a:avLst/>
            </a:prstGeom>
            <a:noFill/>
          </p:spPr>
        </p:pic>
      </p:grpSp>
      <p:pic>
        <p:nvPicPr>
          <p:cNvPr id="5147" name="Picture 27" descr="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0" y="0"/>
            <a:ext cx="1076325" cy="617538"/>
          </a:xfrm>
          <a:prstGeom prst="rect">
            <a:avLst/>
          </a:prstGeom>
          <a:noFill/>
        </p:spPr>
      </p:pic>
      <p:pic>
        <p:nvPicPr>
          <p:cNvPr id="5148" name="Picture 28" descr="Ky3uk"/>
          <p:cNvPicPr>
            <a:picLocks noChangeAspect="1" noChangeArrowheads="1" noCrop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381000"/>
            <a:ext cx="1019175" cy="101917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3600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09B563-2C45-4EB5-A419-021268240081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5149" name="Picture 29" descr="season_2"/>
          <p:cNvPicPr>
            <a:picLocks noChangeAspect="1" noChangeArrowheads="1"/>
          </p:cNvPicPr>
          <p:nvPr userDrawn="1"/>
        </p:nvPicPr>
        <p:blipFill>
          <a:blip r:embed="rId8" cstate="print"/>
          <a:srcRect l="53087" t="15094" r="12962" b="45284"/>
          <a:stretch>
            <a:fillRect/>
          </a:stretch>
        </p:blipFill>
        <p:spPr bwMode="gray">
          <a:xfrm>
            <a:off x="381000" y="1295400"/>
            <a:ext cx="228600" cy="152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350C0-ED91-47FF-A0E6-940DFB961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A12C0-20CD-42AF-8DCE-24593481AD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A86EE-1B40-4380-BCE4-497160FAB9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59641-712D-4F0D-8AD7-FF20A661F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92559-E983-4A19-8A75-A292FECDAB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4B01-DFF4-4C90-BEEF-FAD7C6B77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B591E-96B0-4BEC-AB68-4F538DD9D8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A3758-19FF-4163-A19C-FB43E6CE7E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2225-6A73-4ECF-B202-9E8E6F5576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38002-BF76-484F-986B-4354BEEBD6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7C7128-0385-42D4-9033-0D3860BED2B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152400" y="152400"/>
            <a:ext cx="1905000" cy="1219200"/>
            <a:chOff x="180" y="384"/>
            <a:chExt cx="1654" cy="1520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432" y="432"/>
              <a:ext cx="1392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384"/>
                </a:cxn>
                <a:cxn ang="0">
                  <a:pos x="768" y="720"/>
                </a:cxn>
                <a:cxn ang="0">
                  <a:pos x="1008" y="864"/>
                </a:cxn>
                <a:cxn ang="0">
                  <a:pos x="1392" y="816"/>
                </a:cxn>
              </a:cxnLst>
              <a:rect l="0" t="0" r="r" b="b"/>
              <a:pathLst>
                <a:path w="1392" h="864">
                  <a:moveTo>
                    <a:pt x="0" y="0"/>
                  </a:moveTo>
                  <a:lnTo>
                    <a:pt x="288" y="384"/>
                  </a:lnTo>
                  <a:lnTo>
                    <a:pt x="768" y="720"/>
                  </a:lnTo>
                  <a:lnTo>
                    <a:pt x="1008" y="864"/>
                  </a:lnTo>
                  <a:lnTo>
                    <a:pt x="1392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23" y="406"/>
              <a:ext cx="517" cy="1498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429" y="358"/>
                </a:cxn>
                <a:cxn ang="0">
                  <a:pos x="488" y="546"/>
                </a:cxn>
                <a:cxn ang="0">
                  <a:pos x="517" y="893"/>
                </a:cxn>
                <a:cxn ang="0">
                  <a:pos x="488" y="1069"/>
                </a:cxn>
                <a:cxn ang="0">
                  <a:pos x="194" y="1369"/>
                </a:cxn>
                <a:cxn ang="0">
                  <a:pos x="0" y="1498"/>
                </a:cxn>
              </a:cxnLst>
              <a:rect l="0" t="0" r="r" b="b"/>
              <a:pathLst>
                <a:path w="517" h="1498">
                  <a:moveTo>
                    <a:pt x="482" y="0"/>
                  </a:moveTo>
                  <a:lnTo>
                    <a:pt x="429" y="358"/>
                  </a:lnTo>
                  <a:lnTo>
                    <a:pt x="488" y="546"/>
                  </a:lnTo>
                  <a:lnTo>
                    <a:pt x="517" y="893"/>
                  </a:lnTo>
                  <a:lnTo>
                    <a:pt x="488" y="1069"/>
                  </a:lnTo>
                  <a:lnTo>
                    <a:pt x="194" y="1369"/>
                  </a:lnTo>
                  <a:lnTo>
                    <a:pt x="0" y="149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80" y="432"/>
              <a:ext cx="1184" cy="872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1034" y="159"/>
                </a:cxn>
                <a:cxn ang="0">
                  <a:pos x="932" y="328"/>
                </a:cxn>
                <a:cxn ang="0">
                  <a:pos x="731" y="532"/>
                </a:cxn>
                <a:cxn ang="0">
                  <a:pos x="567" y="723"/>
                </a:cxn>
                <a:cxn ang="0">
                  <a:pos x="402" y="858"/>
                </a:cxn>
                <a:cxn ang="0">
                  <a:pos x="0" y="872"/>
                </a:cxn>
              </a:cxnLst>
              <a:rect l="0" t="0" r="r" b="b"/>
              <a:pathLst>
                <a:path w="1184" h="872">
                  <a:moveTo>
                    <a:pt x="1184" y="0"/>
                  </a:moveTo>
                  <a:lnTo>
                    <a:pt x="1034" y="159"/>
                  </a:lnTo>
                  <a:lnTo>
                    <a:pt x="932" y="328"/>
                  </a:lnTo>
                  <a:lnTo>
                    <a:pt x="731" y="532"/>
                  </a:lnTo>
                  <a:lnTo>
                    <a:pt x="567" y="723"/>
                  </a:lnTo>
                  <a:lnTo>
                    <a:pt x="402" y="858"/>
                  </a:lnTo>
                  <a:lnTo>
                    <a:pt x="0" y="87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82" y="746"/>
              <a:ext cx="1552" cy="236"/>
            </a:xfrm>
            <a:custGeom>
              <a:avLst/>
              <a:gdLst/>
              <a:ahLst/>
              <a:cxnLst>
                <a:cxn ang="0">
                  <a:pos x="1552" y="0"/>
                </a:cxn>
                <a:cxn ang="0">
                  <a:pos x="1193" y="189"/>
                </a:cxn>
                <a:cxn ang="0">
                  <a:pos x="858" y="218"/>
                </a:cxn>
                <a:cxn ang="0">
                  <a:pos x="629" y="206"/>
                </a:cxn>
                <a:cxn ang="0">
                  <a:pos x="306" y="236"/>
                </a:cxn>
                <a:cxn ang="0">
                  <a:pos x="124" y="218"/>
                </a:cxn>
                <a:cxn ang="0">
                  <a:pos x="0" y="206"/>
                </a:cxn>
              </a:cxnLst>
              <a:rect l="0" t="0" r="r" b="b"/>
              <a:pathLst>
                <a:path w="1552" h="236">
                  <a:moveTo>
                    <a:pt x="1552" y="0"/>
                  </a:moveTo>
                  <a:lnTo>
                    <a:pt x="1193" y="189"/>
                  </a:lnTo>
                  <a:lnTo>
                    <a:pt x="858" y="218"/>
                  </a:lnTo>
                  <a:lnTo>
                    <a:pt x="629" y="206"/>
                  </a:lnTo>
                  <a:lnTo>
                    <a:pt x="306" y="236"/>
                  </a:lnTo>
                  <a:lnTo>
                    <a:pt x="124" y="218"/>
                  </a:lnTo>
                  <a:lnTo>
                    <a:pt x="0" y="20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84" y="432"/>
              <a:ext cx="1296" cy="1056"/>
            </a:xfrm>
            <a:custGeom>
              <a:avLst/>
              <a:gdLst/>
              <a:ahLst/>
              <a:cxnLst>
                <a:cxn ang="0">
                  <a:pos x="1200" y="864"/>
                </a:cxn>
                <a:cxn ang="0">
                  <a:pos x="1248" y="768"/>
                </a:cxn>
                <a:cxn ang="0">
                  <a:pos x="1248" y="720"/>
                </a:cxn>
                <a:cxn ang="0">
                  <a:pos x="1296" y="432"/>
                </a:cxn>
                <a:cxn ang="0">
                  <a:pos x="864" y="144"/>
                </a:cxn>
                <a:cxn ang="0">
                  <a:pos x="480" y="0"/>
                </a:cxn>
                <a:cxn ang="0">
                  <a:pos x="144" y="96"/>
                </a:cxn>
                <a:cxn ang="0">
                  <a:pos x="96" y="384"/>
                </a:cxn>
                <a:cxn ang="0">
                  <a:pos x="0" y="528"/>
                </a:cxn>
                <a:cxn ang="0">
                  <a:pos x="48" y="720"/>
                </a:cxn>
                <a:cxn ang="0">
                  <a:pos x="144" y="864"/>
                </a:cxn>
                <a:cxn ang="0">
                  <a:pos x="288" y="1056"/>
                </a:cxn>
                <a:cxn ang="0">
                  <a:pos x="528" y="1056"/>
                </a:cxn>
                <a:cxn ang="0">
                  <a:pos x="768" y="1008"/>
                </a:cxn>
                <a:cxn ang="0">
                  <a:pos x="960" y="864"/>
                </a:cxn>
                <a:cxn ang="0">
                  <a:pos x="1104" y="672"/>
                </a:cxn>
                <a:cxn ang="0">
                  <a:pos x="1104" y="528"/>
                </a:cxn>
                <a:cxn ang="0">
                  <a:pos x="1008" y="384"/>
                </a:cxn>
                <a:cxn ang="0">
                  <a:pos x="816" y="144"/>
                </a:cxn>
              </a:cxnLst>
              <a:rect l="0" t="0" r="r" b="b"/>
              <a:pathLst>
                <a:path w="1296" h="1056">
                  <a:moveTo>
                    <a:pt x="1200" y="864"/>
                  </a:moveTo>
                  <a:lnTo>
                    <a:pt x="1248" y="768"/>
                  </a:lnTo>
                  <a:lnTo>
                    <a:pt x="1248" y="720"/>
                  </a:lnTo>
                  <a:lnTo>
                    <a:pt x="1296" y="432"/>
                  </a:lnTo>
                  <a:lnTo>
                    <a:pt x="864" y="144"/>
                  </a:lnTo>
                  <a:lnTo>
                    <a:pt x="480" y="0"/>
                  </a:lnTo>
                  <a:lnTo>
                    <a:pt x="144" y="96"/>
                  </a:lnTo>
                  <a:lnTo>
                    <a:pt x="96" y="384"/>
                  </a:lnTo>
                  <a:lnTo>
                    <a:pt x="0" y="528"/>
                  </a:lnTo>
                  <a:lnTo>
                    <a:pt x="48" y="720"/>
                  </a:lnTo>
                  <a:lnTo>
                    <a:pt x="144" y="864"/>
                  </a:lnTo>
                  <a:lnTo>
                    <a:pt x="288" y="1056"/>
                  </a:lnTo>
                  <a:lnTo>
                    <a:pt x="528" y="1056"/>
                  </a:lnTo>
                  <a:lnTo>
                    <a:pt x="768" y="1008"/>
                  </a:lnTo>
                  <a:lnTo>
                    <a:pt x="960" y="864"/>
                  </a:lnTo>
                  <a:lnTo>
                    <a:pt x="1104" y="672"/>
                  </a:lnTo>
                  <a:lnTo>
                    <a:pt x="1104" y="528"/>
                  </a:lnTo>
                  <a:lnTo>
                    <a:pt x="1008" y="384"/>
                  </a:lnTo>
                  <a:lnTo>
                    <a:pt x="816" y="144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576" y="576"/>
              <a:ext cx="720" cy="768"/>
            </a:xfrm>
            <a:custGeom>
              <a:avLst/>
              <a:gdLst/>
              <a:ahLst/>
              <a:cxnLst>
                <a:cxn ang="0">
                  <a:pos x="624" y="96"/>
                </a:cxn>
                <a:cxn ang="0">
                  <a:pos x="432" y="96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48" y="96"/>
                </a:cxn>
                <a:cxn ang="0">
                  <a:pos x="48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48" y="624"/>
                </a:cxn>
                <a:cxn ang="0">
                  <a:pos x="192" y="768"/>
                </a:cxn>
                <a:cxn ang="0">
                  <a:pos x="336" y="720"/>
                </a:cxn>
                <a:cxn ang="0">
                  <a:pos x="576" y="720"/>
                </a:cxn>
                <a:cxn ang="0">
                  <a:pos x="624" y="576"/>
                </a:cxn>
                <a:cxn ang="0">
                  <a:pos x="720" y="384"/>
                </a:cxn>
                <a:cxn ang="0">
                  <a:pos x="672" y="240"/>
                </a:cxn>
                <a:cxn ang="0">
                  <a:pos x="624" y="192"/>
                </a:cxn>
                <a:cxn ang="0">
                  <a:pos x="624" y="96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672" y="720"/>
              <a:ext cx="480" cy="528"/>
            </a:xfrm>
            <a:custGeom>
              <a:avLst/>
              <a:gdLst/>
              <a:ahLst/>
              <a:cxnLst>
                <a:cxn ang="0">
                  <a:pos x="624" y="96"/>
                </a:cxn>
                <a:cxn ang="0">
                  <a:pos x="432" y="96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48" y="96"/>
                </a:cxn>
                <a:cxn ang="0">
                  <a:pos x="48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48" y="624"/>
                </a:cxn>
                <a:cxn ang="0">
                  <a:pos x="192" y="768"/>
                </a:cxn>
                <a:cxn ang="0">
                  <a:pos x="336" y="720"/>
                </a:cxn>
                <a:cxn ang="0">
                  <a:pos x="576" y="720"/>
                </a:cxn>
                <a:cxn ang="0">
                  <a:pos x="624" y="576"/>
                </a:cxn>
                <a:cxn ang="0">
                  <a:pos x="720" y="384"/>
                </a:cxn>
                <a:cxn ang="0">
                  <a:pos x="672" y="240"/>
                </a:cxn>
                <a:cxn ang="0">
                  <a:pos x="624" y="192"/>
                </a:cxn>
                <a:cxn ang="0">
                  <a:pos x="624" y="96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768" y="816"/>
              <a:ext cx="288" cy="288"/>
            </a:xfrm>
            <a:custGeom>
              <a:avLst/>
              <a:gdLst/>
              <a:ahLst/>
              <a:cxnLst>
                <a:cxn ang="0">
                  <a:pos x="624" y="96"/>
                </a:cxn>
                <a:cxn ang="0">
                  <a:pos x="432" y="96"/>
                </a:cxn>
                <a:cxn ang="0">
                  <a:pos x="288" y="0"/>
                </a:cxn>
                <a:cxn ang="0">
                  <a:pos x="192" y="96"/>
                </a:cxn>
                <a:cxn ang="0">
                  <a:pos x="48" y="96"/>
                </a:cxn>
                <a:cxn ang="0">
                  <a:pos x="48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48" y="624"/>
                </a:cxn>
                <a:cxn ang="0">
                  <a:pos x="192" y="768"/>
                </a:cxn>
                <a:cxn ang="0">
                  <a:pos x="336" y="720"/>
                </a:cxn>
                <a:cxn ang="0">
                  <a:pos x="576" y="720"/>
                </a:cxn>
                <a:cxn ang="0">
                  <a:pos x="624" y="576"/>
                </a:cxn>
                <a:cxn ang="0">
                  <a:pos x="720" y="384"/>
                </a:cxn>
                <a:cxn ang="0">
                  <a:pos x="672" y="240"/>
                </a:cxn>
                <a:cxn ang="0">
                  <a:pos x="624" y="192"/>
                </a:cxn>
                <a:cxn ang="0">
                  <a:pos x="624" y="96"/>
                </a:cxn>
              </a:cxnLst>
              <a:rect l="0" t="0" r="r" b="b"/>
              <a:pathLst>
                <a:path w="720" h="768">
                  <a:moveTo>
                    <a:pt x="624" y="96"/>
                  </a:moveTo>
                  <a:lnTo>
                    <a:pt x="432" y="96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48" y="96"/>
                  </a:lnTo>
                  <a:lnTo>
                    <a:pt x="48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48" y="624"/>
                  </a:lnTo>
                  <a:lnTo>
                    <a:pt x="192" y="768"/>
                  </a:lnTo>
                  <a:lnTo>
                    <a:pt x="336" y="720"/>
                  </a:lnTo>
                  <a:lnTo>
                    <a:pt x="576" y="720"/>
                  </a:lnTo>
                  <a:lnTo>
                    <a:pt x="624" y="576"/>
                  </a:lnTo>
                  <a:lnTo>
                    <a:pt x="720" y="384"/>
                  </a:lnTo>
                  <a:lnTo>
                    <a:pt x="672" y="240"/>
                  </a:lnTo>
                  <a:lnTo>
                    <a:pt x="624" y="192"/>
                  </a:lnTo>
                  <a:lnTo>
                    <a:pt x="624" y="96"/>
                  </a:lnTo>
                  <a:close/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64" y="1170"/>
              <a:ext cx="404" cy="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318"/>
                </a:cxn>
                <a:cxn ang="0">
                  <a:pos x="212" y="414"/>
                </a:cxn>
                <a:cxn ang="0">
                  <a:pos x="404" y="462"/>
                </a:cxn>
              </a:cxnLst>
              <a:rect l="0" t="0" r="r" b="b"/>
              <a:pathLst>
                <a:path w="404" h="462">
                  <a:moveTo>
                    <a:pt x="0" y="0"/>
                  </a:moveTo>
                  <a:lnTo>
                    <a:pt x="116" y="318"/>
                  </a:lnTo>
                  <a:lnTo>
                    <a:pt x="212" y="414"/>
                  </a:lnTo>
                  <a:lnTo>
                    <a:pt x="404" y="462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64" y="1140"/>
              <a:ext cx="212" cy="684"/>
            </a:xfrm>
            <a:custGeom>
              <a:avLst/>
              <a:gdLst/>
              <a:ahLst/>
              <a:cxnLst>
                <a:cxn ang="0">
                  <a:pos x="212" y="684"/>
                </a:cxn>
                <a:cxn ang="0">
                  <a:pos x="68" y="492"/>
                </a:cxn>
                <a:cxn ang="0">
                  <a:pos x="68" y="396"/>
                </a:cxn>
                <a:cxn ang="0">
                  <a:pos x="0" y="0"/>
                </a:cxn>
              </a:cxnLst>
              <a:rect l="0" t="0" r="r" b="b"/>
              <a:pathLst>
                <a:path w="212" h="684">
                  <a:moveTo>
                    <a:pt x="212" y="684"/>
                  </a:moveTo>
                  <a:lnTo>
                    <a:pt x="68" y="492"/>
                  </a:lnTo>
                  <a:lnTo>
                    <a:pt x="68" y="39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344" y="432"/>
              <a:ext cx="480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92"/>
                </a:cxn>
                <a:cxn ang="0">
                  <a:pos x="480" y="336"/>
                </a:cxn>
                <a:cxn ang="0">
                  <a:pos x="336" y="528"/>
                </a:cxn>
                <a:cxn ang="0">
                  <a:pos x="336" y="816"/>
                </a:cxn>
              </a:cxnLst>
              <a:rect l="0" t="0" r="r" b="b"/>
              <a:pathLst>
                <a:path w="480" h="816">
                  <a:moveTo>
                    <a:pt x="0" y="0"/>
                  </a:moveTo>
                  <a:lnTo>
                    <a:pt x="192" y="192"/>
                  </a:lnTo>
                  <a:lnTo>
                    <a:pt x="480" y="336"/>
                  </a:lnTo>
                  <a:lnTo>
                    <a:pt x="336" y="528"/>
                  </a:lnTo>
                  <a:lnTo>
                    <a:pt x="336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92" y="624"/>
              <a:ext cx="960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192"/>
                </a:cxn>
                <a:cxn ang="0">
                  <a:pos x="480" y="288"/>
                </a:cxn>
                <a:cxn ang="0">
                  <a:pos x="720" y="336"/>
                </a:cxn>
                <a:cxn ang="0">
                  <a:pos x="816" y="528"/>
                </a:cxn>
                <a:cxn ang="0">
                  <a:pos x="960" y="816"/>
                </a:cxn>
              </a:cxnLst>
              <a:rect l="0" t="0" r="r" b="b"/>
              <a:pathLst>
                <a:path w="960" h="816">
                  <a:moveTo>
                    <a:pt x="0" y="0"/>
                  </a:moveTo>
                  <a:lnTo>
                    <a:pt x="288" y="192"/>
                  </a:lnTo>
                  <a:lnTo>
                    <a:pt x="480" y="288"/>
                  </a:lnTo>
                  <a:lnTo>
                    <a:pt x="720" y="336"/>
                  </a:lnTo>
                  <a:lnTo>
                    <a:pt x="816" y="528"/>
                  </a:lnTo>
                  <a:lnTo>
                    <a:pt x="960" y="81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36" y="384"/>
              <a:ext cx="816" cy="768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624" y="480"/>
                </a:cxn>
                <a:cxn ang="0">
                  <a:pos x="576" y="576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816" h="768">
                  <a:moveTo>
                    <a:pt x="816" y="0"/>
                  </a:moveTo>
                  <a:lnTo>
                    <a:pt x="624" y="480"/>
                  </a:lnTo>
                  <a:lnTo>
                    <a:pt x="576" y="576"/>
                  </a:ln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912" y="960"/>
              <a:ext cx="86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864" y="96"/>
                </a:cxn>
              </a:cxnLst>
              <a:rect l="0" t="0" r="r" b="b"/>
              <a:pathLst>
                <a:path w="864" h="144">
                  <a:moveTo>
                    <a:pt x="0" y="0"/>
                  </a:moveTo>
                  <a:lnTo>
                    <a:pt x="384" y="144"/>
                  </a:lnTo>
                  <a:lnTo>
                    <a:pt x="864" y="96"/>
                  </a:lnTo>
                </a:path>
              </a:pathLst>
            </a:custGeom>
            <a:noFill/>
            <a:ln w="15875">
              <a:solidFill>
                <a:srgbClr val="B6B6B6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6" name="Group 22"/>
          <p:cNvGrpSpPr>
            <a:grpSpLocks/>
          </p:cNvGrpSpPr>
          <p:nvPr userDrawn="1"/>
        </p:nvGrpSpPr>
        <p:grpSpPr bwMode="auto">
          <a:xfrm>
            <a:off x="0" y="0"/>
            <a:ext cx="9144000" cy="1752600"/>
            <a:chOff x="0" y="1536"/>
            <a:chExt cx="5760" cy="563"/>
          </a:xfrm>
        </p:grpSpPr>
        <p:pic>
          <p:nvPicPr>
            <p:cNvPr id="1047" name="Picture 23" descr="4_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0" y="1536"/>
              <a:ext cx="5760" cy="563"/>
            </a:xfrm>
            <a:prstGeom prst="rect">
              <a:avLst/>
            </a:prstGeom>
            <a:noFill/>
          </p:spPr>
        </p:pic>
        <p:pic>
          <p:nvPicPr>
            <p:cNvPr id="1048" name="Picture 24" descr="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5094" y="1536"/>
              <a:ext cx="666" cy="389"/>
            </a:xfrm>
            <a:prstGeom prst="rect">
              <a:avLst/>
            </a:prstGeom>
            <a:noFill/>
          </p:spPr>
        </p:pic>
        <p:pic>
          <p:nvPicPr>
            <p:cNvPr id="1049" name="Picture 25" descr="12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gray">
            <a:xfrm rot="930090">
              <a:off x="48" y="1580"/>
              <a:ext cx="543" cy="241"/>
            </a:xfrm>
            <a:prstGeom prst="rect">
              <a:avLst/>
            </a:prstGeom>
            <a:noFill/>
          </p:spPr>
        </p:pic>
      </p:grpSp>
      <p:pic>
        <p:nvPicPr>
          <p:cNvPr id="1050" name="Picture 26" descr="6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0" y="0"/>
            <a:ext cx="1076325" cy="6175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1524000"/>
            <a:ext cx="834843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Нуклеиновые кислоты.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Строение, свойства и функции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молекул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4876800"/>
            <a:ext cx="2167934" cy="1588407"/>
          </a:xfrm>
          <a:prstGeom prst="rect">
            <a:avLst/>
          </a:prstGeom>
        </p:spPr>
      </p:pic>
      <p:pic>
        <p:nvPicPr>
          <p:cNvPr id="7" name="Рисунок 6" descr="клет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25458">
            <a:off x="1111620" y="4412010"/>
            <a:ext cx="1259214" cy="1949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Правила Чаргаффа</a:t>
            </a:r>
            <a:endParaRPr lang="ru-RU" sz="4400" dirty="0"/>
          </a:p>
        </p:txBody>
      </p:sp>
      <p:pic>
        <p:nvPicPr>
          <p:cNvPr id="3" name="Рисунок 2" descr="%D0%A7%D0%B0%D1%80%D0%B3%D0%B0%D1%84%D1%84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6248400" y="1600200"/>
            <a:ext cx="2166967" cy="301409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1828800"/>
            <a:ext cx="419100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А = Т</a:t>
            </a:r>
          </a:p>
          <a:p>
            <a:r>
              <a:rPr lang="ru-RU" sz="5400" dirty="0" smtClean="0"/>
              <a:t>Г = Ц</a:t>
            </a:r>
          </a:p>
          <a:p>
            <a:r>
              <a:rPr lang="ru-RU" sz="5400" dirty="0" smtClean="0"/>
              <a:t>А+Г = Т+Ц</a:t>
            </a:r>
            <a:endParaRPr lang="ru-RU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200"/>
            <a:ext cx="3733800" cy="296214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 descr="d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867562" y="-838361"/>
            <a:ext cx="1581150" cy="401987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 descr="hm64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0714" y="3124200"/>
            <a:ext cx="3363686" cy="29432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28600" y="3810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Принцип комплемнтарности – это строгое соответствие азотистых оснований при образовании двойной спирали ДНК: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      А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=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Т</a:t>
            </a:r>
            <a:r>
              <a:rPr lang="ru-RU" sz="4400" dirty="0" smtClean="0"/>
              <a:t>   </a:t>
            </a:r>
          </a:p>
          <a:p>
            <a:r>
              <a:rPr lang="ru-RU" sz="4400" dirty="0" smtClean="0">
                <a:solidFill>
                  <a:srgbClr val="FFCCFF"/>
                </a:solidFill>
              </a:rPr>
              <a:t>      Г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≡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66FF33"/>
                </a:solidFill>
              </a:rPr>
              <a:t>Ц</a:t>
            </a:r>
            <a:r>
              <a:rPr lang="ru-RU" sz="4400" dirty="0" smtClean="0"/>
              <a:t>  </a:t>
            </a:r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Репликация ДНК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297px-DNA_replication_split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838200"/>
            <a:ext cx="3060227" cy="5562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419600" y="1524000"/>
            <a:ext cx="4191000" cy="34778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Процесс репликации – раскручивание двойной спирали ДНК под действием фермента и синтез комплементарной ДНК.</a:t>
            </a:r>
          </a:p>
          <a:p>
            <a:r>
              <a:rPr lang="ru-RU" sz="2000" dirty="0" smtClean="0"/>
              <a:t>Это полуконсервативный процесс, так как две дочерние молекулы ДНК содержат по одной цепочке от материнской ДНК, а одну синтезируют по принципу комплементарности.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524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РНК</a:t>
            </a:r>
            <a:endParaRPr lang="ru-RU" sz="6000" dirty="0"/>
          </a:p>
        </p:txBody>
      </p:sp>
      <p:pic>
        <p:nvPicPr>
          <p:cNvPr id="5" name="Рисунок 4" descr="13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304800"/>
            <a:ext cx="1028700" cy="3276600"/>
          </a:xfrm>
          <a:prstGeom prst="rect">
            <a:avLst/>
          </a:prstGeom>
        </p:spPr>
      </p:pic>
      <p:pic>
        <p:nvPicPr>
          <p:cNvPr id="6" name="Рисунок 5" descr="phpThumb_generated_thumbnail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124200"/>
            <a:ext cx="2286000" cy="32461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9600" y="12954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5800" y="1295400"/>
            <a:ext cx="1905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Азотистое основание</a:t>
            </a:r>
          </a:p>
          <a:p>
            <a:endParaRPr lang="ru-RU" dirty="0" smtClean="0"/>
          </a:p>
          <a:p>
            <a:r>
              <a:rPr lang="ru-RU" sz="2400" dirty="0" smtClean="0"/>
              <a:t>А, Г, Ц, У</a:t>
            </a:r>
            <a:endParaRPr lang="ru-RU" sz="2400" dirty="0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3200400" y="1143000"/>
            <a:ext cx="1447800" cy="1371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29000" y="1752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рибоза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34000" y="1219200"/>
            <a:ext cx="8691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38400" y="1905000"/>
            <a:ext cx="83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72000" y="1905000"/>
            <a:ext cx="91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3657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(М) - РНК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4724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 - РНК</a:t>
            </a:r>
            <a:endParaRPr lang="ru-RU" sz="28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2819400" y="4953000"/>
            <a:ext cx="12192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flipV="1">
            <a:off x="1905000" y="3428999"/>
            <a:ext cx="1981200" cy="7619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962400" y="3200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 - РНК</a:t>
            </a:r>
            <a:endParaRPr lang="ru-RU" sz="2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2667000" y="3810000"/>
            <a:ext cx="12192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962400" y="3657600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И (М) - РНК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5486400"/>
            <a:ext cx="4800600" cy="92333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Все виды РНК – посредники в передаче информации от ДНК к белку. Все РНК встречаются в рибосоме.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52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ПОВТОРИМ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dn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525102" cy="220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990600"/>
            <a:ext cx="6858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1.Нуклеиновые кислоты были открыты в ________ году</a:t>
            </a:r>
          </a:p>
          <a:p>
            <a:r>
              <a:rPr lang="ru-RU" dirty="0" smtClean="0"/>
              <a:t>   в результате исследований, проведённых ____________ 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 1868 г                </a:t>
            </a:r>
            <a:r>
              <a:rPr lang="ru-RU" dirty="0" smtClean="0"/>
              <a:t>а</a:t>
            </a:r>
            <a:r>
              <a:rPr lang="ru-RU" dirty="0" smtClean="0"/>
              <a:t>) Уотсоном</a:t>
            </a:r>
          </a:p>
          <a:p>
            <a:pPr marL="342900" indent="-342900">
              <a:buAutoNum type="arabicParenR" startAt="2"/>
            </a:pPr>
            <a:r>
              <a:rPr lang="ru-RU" dirty="0" smtClean="0"/>
              <a:t>1886 г                б) </a:t>
            </a:r>
            <a:r>
              <a:rPr lang="ru-RU" dirty="0" err="1" smtClean="0"/>
              <a:t>Мишером</a:t>
            </a:r>
            <a:endParaRPr lang="ru-RU" dirty="0" smtClean="0"/>
          </a:p>
          <a:p>
            <a:pPr marL="342900" indent="-342900">
              <a:buAutoNum type="arabicParenR" startAt="2"/>
            </a:pPr>
            <a:r>
              <a:rPr lang="ru-RU" dirty="0" smtClean="0"/>
              <a:t>1935 г                в) Криком     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971800"/>
            <a:ext cx="6172200" cy="923330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Комплементарный</a:t>
            </a:r>
            <a:r>
              <a:rPr lang="ru-RU" dirty="0" smtClean="0"/>
              <a:t> значит: </a:t>
            </a:r>
          </a:p>
          <a:p>
            <a:endParaRPr lang="ru-RU" dirty="0" smtClean="0"/>
          </a:p>
          <a:p>
            <a:r>
              <a:rPr lang="ru-RU" dirty="0" smtClean="0"/>
              <a:t>   а) парный;        б) сложный;         в) дополняющий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267200"/>
            <a:ext cx="7924800" cy="2031325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3. Количество водородных связей в фрагменте ДНК: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А – Т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Г – Ц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Ц – Г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Т - А</a:t>
            </a:r>
          </a:p>
          <a:p>
            <a:endParaRPr lang="ru-RU" dirty="0" smtClean="0"/>
          </a:p>
          <a:p>
            <a:r>
              <a:rPr lang="ru-RU" dirty="0" smtClean="0"/>
              <a:t>    а)  4;      б) 8;      в) 10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Задание на дом:</a:t>
            </a:r>
            <a:endParaRPr lang="ru-RU" sz="3600" dirty="0"/>
          </a:p>
        </p:txBody>
      </p:sp>
      <p:pic>
        <p:nvPicPr>
          <p:cNvPr id="3" name="Рисунок 2" descr="14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429000"/>
            <a:ext cx="1866900" cy="259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1371600"/>
            <a:ext cx="662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§                (прочесть, ответить на вопросы)</a:t>
            </a:r>
          </a:p>
          <a:p>
            <a:endParaRPr lang="ru-RU" dirty="0" smtClean="0"/>
          </a:p>
          <a:p>
            <a:r>
              <a:rPr lang="ru-RU" dirty="0" smtClean="0"/>
              <a:t>Придумайте сказку, историю, научно-фантастический рассказ о том, что ДНК в клетке исчезло. К чему это может привести?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1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органическим веществам относятся:</a:t>
            </a:r>
          </a:p>
          <a:p>
            <a:endParaRPr lang="ru-RU" sz="2800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228600" y="1295400"/>
            <a:ext cx="2895600" cy="11430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838200" y="2819400"/>
            <a:ext cx="2819400" cy="11430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762000" y="4724400"/>
            <a:ext cx="2971800" cy="12954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носка-облако 11"/>
          <p:cNvSpPr/>
          <p:nvPr/>
        </p:nvSpPr>
        <p:spPr>
          <a:xfrm>
            <a:off x="5715000" y="990600"/>
            <a:ext cx="2743200" cy="12192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5638800" y="5029200"/>
            <a:ext cx="2971800" cy="12192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722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ВОДА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124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СОЛИ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1600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БЕЛКИ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УГЛЕВОДЫ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137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ЖИРЫ</a:t>
            </a:r>
            <a:endParaRPr lang="ru-RU" dirty="0"/>
          </a:p>
        </p:txBody>
      </p:sp>
      <p:sp>
        <p:nvSpPr>
          <p:cNvPr id="20" name="Выноска-облако 19"/>
          <p:cNvSpPr/>
          <p:nvPr/>
        </p:nvSpPr>
        <p:spPr>
          <a:xfrm>
            <a:off x="4876800" y="2590800"/>
            <a:ext cx="2895600" cy="14478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57800" y="2971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НУКЛЕИНОВЫЕ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КИСЛОТЫ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Что правильно?</a:t>
            </a:r>
            <a:endParaRPr lang="ru-RU" sz="3200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304800" y="1524000"/>
            <a:ext cx="3733800" cy="2057400"/>
          </a:xfrm>
          <a:prstGeom prst="cloudCallou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3657600" y="4038600"/>
            <a:ext cx="3505200" cy="1905000"/>
          </a:xfrm>
          <a:prstGeom prst="cloudCallou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5257800" y="685800"/>
            <a:ext cx="3200400" cy="1905000"/>
          </a:xfrm>
          <a:prstGeom prst="cloudCallou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Адреналин – это гормон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447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Инсулин – это фермент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4724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Гемоглобин – это белок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04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Антитело – это…</a:t>
            </a:r>
            <a:endParaRPr lang="ru-RU" sz="4000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609600" y="1981200"/>
            <a:ext cx="2743200" cy="1143000"/>
          </a:xfrm>
          <a:prstGeom prst="cloud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3352800" y="4038600"/>
            <a:ext cx="2743200" cy="1371600"/>
          </a:xfrm>
          <a:prstGeom prst="cloud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4953000" y="1752600"/>
            <a:ext cx="2743200" cy="1143000"/>
          </a:xfrm>
          <a:prstGeom prst="cloud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95400" y="236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МОНОМЕР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057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РАДИКАЛ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495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 полисахаридам относятся:</a:t>
            </a:r>
            <a:endParaRPr lang="ru-RU" sz="3600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914400" y="5029200"/>
            <a:ext cx="2743200" cy="1143000"/>
          </a:xfrm>
          <a:prstGeom prst="cloud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304800" y="1524000"/>
            <a:ext cx="2743200" cy="1143000"/>
          </a:xfrm>
          <a:prstGeom prst="cloud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5715000" y="1295400"/>
            <a:ext cx="2743200" cy="1143000"/>
          </a:xfrm>
          <a:prstGeom prst="cloud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3048000" y="2819400"/>
            <a:ext cx="2743200" cy="1143000"/>
          </a:xfrm>
          <a:prstGeom prst="cloud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5562600" y="4800600"/>
            <a:ext cx="2743200" cy="1143000"/>
          </a:xfrm>
          <a:prstGeom prst="cloud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90600" y="182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410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РИБОЗА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ХИТИН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1600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Мономерами нуклеиновых кислот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               являются?</a:t>
            </a:r>
            <a:endParaRPr lang="ru-RU" sz="3200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990600" y="4267200"/>
            <a:ext cx="2971800" cy="1371600"/>
          </a:xfrm>
          <a:prstGeom prst="cloudCallou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5486400" y="3886200"/>
            <a:ext cx="2743200" cy="1371600"/>
          </a:xfrm>
          <a:prstGeom prst="cloudCallou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762000" y="1524000"/>
            <a:ext cx="2743200" cy="1371600"/>
          </a:xfrm>
          <a:prstGeom prst="cloudCallou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4953000" y="1524000"/>
            <a:ext cx="2743200" cy="1295400"/>
          </a:xfrm>
          <a:prstGeom prst="cloudCallou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340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НУКЛЕОТИДЫ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981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АМИНОКИСЛОТЫ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800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МОНОСАХАРИДЫ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4343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ГЛИЦЕРИН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n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3690746" cy="46196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 descr="foto_big_16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219200"/>
            <a:ext cx="3657600" cy="458059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Строение нуклеотида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143000"/>
            <a:ext cx="2590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3962400" y="914400"/>
            <a:ext cx="2514600" cy="1905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91400" y="1295400"/>
            <a:ext cx="9840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895600" y="19050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00800" y="19812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13716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Азотистое основание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15240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CC"/>
                </a:solidFill>
              </a:rPr>
              <a:t>Углевод пентоза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762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</a:rPr>
              <a:t>О</a:t>
            </a:r>
            <a:endParaRPr lang="ru-RU" sz="2000" b="1" dirty="0">
              <a:solidFill>
                <a:srgbClr val="0033CC"/>
              </a:solidFill>
            </a:endParaRPr>
          </a:p>
        </p:txBody>
      </p:sp>
      <p:pic>
        <p:nvPicPr>
          <p:cNvPr id="26" name="Рисунок 25" descr="стрел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392938">
            <a:off x="3287173" y="3381933"/>
            <a:ext cx="1655657" cy="238125"/>
          </a:xfrm>
          <a:prstGeom prst="rect">
            <a:avLst/>
          </a:prstGeom>
        </p:spPr>
      </p:pic>
      <p:pic>
        <p:nvPicPr>
          <p:cNvPr id="27" name="Рисунок 26" descr="стрел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99497">
            <a:off x="5568627" y="3456071"/>
            <a:ext cx="1607913" cy="23812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752600" y="4267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Дезоксирибоза</a:t>
            </a:r>
            <a:r>
              <a:rPr lang="ru-RU" sz="2400" dirty="0" smtClean="0"/>
              <a:t> - ДНК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172200" y="4267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Рибоза - РНК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иды азотистых оснований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стрел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367827">
            <a:off x="2934612" y="1355655"/>
            <a:ext cx="1229575" cy="238125"/>
          </a:xfrm>
          <a:prstGeom prst="rect">
            <a:avLst/>
          </a:prstGeom>
        </p:spPr>
      </p:pic>
      <p:pic>
        <p:nvPicPr>
          <p:cNvPr id="4" name="Рисунок 3" descr="стрел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004659">
            <a:off x="5347542" y="1337446"/>
            <a:ext cx="1296680" cy="238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1905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ДНК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905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РНК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048000"/>
            <a:ext cx="2438400" cy="1815882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а</a:t>
            </a:r>
            <a:r>
              <a:rPr lang="ru-RU" sz="2800" dirty="0" err="1" smtClean="0"/>
              <a:t>денин</a:t>
            </a:r>
            <a:r>
              <a:rPr lang="ru-RU" sz="2800" dirty="0" smtClean="0"/>
              <a:t>   (А)</a:t>
            </a:r>
          </a:p>
          <a:p>
            <a:r>
              <a:rPr lang="ru-RU" sz="2800" dirty="0" err="1" smtClean="0"/>
              <a:t>тимин</a:t>
            </a:r>
            <a:r>
              <a:rPr lang="ru-RU" sz="2800" dirty="0" smtClean="0"/>
              <a:t>     (Т)</a:t>
            </a:r>
          </a:p>
          <a:p>
            <a:r>
              <a:rPr lang="ru-RU" sz="2800" dirty="0" smtClean="0"/>
              <a:t>г</a:t>
            </a:r>
            <a:r>
              <a:rPr lang="ru-RU" sz="2800" dirty="0" smtClean="0"/>
              <a:t>уанин    (Г)</a:t>
            </a:r>
          </a:p>
          <a:p>
            <a:r>
              <a:rPr lang="ru-RU" sz="2800" dirty="0" err="1" smtClean="0"/>
              <a:t>ц</a:t>
            </a:r>
            <a:r>
              <a:rPr lang="ru-RU" sz="2800" dirty="0" err="1" smtClean="0"/>
              <a:t>итозин</a:t>
            </a:r>
            <a:r>
              <a:rPr lang="ru-RU" sz="2800" dirty="0" smtClean="0"/>
              <a:t>  (Ц)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3048000"/>
            <a:ext cx="2362200" cy="1815882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а</a:t>
            </a:r>
            <a:r>
              <a:rPr lang="ru-RU" sz="2800" dirty="0" err="1" smtClean="0"/>
              <a:t>денин</a:t>
            </a:r>
            <a:r>
              <a:rPr lang="ru-RU" sz="2800" dirty="0" smtClean="0"/>
              <a:t>   (А)</a:t>
            </a:r>
          </a:p>
          <a:p>
            <a:r>
              <a:rPr lang="ru-RU" sz="2800" dirty="0" err="1" smtClean="0"/>
              <a:t>Урацил</a:t>
            </a:r>
            <a:r>
              <a:rPr lang="ru-RU" sz="2800" dirty="0" smtClean="0"/>
              <a:t>   (У)</a:t>
            </a:r>
          </a:p>
          <a:p>
            <a:r>
              <a:rPr lang="ru-RU" sz="2800" dirty="0" smtClean="0"/>
              <a:t>г</a:t>
            </a:r>
            <a:r>
              <a:rPr lang="ru-RU" sz="2800" dirty="0" smtClean="0"/>
              <a:t>уанин    (Г)</a:t>
            </a:r>
          </a:p>
          <a:p>
            <a:r>
              <a:rPr lang="ru-RU" sz="2800" dirty="0" err="1" smtClean="0"/>
              <a:t>ц</a:t>
            </a:r>
            <a:r>
              <a:rPr lang="ru-RU" sz="2800" dirty="0" err="1" smtClean="0"/>
              <a:t>итозин</a:t>
            </a:r>
            <a:r>
              <a:rPr lang="ru-RU" sz="2800" dirty="0" smtClean="0"/>
              <a:t>  (Ц)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360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биология</dc:subject>
  <dc:creator>Стрелкова Н.</dc:creator>
  <cp:lastModifiedBy>USER</cp:lastModifiedBy>
  <cp:revision>34</cp:revision>
  <cp:lastPrinted>1601-01-01T00:00:00Z</cp:lastPrinted>
  <dcterms:created xsi:type="dcterms:W3CDTF">1601-01-01T00:00:00Z</dcterms:created>
  <dcterms:modified xsi:type="dcterms:W3CDTF">2013-10-30T19:17:26Z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