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OLK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5" autoAdjust="0"/>
  </p:normalViewPr>
  <p:slideViewPr>
    <p:cSldViewPr>
      <p:cViewPr varScale="1">
        <p:scale>
          <a:sx n="79" d="100"/>
          <a:sy n="79" d="100"/>
        </p:scale>
        <p:origin x="-16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78322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39945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1"/>
            <a:ext cx="39945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3568" y="188640"/>
            <a:ext cx="7772400" cy="1546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2400" dirty="0"/>
              <a:t>Фрагмент презентации к уроку по теме “Коронный разряд” раздела “Электрический ток в различных средах”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4365280" y="1556792"/>
            <a:ext cx="4013400" cy="2403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ru" sz="1800" dirty="0"/>
              <a:t>Учитель физики </a:t>
            </a:r>
            <a:br>
              <a:rPr lang="ru" sz="1800" dirty="0"/>
            </a:br>
            <a:r>
              <a:rPr lang="ru" sz="1800" dirty="0"/>
              <a:t>МБОУ “Талажская СОШ” </a:t>
            </a:r>
            <a:br>
              <a:rPr lang="ru" sz="1800" dirty="0"/>
            </a:br>
            <a:r>
              <a:rPr lang="ru" sz="1800" dirty="0"/>
              <a:t>Приморского района </a:t>
            </a:r>
            <a:br>
              <a:rPr lang="ru" sz="1800" dirty="0"/>
            </a:br>
            <a:r>
              <a:rPr lang="ru" sz="1800" dirty="0"/>
              <a:t>Архангельской области </a:t>
            </a:r>
            <a:br>
              <a:rPr lang="ru" sz="1800" dirty="0"/>
            </a:br>
            <a:r>
              <a:rPr lang="ru" sz="1800" dirty="0"/>
              <a:t>Волков А.С.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2080" y="3284984"/>
            <a:ext cx="3086600" cy="309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thoughts-about-life.ru/wp-content/uploads/2012/02/molniya-1024x76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4792182" cy="3594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Электрический ток в газах</a:t>
            </a:r>
            <a:endParaRPr lang="ru-RU" sz="1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Плазменный шар и возникновение молний</a:t>
            </a:r>
            <a:endParaRPr lang="ru-RU" sz="1800" b="1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3633" y="185684"/>
            <a:ext cx="8229600" cy="84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sz="3000" dirty="0"/>
              <a:t>Принцип действия плазменной лампы</a:t>
            </a:r>
          </a:p>
        </p:txBody>
      </p:sp>
      <p:sp>
        <p:nvSpPr>
          <p:cNvPr id="31" name="Shape 31"/>
          <p:cNvSpPr/>
          <p:nvPr/>
        </p:nvSpPr>
        <p:spPr>
          <a:xfrm>
            <a:off x="908365" y="3800256"/>
            <a:ext cx="1800200" cy="1654213"/>
          </a:xfrm>
          <a:prstGeom prst="roundRect">
            <a:avLst>
              <a:gd name="adj" fmla="val 16667"/>
            </a:avLst>
          </a:prstGeom>
          <a:solidFill>
            <a:srgbClr val="0B5394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ru" sz="4800" dirty="0">
                <a:solidFill>
                  <a:schemeClr val="lt1"/>
                </a:solidFill>
              </a:rPr>
              <a:t>~</a:t>
            </a:r>
          </a:p>
          <a:p>
            <a:pPr algn="ctr" rtl="0">
              <a:spcBef>
                <a:spcPts val="0"/>
              </a:spcBef>
              <a:buNone/>
            </a:pPr>
            <a:r>
              <a:rPr lang="ru" sz="1800" dirty="0">
                <a:solidFill>
                  <a:schemeClr val="lt1"/>
                </a:solidFill>
              </a:rPr>
              <a:t>30 кВ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2" name="Shape 32"/>
          <p:cNvSpPr/>
          <p:nvPr/>
        </p:nvSpPr>
        <p:spPr>
          <a:xfrm>
            <a:off x="4451070" y="1653920"/>
            <a:ext cx="2575878" cy="2625466"/>
          </a:xfrm>
          <a:prstGeom prst="ellipse">
            <a:avLst/>
          </a:prstGeom>
          <a:solidFill>
            <a:srgbClr val="FFFF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b="1">
              <a:solidFill>
                <a:srgbClr val="1155CC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719613" y="2663455"/>
            <a:ext cx="3308229" cy="2093896"/>
            <a:chOff x="3432575" y="1839250"/>
            <a:chExt cx="2673225" cy="1732399"/>
          </a:xfrm>
        </p:grpSpPr>
        <p:sp>
          <p:nvSpPr>
            <p:cNvPr id="33" name="Shape 33"/>
            <p:cNvSpPr/>
            <p:nvPr/>
          </p:nvSpPr>
          <p:spPr>
            <a:xfrm>
              <a:off x="5726375" y="1999650"/>
              <a:ext cx="288599" cy="1571999"/>
            </a:xfrm>
            <a:prstGeom prst="roundRect">
              <a:avLst>
                <a:gd name="adj" fmla="val 16667"/>
              </a:avLst>
            </a:prstGeom>
            <a:solidFill>
              <a:srgbClr val="783F04"/>
            </a:solidFill>
            <a:ln w="19050" cap="flat">
              <a:solidFill>
                <a:srgbClr val="783F0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5635400" y="1839250"/>
              <a:ext cx="470400" cy="460800"/>
            </a:xfrm>
            <a:prstGeom prst="ellipse">
              <a:avLst/>
            </a:prstGeom>
            <a:solidFill>
              <a:srgbClr val="783F04"/>
            </a:solidFill>
            <a:ln w="19050" cap="flat">
              <a:solidFill>
                <a:srgbClr val="783F0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3432575" y="3357700"/>
              <a:ext cx="2582400" cy="213899"/>
            </a:xfrm>
            <a:prstGeom prst="roundRect">
              <a:avLst>
                <a:gd name="adj" fmla="val 16667"/>
              </a:avLst>
            </a:prstGeom>
            <a:solidFill>
              <a:srgbClr val="783F04"/>
            </a:solidFill>
            <a:ln w="19050" cap="flat">
              <a:solidFill>
                <a:srgbClr val="783F0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6" name="Shape 36"/>
          <p:cNvSpPr txBox="1"/>
          <p:nvPr/>
        </p:nvSpPr>
        <p:spPr>
          <a:xfrm>
            <a:off x="850913" y="2224227"/>
            <a:ext cx="1868700" cy="179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b="1" dirty="0">
                <a:solidFill>
                  <a:srgbClr val="1155CC"/>
                </a:solidFill>
              </a:rPr>
              <a:t>ИСТОЧНИК ВЫСОКОГО ПЕРЕМЕННОГО НАПРЯЖЕНИЯ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ru" b="1" dirty="0">
                <a:solidFill>
                  <a:srgbClr val="1155CC"/>
                </a:solidFill>
              </a:rPr>
              <a:t>U ~ 30 кВ 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x="6516216" y="1060926"/>
            <a:ext cx="1764300" cy="179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b="1" dirty="0">
                <a:solidFill>
                  <a:srgbClr val="1155CC"/>
                </a:solidFill>
              </a:rPr>
              <a:t>ШАР С РАЗРЯЖЕННЫМ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ru" b="1" dirty="0">
                <a:solidFill>
                  <a:srgbClr val="1155CC"/>
                </a:solidFill>
              </a:rPr>
              <a:t>ИНЕРТНЫМ ГАЗОМ 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x="5906667" y="4142951"/>
            <a:ext cx="1617600" cy="6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b="1" dirty="0">
                <a:solidFill>
                  <a:srgbClr val="1155CC"/>
                </a:solidFill>
              </a:rPr>
              <a:t>ЭЛЕКТРОД </a:t>
            </a:r>
          </a:p>
        </p:txBody>
      </p:sp>
      <p:sp>
        <p:nvSpPr>
          <p:cNvPr id="39" name="Shape 39"/>
          <p:cNvSpPr/>
          <p:nvPr/>
        </p:nvSpPr>
        <p:spPr>
          <a:xfrm>
            <a:off x="5988196" y="3064596"/>
            <a:ext cx="727271" cy="614375"/>
          </a:xfrm>
          <a:prstGeom prst="lightningBolt">
            <a:avLst/>
          </a:prstGeom>
          <a:solidFill>
            <a:srgbClr val="1C4587"/>
          </a:solidFill>
          <a:ln w="19050" cap="flat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 rot="-4001965">
            <a:off x="5836543" y="2384207"/>
            <a:ext cx="1040988" cy="513285"/>
          </a:xfrm>
          <a:prstGeom prst="lightningBolt">
            <a:avLst/>
          </a:prstGeom>
          <a:solidFill>
            <a:srgbClr val="1C4587"/>
          </a:solidFill>
          <a:ln w="19050" cap="flat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 rot="-7164107">
            <a:off x="5267138" y="1946219"/>
            <a:ext cx="1040993" cy="513274"/>
          </a:xfrm>
          <a:prstGeom prst="lightningBolt">
            <a:avLst/>
          </a:prstGeom>
          <a:solidFill>
            <a:srgbClr val="1C4587"/>
          </a:solidFill>
          <a:ln w="19050" cap="flat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 rot="10543918">
            <a:off x="4623300" y="2325542"/>
            <a:ext cx="863549" cy="675827"/>
          </a:xfrm>
          <a:prstGeom prst="lightningBolt">
            <a:avLst/>
          </a:prstGeom>
          <a:solidFill>
            <a:srgbClr val="1C4587"/>
          </a:solidFill>
          <a:ln w="19050" cap="flat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 rot="8034091">
            <a:off x="4601773" y="3146746"/>
            <a:ext cx="1024574" cy="528488"/>
          </a:xfrm>
          <a:prstGeom prst="lightningBolt">
            <a:avLst/>
          </a:prstGeom>
          <a:solidFill>
            <a:srgbClr val="1C4587"/>
          </a:solidFill>
          <a:ln w="19050" cap="flat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44" name="Shape 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076000" flipH="1">
            <a:off x="2587708" y="1007938"/>
            <a:ext cx="1689732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hape 45"/>
          <p:cNvSpPr/>
          <p:nvPr/>
        </p:nvSpPr>
        <p:spPr>
          <a:xfrm rot="1015887">
            <a:off x="4287619" y="2584673"/>
            <a:ext cx="1296114" cy="714517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2">
              <a:lumMod val="75000"/>
            </a:schemeClr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l-GR" dirty="0" smtClean="0">
                <a:solidFill>
                  <a:schemeClr val="bg1"/>
                </a:solidFill>
              </a:rPr>
              <a:t>Δ</a:t>
            </a:r>
            <a:r>
              <a:rPr lang="el-GR" dirty="0" smtClean="0">
                <a:solidFill>
                  <a:schemeClr val="bg1"/>
                </a:solidFill>
                <a:latin typeface="Times New Roman"/>
                <a:cs typeface="Times New Roman"/>
              </a:rPr>
              <a:t>φ</a:t>
            </a:r>
            <a:endParaRPr lang="ru" dirty="0">
              <a:solidFill>
                <a:schemeClr val="bg1"/>
              </a:solidFill>
            </a:endParaRPr>
          </a:p>
        </p:txBody>
      </p:sp>
      <p:sp>
        <p:nvSpPr>
          <p:cNvPr id="19" name="Shape 43"/>
          <p:cNvSpPr/>
          <p:nvPr/>
        </p:nvSpPr>
        <p:spPr>
          <a:xfrm rot="8034091">
            <a:off x="4766607" y="2312859"/>
            <a:ext cx="611015" cy="851118"/>
          </a:xfrm>
          <a:prstGeom prst="lightningBolt">
            <a:avLst/>
          </a:prstGeom>
          <a:solidFill>
            <a:srgbClr val="1C4587"/>
          </a:solidFill>
          <a:ln w="19050" cap="flat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43"/>
          <p:cNvSpPr/>
          <p:nvPr/>
        </p:nvSpPr>
        <p:spPr>
          <a:xfrm rot="8034091">
            <a:off x="4731530" y="2416783"/>
            <a:ext cx="587883" cy="1002846"/>
          </a:xfrm>
          <a:prstGeom prst="lightningBolt">
            <a:avLst/>
          </a:prstGeom>
          <a:solidFill>
            <a:srgbClr val="1C4587"/>
          </a:solidFill>
          <a:ln w="19050" cap="flat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Прямоугольник 20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Электрический ток в газах</a:t>
            </a:r>
            <a:endParaRPr lang="ru-RU" sz="1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Плазменный шар и возникновение молний</a:t>
            </a:r>
            <a:endParaRPr lang="ru-RU" sz="1800" b="1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32" grpId="0" animBg="1"/>
      <p:bldP spid="36" grpId="0"/>
      <p:bldP spid="37" grpId="0"/>
      <p:bldP spid="38" grpId="0"/>
      <p:bldP spid="39" grpId="0" animBg="1"/>
      <p:bldP spid="40" grpId="0" animBg="1"/>
      <p:bldP spid="40" grpId="1" animBg="1"/>
      <p:bldP spid="41" grpId="0" animBg="1"/>
      <p:bldP spid="42" grpId="0" animBg="1"/>
      <p:bldP spid="42" grpId="1" animBg="1"/>
      <p:bldP spid="43" grpId="0" animBg="1"/>
      <p:bldP spid="45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66461"/>
          </a:xfrm>
        </p:spPr>
        <p:txBody>
          <a:bodyPr/>
          <a:lstStyle/>
          <a:p>
            <a:pPr algn="ctr"/>
            <a:r>
              <a:rPr lang="ru-RU" dirty="0" smtClean="0"/>
              <a:t>Возникновение молний</a:t>
            </a:r>
            <a:endParaRPr lang="ru-RU" dirty="0"/>
          </a:p>
        </p:txBody>
      </p:sp>
      <p:sp>
        <p:nvSpPr>
          <p:cNvPr id="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867400"/>
            <a:ext cx="8229600" cy="4873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400"/>
              <a:t>Электрическое поле вблизи Земли в ясную погоду</a:t>
            </a:r>
          </a:p>
        </p:txBody>
      </p:sp>
      <p:sp>
        <p:nvSpPr>
          <p:cNvPr id="66" name="Rectangle 8"/>
          <p:cNvSpPr>
            <a:spLocks noChangeArrowheads="1"/>
          </p:cNvSpPr>
          <p:nvPr/>
        </p:nvSpPr>
        <p:spPr bwMode="auto">
          <a:xfrm>
            <a:off x="228600" y="4953000"/>
            <a:ext cx="8763000" cy="8382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7" name="Line 9"/>
          <p:cNvSpPr>
            <a:spLocks noChangeShapeType="1"/>
          </p:cNvSpPr>
          <p:nvPr/>
        </p:nvSpPr>
        <p:spPr bwMode="auto">
          <a:xfrm>
            <a:off x="228600" y="4953000"/>
            <a:ext cx="876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3810000" y="53340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chemeClr val="bg1"/>
                </a:solidFill>
              </a:rPr>
              <a:t>ЗЕМЛЯ</a:t>
            </a: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533400" y="48006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1295400" y="48006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2133600" y="48006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3048000" y="48006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3962400" y="48006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74" name="Text Box 16"/>
          <p:cNvSpPr txBox="1">
            <a:spLocks noChangeArrowheads="1"/>
          </p:cNvSpPr>
          <p:nvPr/>
        </p:nvSpPr>
        <p:spPr bwMode="auto">
          <a:xfrm>
            <a:off x="5029200" y="48006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75" name="Text Box 17"/>
          <p:cNvSpPr txBox="1">
            <a:spLocks noChangeArrowheads="1"/>
          </p:cNvSpPr>
          <p:nvPr/>
        </p:nvSpPr>
        <p:spPr bwMode="auto">
          <a:xfrm>
            <a:off x="5867400" y="48006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76" name="Text Box 18"/>
          <p:cNvSpPr txBox="1">
            <a:spLocks noChangeArrowheads="1"/>
          </p:cNvSpPr>
          <p:nvPr/>
        </p:nvSpPr>
        <p:spPr bwMode="auto">
          <a:xfrm>
            <a:off x="6934200" y="48006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77" name="Text Box 19"/>
          <p:cNvSpPr txBox="1">
            <a:spLocks noChangeArrowheads="1"/>
          </p:cNvSpPr>
          <p:nvPr/>
        </p:nvSpPr>
        <p:spPr bwMode="auto">
          <a:xfrm>
            <a:off x="8077200" y="48006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78" name="Rectangle 20"/>
          <p:cNvSpPr>
            <a:spLocks noChangeArrowheads="1"/>
          </p:cNvSpPr>
          <p:nvPr/>
        </p:nvSpPr>
        <p:spPr bwMode="auto">
          <a:xfrm>
            <a:off x="381000" y="1143000"/>
            <a:ext cx="8534400" cy="914400"/>
          </a:xfrm>
          <a:prstGeom prst="rect">
            <a:avLst/>
          </a:prstGeom>
          <a:gradFill rotWithShape="1">
            <a:gsLst>
              <a:gs pos="0">
                <a:srgbClr val="CCFFFF">
                  <a:gamma/>
                  <a:shade val="46275"/>
                  <a:invGamma/>
                </a:srgbClr>
              </a:gs>
              <a:gs pos="100000">
                <a:srgbClr val="CC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9" name="Text Box 21"/>
          <p:cNvSpPr txBox="1">
            <a:spLocks noChangeArrowheads="1"/>
          </p:cNvSpPr>
          <p:nvPr/>
        </p:nvSpPr>
        <p:spPr bwMode="auto">
          <a:xfrm>
            <a:off x="3581400" y="12192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chemeClr val="bg1"/>
                </a:solidFill>
              </a:rPr>
              <a:t>ИОНОСФЕРА</a:t>
            </a:r>
          </a:p>
        </p:txBody>
      </p:sp>
      <p:sp>
        <p:nvSpPr>
          <p:cNvPr id="80" name="Text Box 22"/>
          <p:cNvSpPr txBox="1">
            <a:spLocks noChangeArrowheads="1"/>
          </p:cNvSpPr>
          <p:nvPr/>
        </p:nvSpPr>
        <p:spPr bwMode="auto">
          <a:xfrm>
            <a:off x="609600" y="1524000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>
                <a:solidFill>
                  <a:srgbClr val="FDAAA1"/>
                </a:solidFill>
              </a:rPr>
              <a:t>+</a:t>
            </a:r>
          </a:p>
        </p:txBody>
      </p:sp>
      <p:sp>
        <p:nvSpPr>
          <p:cNvPr id="81" name="Text Box 23"/>
          <p:cNvSpPr txBox="1">
            <a:spLocks noChangeArrowheads="1"/>
          </p:cNvSpPr>
          <p:nvPr/>
        </p:nvSpPr>
        <p:spPr bwMode="auto">
          <a:xfrm>
            <a:off x="1600200" y="1524000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>
                <a:solidFill>
                  <a:srgbClr val="FDAAA1"/>
                </a:solidFill>
              </a:rPr>
              <a:t>+</a:t>
            </a:r>
          </a:p>
        </p:txBody>
      </p:sp>
      <p:sp>
        <p:nvSpPr>
          <p:cNvPr id="82" name="Text Box 24"/>
          <p:cNvSpPr txBox="1">
            <a:spLocks noChangeArrowheads="1"/>
          </p:cNvSpPr>
          <p:nvPr/>
        </p:nvSpPr>
        <p:spPr bwMode="auto">
          <a:xfrm>
            <a:off x="2743200" y="1524000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>
                <a:solidFill>
                  <a:srgbClr val="FDAAA1"/>
                </a:solidFill>
              </a:rPr>
              <a:t>+</a:t>
            </a:r>
          </a:p>
        </p:txBody>
      </p:sp>
      <p:sp>
        <p:nvSpPr>
          <p:cNvPr id="83" name="Text Box 25"/>
          <p:cNvSpPr txBox="1">
            <a:spLocks noChangeArrowheads="1"/>
          </p:cNvSpPr>
          <p:nvPr/>
        </p:nvSpPr>
        <p:spPr bwMode="auto">
          <a:xfrm>
            <a:off x="3886200" y="1524000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>
                <a:solidFill>
                  <a:srgbClr val="FDAAA1"/>
                </a:solidFill>
              </a:rPr>
              <a:t>+</a:t>
            </a:r>
          </a:p>
        </p:txBody>
      </p:sp>
      <p:sp>
        <p:nvSpPr>
          <p:cNvPr id="84" name="Text Box 26"/>
          <p:cNvSpPr txBox="1">
            <a:spLocks noChangeArrowheads="1"/>
          </p:cNvSpPr>
          <p:nvPr/>
        </p:nvSpPr>
        <p:spPr bwMode="auto">
          <a:xfrm>
            <a:off x="5105400" y="1524000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>
                <a:solidFill>
                  <a:srgbClr val="FDAAA1"/>
                </a:solidFill>
              </a:rPr>
              <a:t>+</a:t>
            </a:r>
          </a:p>
        </p:txBody>
      </p:sp>
      <p:sp>
        <p:nvSpPr>
          <p:cNvPr id="85" name="Text Box 27"/>
          <p:cNvSpPr txBox="1">
            <a:spLocks noChangeArrowheads="1"/>
          </p:cNvSpPr>
          <p:nvPr/>
        </p:nvSpPr>
        <p:spPr bwMode="auto">
          <a:xfrm>
            <a:off x="6324600" y="1524000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>
                <a:solidFill>
                  <a:srgbClr val="FDAAA1"/>
                </a:solidFill>
              </a:rPr>
              <a:t>+</a:t>
            </a:r>
          </a:p>
        </p:txBody>
      </p:sp>
      <p:sp>
        <p:nvSpPr>
          <p:cNvPr id="86" name="Text Box 28"/>
          <p:cNvSpPr txBox="1">
            <a:spLocks noChangeArrowheads="1"/>
          </p:cNvSpPr>
          <p:nvPr/>
        </p:nvSpPr>
        <p:spPr bwMode="auto">
          <a:xfrm>
            <a:off x="7696200" y="1524000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>
                <a:solidFill>
                  <a:srgbClr val="FDAAA1"/>
                </a:solidFill>
              </a:rPr>
              <a:t>+</a:t>
            </a:r>
          </a:p>
        </p:txBody>
      </p:sp>
      <p:sp>
        <p:nvSpPr>
          <p:cNvPr id="87" name="Line 29"/>
          <p:cNvSpPr>
            <a:spLocks noChangeShapeType="1"/>
          </p:cNvSpPr>
          <p:nvPr/>
        </p:nvSpPr>
        <p:spPr bwMode="auto">
          <a:xfrm>
            <a:off x="1447800" y="1981200"/>
            <a:ext cx="0" cy="3048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8" name="Line 30"/>
          <p:cNvSpPr>
            <a:spLocks noChangeShapeType="1"/>
          </p:cNvSpPr>
          <p:nvPr/>
        </p:nvSpPr>
        <p:spPr bwMode="auto">
          <a:xfrm>
            <a:off x="8077200" y="1981200"/>
            <a:ext cx="0" cy="3048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7010400" y="1981200"/>
            <a:ext cx="0" cy="3048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6019800" y="1981200"/>
            <a:ext cx="0" cy="3048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>
            <a:off x="4953000" y="1981200"/>
            <a:ext cx="0" cy="3048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810000" y="1981200"/>
            <a:ext cx="0" cy="3048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" name="Line 35"/>
          <p:cNvSpPr>
            <a:spLocks noChangeShapeType="1"/>
          </p:cNvSpPr>
          <p:nvPr/>
        </p:nvSpPr>
        <p:spPr bwMode="auto">
          <a:xfrm>
            <a:off x="2667000" y="1981200"/>
            <a:ext cx="0" cy="3048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" name="Text Box 36"/>
          <p:cNvSpPr txBox="1">
            <a:spLocks noChangeArrowheads="1"/>
          </p:cNvSpPr>
          <p:nvPr/>
        </p:nvSpPr>
        <p:spPr bwMode="auto">
          <a:xfrm>
            <a:off x="1371600" y="3124200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000" b="1" i="1"/>
              <a:t>E</a:t>
            </a:r>
            <a:endParaRPr lang="ru-RU" altLang="ru-RU" sz="4000" b="1" i="1"/>
          </a:p>
        </p:txBody>
      </p:sp>
      <p:sp>
        <p:nvSpPr>
          <p:cNvPr id="95" name="Text Box 37"/>
          <p:cNvSpPr txBox="1">
            <a:spLocks noChangeArrowheads="1"/>
          </p:cNvSpPr>
          <p:nvPr/>
        </p:nvSpPr>
        <p:spPr bwMode="auto">
          <a:xfrm>
            <a:off x="5334000" y="3124200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000" b="1" i="1"/>
              <a:t>U = 200 B</a:t>
            </a:r>
            <a:endParaRPr lang="ru-RU" altLang="ru-RU" sz="4000" b="1" i="1"/>
          </a:p>
        </p:txBody>
      </p:sp>
      <p:sp>
        <p:nvSpPr>
          <p:cNvPr id="96" name="Прямоугольник 95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Электрический ток в газах</a:t>
            </a:r>
            <a:endParaRPr lang="ru-RU" sz="1800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Плазменный шар и возникновение молний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258072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5" grpId="0" build="p"/>
      <p:bldP spid="66" grpId="0" animBg="1"/>
      <p:bldP spid="67" grpId="0" animBg="1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 animBg="1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/>
      <p:bldP spid="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Электрический ток в газах</a:t>
            </a:r>
            <a:endParaRPr lang="ru-RU" sz="1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Плазменный шар и возникновение молний</a:t>
            </a:r>
            <a:endParaRPr lang="ru-RU" sz="1800" b="1" dirty="0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228600" y="4953000"/>
            <a:ext cx="8763000" cy="8382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>
            <a:off x="228600" y="4953000"/>
            <a:ext cx="876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609600" y="4876800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/>
              <a:t>+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3810000" y="53340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chemeClr val="bg1"/>
                </a:solidFill>
              </a:rPr>
              <a:t>ЗЕМЛЯ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1447800" y="4876800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/>
              <a:t>+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438400" y="4876800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/>
              <a:t>+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3505200" y="4876800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/>
              <a:t>+</a:t>
            </a: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4572000" y="4876800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/>
              <a:t>+</a:t>
            </a:r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5638800" y="4876800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/>
              <a:t>+</a:t>
            </a:r>
          </a:p>
        </p:txBody>
      </p: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6629400" y="4876800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/>
              <a:t>+</a:t>
            </a:r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7467600" y="4876800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/>
              <a:t>+</a:t>
            </a:r>
          </a:p>
        </p:txBody>
      </p:sp>
      <p:sp>
        <p:nvSpPr>
          <p:cNvPr id="49" name="Text Box 19"/>
          <p:cNvSpPr txBox="1">
            <a:spLocks noChangeArrowheads="1"/>
          </p:cNvSpPr>
          <p:nvPr/>
        </p:nvSpPr>
        <p:spPr bwMode="auto">
          <a:xfrm>
            <a:off x="8458200" y="4876800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/>
              <a:t>+</a:t>
            </a:r>
          </a:p>
        </p:txBody>
      </p:sp>
      <p:sp>
        <p:nvSpPr>
          <p:cNvPr id="50" name="Rectangle 20"/>
          <p:cNvSpPr>
            <a:spLocks noChangeArrowheads="1"/>
          </p:cNvSpPr>
          <p:nvPr/>
        </p:nvSpPr>
        <p:spPr bwMode="auto">
          <a:xfrm>
            <a:off x="381000" y="1143000"/>
            <a:ext cx="8534400" cy="914400"/>
          </a:xfrm>
          <a:prstGeom prst="rect">
            <a:avLst/>
          </a:prstGeom>
          <a:gradFill rotWithShape="1">
            <a:gsLst>
              <a:gs pos="0">
                <a:srgbClr val="CCFFFF">
                  <a:gamma/>
                  <a:shade val="46275"/>
                  <a:invGamma/>
                </a:srgbClr>
              </a:gs>
              <a:gs pos="100000">
                <a:srgbClr val="CC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Text Box 21"/>
          <p:cNvSpPr txBox="1">
            <a:spLocks noChangeArrowheads="1"/>
          </p:cNvSpPr>
          <p:nvPr/>
        </p:nvSpPr>
        <p:spPr bwMode="auto">
          <a:xfrm>
            <a:off x="3581400" y="12192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chemeClr val="bg1"/>
                </a:solidFill>
              </a:rPr>
              <a:t>Грозовая туча</a:t>
            </a:r>
          </a:p>
        </p:txBody>
      </p:sp>
      <p:sp>
        <p:nvSpPr>
          <p:cNvPr id="52" name="Text Box 22"/>
          <p:cNvSpPr txBox="1">
            <a:spLocks noChangeArrowheads="1"/>
          </p:cNvSpPr>
          <p:nvPr/>
        </p:nvSpPr>
        <p:spPr bwMode="auto">
          <a:xfrm>
            <a:off x="609600" y="14478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/>
              <a:t>-</a:t>
            </a:r>
          </a:p>
        </p:txBody>
      </p:sp>
      <p:sp>
        <p:nvSpPr>
          <p:cNvPr id="53" name="Text Box 23"/>
          <p:cNvSpPr txBox="1">
            <a:spLocks noChangeArrowheads="1"/>
          </p:cNvSpPr>
          <p:nvPr/>
        </p:nvSpPr>
        <p:spPr bwMode="auto">
          <a:xfrm>
            <a:off x="1524000" y="14478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/>
              <a:t>-</a:t>
            </a:r>
          </a:p>
        </p:txBody>
      </p:sp>
      <p:sp>
        <p:nvSpPr>
          <p:cNvPr id="54" name="Text Box 24"/>
          <p:cNvSpPr txBox="1">
            <a:spLocks noChangeArrowheads="1"/>
          </p:cNvSpPr>
          <p:nvPr/>
        </p:nvSpPr>
        <p:spPr bwMode="auto">
          <a:xfrm>
            <a:off x="2514600" y="14478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/>
              <a:t>-</a:t>
            </a:r>
          </a:p>
        </p:txBody>
      </p:sp>
      <p:sp>
        <p:nvSpPr>
          <p:cNvPr id="55" name="Text Box 25"/>
          <p:cNvSpPr txBox="1">
            <a:spLocks noChangeArrowheads="1"/>
          </p:cNvSpPr>
          <p:nvPr/>
        </p:nvSpPr>
        <p:spPr bwMode="auto">
          <a:xfrm>
            <a:off x="3429000" y="14478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/>
              <a:t>-</a:t>
            </a:r>
          </a:p>
        </p:txBody>
      </p:sp>
      <p:sp>
        <p:nvSpPr>
          <p:cNvPr id="56" name="Text Box 26"/>
          <p:cNvSpPr txBox="1">
            <a:spLocks noChangeArrowheads="1"/>
          </p:cNvSpPr>
          <p:nvPr/>
        </p:nvSpPr>
        <p:spPr bwMode="auto">
          <a:xfrm>
            <a:off x="4267200" y="14478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/>
              <a:t>-</a:t>
            </a:r>
          </a:p>
        </p:txBody>
      </p:sp>
      <p:sp>
        <p:nvSpPr>
          <p:cNvPr id="57" name="Text Box 27"/>
          <p:cNvSpPr txBox="1">
            <a:spLocks noChangeArrowheads="1"/>
          </p:cNvSpPr>
          <p:nvPr/>
        </p:nvSpPr>
        <p:spPr bwMode="auto">
          <a:xfrm>
            <a:off x="5181600" y="14478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/>
              <a:t>-</a:t>
            </a:r>
          </a:p>
        </p:txBody>
      </p:sp>
      <p:sp>
        <p:nvSpPr>
          <p:cNvPr id="58" name="Text Box 28"/>
          <p:cNvSpPr txBox="1">
            <a:spLocks noChangeArrowheads="1"/>
          </p:cNvSpPr>
          <p:nvPr/>
        </p:nvSpPr>
        <p:spPr bwMode="auto">
          <a:xfrm>
            <a:off x="6096000" y="14478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/>
              <a:t>-</a:t>
            </a:r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6934200" y="14478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/>
              <a:t>-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7848600" y="14478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/>
              <a:t>-</a:t>
            </a:r>
          </a:p>
        </p:txBody>
      </p:sp>
      <p:sp>
        <p:nvSpPr>
          <p:cNvPr id="61" name="Line 31"/>
          <p:cNvSpPr>
            <a:spLocks noChangeShapeType="1"/>
          </p:cNvSpPr>
          <p:nvPr/>
        </p:nvSpPr>
        <p:spPr bwMode="auto">
          <a:xfrm flipV="1">
            <a:off x="762000" y="2057400"/>
            <a:ext cx="0" cy="2819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" name="Line 32"/>
          <p:cNvSpPr>
            <a:spLocks noChangeShapeType="1"/>
          </p:cNvSpPr>
          <p:nvPr/>
        </p:nvSpPr>
        <p:spPr bwMode="auto">
          <a:xfrm flipV="1">
            <a:off x="2514600" y="2057400"/>
            <a:ext cx="0" cy="2819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" name="Line 33"/>
          <p:cNvSpPr>
            <a:spLocks noChangeShapeType="1"/>
          </p:cNvSpPr>
          <p:nvPr/>
        </p:nvSpPr>
        <p:spPr bwMode="auto">
          <a:xfrm flipV="1">
            <a:off x="3505200" y="2057400"/>
            <a:ext cx="0" cy="2819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" name="Line 34"/>
          <p:cNvSpPr>
            <a:spLocks noChangeShapeType="1"/>
          </p:cNvSpPr>
          <p:nvPr/>
        </p:nvSpPr>
        <p:spPr bwMode="auto">
          <a:xfrm flipV="1">
            <a:off x="4495800" y="2057400"/>
            <a:ext cx="0" cy="2819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" name="Line 35"/>
          <p:cNvSpPr>
            <a:spLocks noChangeShapeType="1"/>
          </p:cNvSpPr>
          <p:nvPr/>
        </p:nvSpPr>
        <p:spPr bwMode="auto">
          <a:xfrm flipV="1">
            <a:off x="5562600" y="2057400"/>
            <a:ext cx="0" cy="2819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" name="Line 36"/>
          <p:cNvSpPr>
            <a:spLocks noChangeShapeType="1"/>
          </p:cNvSpPr>
          <p:nvPr/>
        </p:nvSpPr>
        <p:spPr bwMode="auto">
          <a:xfrm flipV="1">
            <a:off x="6629400" y="2057400"/>
            <a:ext cx="0" cy="2819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" name="Line 37"/>
          <p:cNvSpPr>
            <a:spLocks noChangeShapeType="1"/>
          </p:cNvSpPr>
          <p:nvPr/>
        </p:nvSpPr>
        <p:spPr bwMode="auto">
          <a:xfrm flipV="1">
            <a:off x="7696200" y="2057400"/>
            <a:ext cx="0" cy="2819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" name="Line 38"/>
          <p:cNvSpPr>
            <a:spLocks noChangeShapeType="1"/>
          </p:cNvSpPr>
          <p:nvPr/>
        </p:nvSpPr>
        <p:spPr bwMode="auto">
          <a:xfrm flipV="1">
            <a:off x="1600200" y="2057400"/>
            <a:ext cx="0" cy="2819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" name="Text Box 39"/>
          <p:cNvSpPr txBox="1">
            <a:spLocks noChangeArrowheads="1"/>
          </p:cNvSpPr>
          <p:nvPr/>
        </p:nvSpPr>
        <p:spPr bwMode="auto">
          <a:xfrm>
            <a:off x="1524000" y="3124200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000" b="1" i="1"/>
              <a:t>E</a:t>
            </a:r>
            <a:endParaRPr lang="ru-RU" altLang="ru-RU" sz="4000" b="1" i="1"/>
          </a:p>
        </p:txBody>
      </p:sp>
      <p:sp>
        <p:nvSpPr>
          <p:cNvPr id="70" name="AutoShape 41"/>
          <p:cNvSpPr>
            <a:spLocks noChangeArrowheads="1"/>
          </p:cNvSpPr>
          <p:nvPr/>
        </p:nvSpPr>
        <p:spPr bwMode="auto">
          <a:xfrm flipH="1">
            <a:off x="3962400" y="2057400"/>
            <a:ext cx="1066800" cy="2743200"/>
          </a:xfrm>
          <a:prstGeom prst="lightningBol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715000"/>
            <a:ext cx="8229600" cy="639763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dirty="0"/>
              <a:t>Электрическое поле в момент грозы</a:t>
            </a:r>
          </a:p>
        </p:txBody>
      </p:sp>
    </p:spTree>
    <p:extLst>
      <p:ext uri="{BB962C8B-B14F-4D97-AF65-F5344CB8AC3E}">
        <p14:creationId xmlns:p14="http://schemas.microsoft.com/office/powerpoint/2010/main" val="133028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 animBg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/>
      <p:bldP spid="70" grpId="0" animBg="1"/>
      <p:bldP spid="71" grpId="0" build="p"/>
    </p:bldLst>
  </p:timing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137</Words>
  <Application>Microsoft Office PowerPoint</Application>
  <PresentationFormat>Экран (4:3)</PresentationFormat>
  <Paragraphs>63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light-gradient</vt:lpstr>
      <vt:lpstr>Фрагмент презентации к уроку по теме “Коронный разряд” раздела “Электрический ток в различных средах”</vt:lpstr>
      <vt:lpstr>Принцип действия плазменной лампы</vt:lpstr>
      <vt:lpstr>Возникновение молний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Фрагмент презентации к уроку по теме “Коронный разряд” раздела “Электрический ток в различных средах”</dc:title>
  <cp:lastModifiedBy>VOLK</cp:lastModifiedBy>
  <cp:revision>3</cp:revision>
  <dcterms:modified xsi:type="dcterms:W3CDTF">2014-09-06T18:45:36Z</dcterms:modified>
</cp:coreProperties>
</file>