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  <p:sldMasterId id="2147483720" r:id="rId5"/>
  </p:sldMasterIdLst>
  <p:notesMasterIdLst>
    <p:notesMasterId r:id="rId22"/>
  </p:notesMasterIdLst>
  <p:sldIdLst>
    <p:sldId id="280" r:id="rId6"/>
    <p:sldId id="256" r:id="rId7"/>
    <p:sldId id="276" r:id="rId8"/>
    <p:sldId id="257" r:id="rId9"/>
    <p:sldId id="263" r:id="rId10"/>
    <p:sldId id="261" r:id="rId11"/>
    <p:sldId id="266" r:id="rId12"/>
    <p:sldId id="282" r:id="rId13"/>
    <p:sldId id="281" r:id="rId14"/>
    <p:sldId id="277" r:id="rId15"/>
    <p:sldId id="278" r:id="rId16"/>
    <p:sldId id="274" r:id="rId17"/>
    <p:sldId id="275" r:id="rId18"/>
    <p:sldId id="269" r:id="rId19"/>
    <p:sldId id="279" r:id="rId20"/>
    <p:sldId id="260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0A6192"/>
    <a:srgbClr val="0C72AA"/>
    <a:srgbClr val="0987CD"/>
    <a:srgbClr val="027FD4"/>
    <a:srgbClr val="19A1FD"/>
    <a:srgbClr val="006CCE"/>
    <a:srgbClr val="02B9CC"/>
    <a:srgbClr val="0089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15" autoAdjust="0"/>
    <p:restoredTop sz="90929"/>
  </p:normalViewPr>
  <p:slideViewPr>
    <p:cSldViewPr>
      <p:cViewPr varScale="1">
        <p:scale>
          <a:sx n="77" d="100"/>
          <a:sy n="77" d="100"/>
        </p:scale>
        <p:origin x="-1565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8D642-126C-4D40-B375-11A5AB9DB52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F1F41-D874-40AE-8867-8A6BF9B7EB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859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F1F41-D874-40AE-8867-8A6BF9B7EBA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998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2667000"/>
            <a:ext cx="6172200" cy="533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657600"/>
            <a:ext cx="6248400" cy="533400"/>
          </a:xfrm>
        </p:spPr>
        <p:txBody>
          <a:bodyPr/>
          <a:lstStyle>
            <a:lvl1pPr marL="0" indent="0"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FC7E903-6039-473D-883A-B57BCD26CC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19347-3CA7-45BC-AB8E-BB7080813A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50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43750" y="228600"/>
            <a:ext cx="2000250" cy="6553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28600"/>
            <a:ext cx="5848350" cy="6553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0E770-DA1E-4915-8178-0B3123C991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23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2667000"/>
            <a:ext cx="6172200" cy="533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657600"/>
            <a:ext cx="6248400" cy="533400"/>
          </a:xfrm>
        </p:spPr>
        <p:txBody>
          <a:bodyPr/>
          <a:lstStyle>
            <a:lvl1pPr marL="0" indent="0"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FC7E903-6039-473D-883A-B57BCD26CC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07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D24FE-DEEC-40FF-8248-02D5B4A140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95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F4327-FFE9-417F-A840-160D97086B4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60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143000"/>
            <a:ext cx="39243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19700" y="1143000"/>
            <a:ext cx="39243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411D5-384F-4959-B038-665EC71D498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52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84D69-93CF-4686-B307-CB10032489A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22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20ACB-6080-491B-A943-85AD099272B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22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9A113-796A-420F-B668-E9EEE1CD3E7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73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07298-5958-4C3F-BF0A-A85CDCE6975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65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D24FE-DEEC-40FF-8248-02D5B4A140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9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E35A4-27F0-4DB9-9619-B810C28F712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62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19347-3CA7-45BC-AB8E-BB7080813AC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6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43750" y="228600"/>
            <a:ext cx="2000250" cy="6553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28600"/>
            <a:ext cx="5848350" cy="6553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0E770-DA1E-4915-8178-0B3123C991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10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2667000"/>
            <a:ext cx="6172200" cy="533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657600"/>
            <a:ext cx="6248400" cy="533400"/>
          </a:xfrm>
        </p:spPr>
        <p:txBody>
          <a:bodyPr/>
          <a:lstStyle>
            <a:lvl1pPr marL="0" indent="0"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FC7E903-6039-473D-883A-B57BCD26CC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49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D24FE-DEEC-40FF-8248-02D5B4A140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71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F4327-FFE9-417F-A840-160D97086B4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68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143000"/>
            <a:ext cx="39243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19700" y="1143000"/>
            <a:ext cx="39243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411D5-384F-4959-B038-665EC71D498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51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84D69-93CF-4686-B307-CB10032489A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41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20ACB-6080-491B-A943-85AD099272B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62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9A113-796A-420F-B668-E9EEE1CD3E7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39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F4327-FFE9-417F-A840-160D97086B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3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07298-5958-4C3F-BF0A-A85CDCE6975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05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E35A4-27F0-4DB9-9619-B810C28F712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18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19347-3CA7-45BC-AB8E-BB7080813AC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0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43750" y="228600"/>
            <a:ext cx="2000250" cy="6553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28600"/>
            <a:ext cx="5848350" cy="6553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0E770-DA1E-4915-8178-0B3123C991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18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2667000"/>
            <a:ext cx="6172200" cy="533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657600"/>
            <a:ext cx="6248400" cy="533400"/>
          </a:xfrm>
        </p:spPr>
        <p:txBody>
          <a:bodyPr/>
          <a:lstStyle>
            <a:lvl1pPr marL="0" indent="0"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FC7E903-6039-473D-883A-B57BCD26CC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94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D24FE-DEEC-40FF-8248-02D5B4A140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8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F4327-FFE9-417F-A840-160D97086B4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14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143000"/>
            <a:ext cx="39243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19700" y="1143000"/>
            <a:ext cx="39243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411D5-384F-4959-B038-665EC71D498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33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84D69-93CF-4686-B307-CB10032489A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22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20ACB-6080-491B-A943-85AD099272B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5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143000"/>
            <a:ext cx="39243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19700" y="1143000"/>
            <a:ext cx="39243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411D5-384F-4959-B038-665EC71D49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5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9A113-796A-420F-B668-E9EEE1CD3E7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94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07298-5958-4C3F-BF0A-A85CDCE6975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68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E35A4-27F0-4DB9-9619-B810C28F712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97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19347-3CA7-45BC-AB8E-BB7080813AC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8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43750" y="228600"/>
            <a:ext cx="2000250" cy="6553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28600"/>
            <a:ext cx="5848350" cy="6553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0E770-DA1E-4915-8178-0B3123C991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11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2667000"/>
            <a:ext cx="6172200" cy="5334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657600"/>
            <a:ext cx="6248400" cy="533400"/>
          </a:xfrm>
        </p:spPr>
        <p:txBody>
          <a:bodyPr/>
          <a:lstStyle>
            <a:lvl1pPr marL="0" indent="0"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FC7E903-6039-473D-883A-B57BCD26CC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43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D24FE-DEEC-40FF-8248-02D5B4A140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37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F4327-FFE9-417F-A840-160D97086B4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21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143000"/>
            <a:ext cx="39243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19700" y="1143000"/>
            <a:ext cx="392430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411D5-384F-4959-B038-665EC71D498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09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84D69-93CF-4686-B307-CB10032489A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3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84D69-93CF-4686-B307-CB10032489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9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20ACB-6080-491B-A943-85AD099272B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97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9A113-796A-420F-B668-E9EEE1CD3E7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94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07298-5958-4C3F-BF0A-A85CDCE6975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26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E35A4-27F0-4DB9-9619-B810C28F712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19347-3CA7-45BC-AB8E-BB7080813AC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72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43750" y="228600"/>
            <a:ext cx="2000250" cy="6553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28600"/>
            <a:ext cx="5848350" cy="6553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0E770-DA1E-4915-8178-0B3123C991E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16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20ACB-6080-491B-A943-85AD099272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17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9A113-796A-420F-B668-E9EEE1CD3E7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77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07298-5958-4C3F-BF0A-A85CDCE697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05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E35A4-27F0-4DB9-9619-B810C28F71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gi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gi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gi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28600"/>
            <a:ext cx="8001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143000"/>
            <a:ext cx="80010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 Narrow" pitchFamily="34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 Narrow" pitchFamily="34" charset="0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Narrow" pitchFamily="34" charset="0"/>
              </a:defRPr>
            </a:lvl1pPr>
          </a:lstStyle>
          <a:p>
            <a:fld id="{E806100D-D538-4860-AF69-91BDC9740D63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5" name="Picture 11" descr="Z:\newtek\_backgrounds_1.02\Tim\powerpoint templates\61-80\planet_corporate\elements\spinning_globe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00600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28600"/>
            <a:ext cx="8001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143000"/>
            <a:ext cx="80010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 Narrow" pitchFamily="34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 Narrow" pitchFamily="34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Narrow" pitchFamily="34" charset="0"/>
              </a:defRPr>
            </a:lvl1pPr>
          </a:lstStyle>
          <a:p>
            <a:fld id="{E806100D-D538-4860-AF69-91BDC9740D6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035" name="Picture 11" descr="Z:\newtek\_backgrounds_1.02\Tim\powerpoint templates\61-80\planet_corporate\elements\spinning_globe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00600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753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28600"/>
            <a:ext cx="8001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143000"/>
            <a:ext cx="80010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 Narrow" pitchFamily="34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 Narrow" pitchFamily="34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Narrow" pitchFamily="34" charset="0"/>
              </a:defRPr>
            </a:lvl1pPr>
          </a:lstStyle>
          <a:p>
            <a:fld id="{E806100D-D538-4860-AF69-91BDC9740D6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035" name="Picture 11" descr="Z:\newtek\_backgrounds_1.02\Tim\powerpoint templates\61-80\planet_corporate\elements\spinning_globe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00600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266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28600"/>
            <a:ext cx="8001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143000"/>
            <a:ext cx="80010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 Narrow" pitchFamily="34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 Narrow" pitchFamily="34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Narrow" pitchFamily="34" charset="0"/>
              </a:defRPr>
            </a:lvl1pPr>
          </a:lstStyle>
          <a:p>
            <a:fld id="{E806100D-D538-4860-AF69-91BDC9740D6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035" name="Picture 11" descr="Z:\newtek\_backgrounds_1.02\Tim\powerpoint templates\61-80\planet_corporate\elements\spinning_globe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00600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604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28600"/>
            <a:ext cx="8001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143000"/>
            <a:ext cx="80010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 Narrow" pitchFamily="34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 Narrow" pitchFamily="34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Narrow" pitchFamily="34" charset="0"/>
              </a:defRPr>
            </a:lvl1pPr>
          </a:lstStyle>
          <a:p>
            <a:fld id="{E806100D-D538-4860-AF69-91BDC9740D6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035" name="Picture 11" descr="Z:\newtek\_backgrounds_1.02\Tim\powerpoint templates\61-80\planet_corporate\elements\spinning_globe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00600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695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6.jpeg"/><Relationship Id="rId4" Type="http://schemas.openxmlformats.org/officeDocument/2006/relationships/image" Target="../media/image1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Motivation</a:t>
            </a:r>
            <a:endParaRPr lang="ru-RU" dirty="0"/>
          </a:p>
        </p:txBody>
      </p:sp>
      <p:pic>
        <p:nvPicPr>
          <p:cNvPr id="4" name="Barking fish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15817" y="2480459"/>
            <a:ext cx="3600400" cy="2652690"/>
          </a:xfrm>
        </p:spPr>
      </p:pic>
    </p:spTree>
    <p:extLst>
      <p:ext uri="{BB962C8B-B14F-4D97-AF65-F5344CB8AC3E}">
        <p14:creationId xmlns:p14="http://schemas.microsoft.com/office/powerpoint/2010/main" val="97254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143000"/>
            <a:ext cx="8001000" cy="5382344"/>
          </a:xfrm>
          <a:ln>
            <a:solidFill>
              <a:srgbClr val="FFFF00"/>
            </a:solidFill>
          </a:ln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00B050"/>
                </a:solidFill>
              </a:rPr>
              <a:t>Listening</a:t>
            </a:r>
            <a:r>
              <a:rPr lang="en-US" sz="2400" dirty="0" smtClean="0"/>
              <a:t>                               </a:t>
            </a:r>
          </a:p>
          <a:p>
            <a:pPr algn="ctr"/>
            <a:r>
              <a:rPr lang="en-US" sz="2400" dirty="0" smtClean="0"/>
              <a:t>1    </a:t>
            </a:r>
            <a:r>
              <a:rPr lang="en-US" sz="2400" dirty="0"/>
              <a:t>j</a:t>
            </a:r>
            <a:endParaRPr lang="ru-RU" sz="2400" dirty="0"/>
          </a:p>
          <a:p>
            <a:pPr algn="ctr"/>
            <a:r>
              <a:rPr lang="en-US" sz="2400" dirty="0"/>
              <a:t>2    </a:t>
            </a:r>
            <a:r>
              <a:rPr lang="en-US" sz="2400" dirty="0" err="1"/>
              <a:t>i</a:t>
            </a:r>
            <a:endParaRPr lang="ru-RU" sz="2400" dirty="0"/>
          </a:p>
          <a:p>
            <a:pPr algn="ctr"/>
            <a:r>
              <a:rPr lang="en-US" sz="2400" dirty="0"/>
              <a:t>3    f</a:t>
            </a:r>
            <a:endParaRPr lang="ru-RU" sz="2400" dirty="0"/>
          </a:p>
          <a:p>
            <a:pPr algn="ctr"/>
            <a:r>
              <a:rPr lang="en-US" sz="2400" dirty="0"/>
              <a:t>4    a</a:t>
            </a:r>
            <a:endParaRPr lang="ru-RU" sz="2400" dirty="0"/>
          </a:p>
          <a:p>
            <a:pPr algn="ctr"/>
            <a:r>
              <a:rPr lang="en-US" sz="2400" dirty="0"/>
              <a:t>5    h</a:t>
            </a:r>
            <a:endParaRPr lang="ru-RU" sz="2400" dirty="0"/>
          </a:p>
          <a:p>
            <a:pPr algn="ctr"/>
            <a:r>
              <a:rPr lang="en-US" sz="2400" dirty="0"/>
              <a:t>6    b</a:t>
            </a:r>
            <a:endParaRPr lang="ru-RU" sz="2400" dirty="0"/>
          </a:p>
          <a:p>
            <a:pPr algn="ctr"/>
            <a:r>
              <a:rPr lang="en-US" sz="2400" dirty="0"/>
              <a:t>7    e</a:t>
            </a:r>
            <a:endParaRPr lang="ru-RU" sz="2400" dirty="0"/>
          </a:p>
          <a:p>
            <a:pPr algn="ctr"/>
            <a:r>
              <a:rPr lang="en-US" sz="2400" dirty="0"/>
              <a:t>8    d</a:t>
            </a:r>
            <a:endParaRPr lang="ru-RU" sz="2400" dirty="0"/>
          </a:p>
          <a:p>
            <a:pPr algn="ctr"/>
            <a:r>
              <a:rPr lang="en-US" sz="2400" dirty="0"/>
              <a:t>9    c</a:t>
            </a:r>
            <a:endParaRPr lang="ru-RU" sz="2400" dirty="0"/>
          </a:p>
          <a:p>
            <a:pPr algn="ctr"/>
            <a:r>
              <a:rPr lang="en-US" sz="2400" dirty="0"/>
              <a:t>10  g</a:t>
            </a:r>
            <a:endParaRPr lang="ru-RU" sz="2400" dirty="0"/>
          </a:p>
          <a:p>
            <a:pPr algn="ctr"/>
            <a:r>
              <a:rPr lang="en-US" sz="2400" dirty="0"/>
              <a:t>11  k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Self- check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79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en-US" dirty="0" smtClean="0"/>
              <a:t>Ways of learning English</a:t>
            </a: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Team 1                                                 Team 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7490117">
            <a:off x="2427889" y="2120356"/>
            <a:ext cx="2367043" cy="223083"/>
          </a:xfrm>
          <a:prstGeom prst="right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38300">
            <a:off x="5736519" y="1128503"/>
            <a:ext cx="1511300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 rot="10800000" flipV="1">
            <a:off x="1547663" y="3492226"/>
            <a:ext cx="2592288" cy="1296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at school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 rot="10800000" flipV="1">
            <a:off x="5868144" y="3475830"/>
            <a:ext cx="2592288" cy="12961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outside school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(after classes)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C:\Documents and Settings\O_o\Рабочий стол\шаг в будущее\Новая папка\Рисунок6.wm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27959" y="2917922"/>
            <a:ext cx="1640185" cy="185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http://cs10894.vkontakte.ru/u2353534/132434927/x_a40e134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939" y="5013176"/>
            <a:ext cx="2016224" cy="154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Учитель-Ученик. Афоризмы и мысл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311000"/>
            <a:ext cx="2638425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60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8001000" cy="126876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sz="2800" dirty="0" smtClean="0">
                <a:solidFill>
                  <a:srgbClr val="7030A0"/>
                </a:solidFill>
              </a:rPr>
              <a:t>Paired letters: </a:t>
            </a:r>
            <a:r>
              <a:rPr lang="en-US" sz="2800" dirty="0" smtClean="0">
                <a:solidFill>
                  <a:srgbClr val="FF0000"/>
                </a:solidFill>
              </a:rPr>
              <a:t>you </a:t>
            </a:r>
            <a:r>
              <a:rPr lang="en-US" sz="2800" dirty="0">
                <a:solidFill>
                  <a:srgbClr val="FF0000"/>
                </a:solidFill>
              </a:rPr>
              <a:t>have to make up as many words with paired letters as possible</a:t>
            </a:r>
            <a:r>
              <a:rPr lang="en-US" sz="2800" dirty="0" smtClean="0">
                <a:solidFill>
                  <a:srgbClr val="FF0000"/>
                </a:solidFill>
              </a:rPr>
              <a:t>. </a:t>
            </a:r>
            <a:r>
              <a:rPr lang="en-US" sz="2800" dirty="0" smtClean="0">
                <a:solidFill>
                  <a:srgbClr val="7030A0"/>
                </a:solidFill>
              </a:rPr>
              <a:t>(Find 5 English- speaking countries)</a:t>
            </a:r>
            <a:endParaRPr lang="en-US" sz="2800" dirty="0">
              <a:solidFill>
                <a:srgbClr val="7030A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967767"/>
              </p:ext>
            </p:extLst>
          </p:nvPr>
        </p:nvGraphicFramePr>
        <p:xfrm>
          <a:off x="1403648" y="1556792"/>
          <a:ext cx="7560840" cy="5104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0210"/>
                <a:gridCol w="1890210"/>
                <a:gridCol w="1890210"/>
                <a:gridCol w="1890210"/>
              </a:tblGrid>
              <a:tr h="1224136"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CA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UN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BA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IA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YA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GA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AD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EI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GU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ru-RU" sz="4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DA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BR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MB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 smtClean="0">
                          <a:solidFill>
                            <a:schemeClr val="tx1"/>
                          </a:solidFill>
                        </a:rPr>
                        <a:t>OS</a:t>
                      </a:r>
                      <a:endParaRPr lang="ru-RU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47" descr="canada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25" y="3429000"/>
            <a:ext cx="1413035" cy="163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1566293" cy="1402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28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143000"/>
            <a:ext cx="8001000" cy="2934072"/>
          </a:xfr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Canada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Gambia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Barbados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Brunei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Guyana</a:t>
            </a:r>
          </a:p>
          <a:p>
            <a:pPr algn="ctr"/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Keys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08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 стрелкой 3"/>
          <p:cNvCxnSpPr/>
          <p:nvPr/>
        </p:nvCxnSpPr>
        <p:spPr>
          <a:xfrm flipV="1">
            <a:off x="3421063" y="1124744"/>
            <a:ext cx="457200" cy="17630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475656" y="404664"/>
            <a:ext cx="7056784" cy="51398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REFLECTION</a:t>
            </a:r>
          </a:p>
          <a:p>
            <a:pPr algn="ctr"/>
            <a:endParaRPr lang="en-US" dirty="0"/>
          </a:p>
          <a:p>
            <a:r>
              <a:rPr lang="en-US" dirty="0"/>
              <a:t>Now I </a:t>
            </a:r>
            <a:r>
              <a:rPr lang="en-US" dirty="0" smtClean="0"/>
              <a:t>know             why </a:t>
            </a:r>
            <a:r>
              <a:rPr lang="en-US" dirty="0"/>
              <a:t>it is important to ………</a:t>
            </a:r>
          </a:p>
          <a:p>
            <a:r>
              <a:rPr lang="en-US" dirty="0" smtClean="0"/>
              <a:t>                                reasons for……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During today’s            remembered….</a:t>
            </a:r>
          </a:p>
          <a:p>
            <a:r>
              <a:rPr lang="en-US" dirty="0"/>
              <a:t>l</a:t>
            </a:r>
            <a:r>
              <a:rPr lang="en-US" dirty="0" smtClean="0"/>
              <a:t>esson I have              learnt……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Now I can                 speak about……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         understand…….</a:t>
            </a:r>
          </a:p>
          <a:p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422601" y="1294741"/>
            <a:ext cx="511224" cy="1233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664892" y="2759660"/>
            <a:ext cx="586755" cy="18365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421063" y="1667708"/>
            <a:ext cx="537207" cy="1491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678213" y="3140968"/>
            <a:ext cx="615305" cy="1043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382013" y="4653136"/>
            <a:ext cx="615305" cy="1043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384835" y="4221088"/>
            <a:ext cx="586755" cy="18365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707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548" y="260648"/>
            <a:ext cx="2191626" cy="769441"/>
          </a:xfrm>
          <a:prstGeom prst="rect">
            <a:avLst/>
          </a:prstGeom>
          <a:solidFill>
            <a:srgbClr val="FFFF66"/>
          </a:solidFill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MARKS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90247" y="1030089"/>
            <a:ext cx="6918882" cy="369331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7030A0"/>
                </a:solidFill>
              </a:rPr>
              <a:t>Individual work in a team</a:t>
            </a:r>
          </a:p>
          <a:p>
            <a:pPr algn="ctr"/>
            <a:r>
              <a:rPr lang="en-US" sz="6600" dirty="0" smtClean="0">
                <a:solidFill>
                  <a:srgbClr val="FF0000"/>
                </a:solidFill>
              </a:rPr>
              <a:t>2-</a:t>
            </a:r>
            <a:r>
              <a:rPr lang="ru-RU" sz="6600" dirty="0" smtClean="0">
                <a:solidFill>
                  <a:srgbClr val="FF0000"/>
                </a:solidFill>
              </a:rPr>
              <a:t>3</a:t>
            </a:r>
            <a:r>
              <a:rPr lang="en-US" sz="6600" dirty="0" smtClean="0">
                <a:solidFill>
                  <a:srgbClr val="FF0000"/>
                </a:solidFill>
              </a:rPr>
              <a:t>     </a:t>
            </a:r>
            <a:r>
              <a:rPr lang="ru-RU" sz="6600" dirty="0" smtClean="0">
                <a:solidFill>
                  <a:srgbClr val="FF0000"/>
                </a:solidFill>
              </a:rPr>
              <a:t> </a:t>
            </a:r>
            <a:r>
              <a:rPr lang="en-US" sz="6600" dirty="0" smtClean="0">
                <a:solidFill>
                  <a:srgbClr val="FF0000"/>
                </a:solidFill>
              </a:rPr>
              <a:t>cards- “3”</a:t>
            </a:r>
          </a:p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 4</a:t>
            </a:r>
            <a:r>
              <a:rPr lang="en-US" sz="6600" dirty="0" smtClean="0">
                <a:solidFill>
                  <a:srgbClr val="FF0000"/>
                </a:solidFill>
              </a:rPr>
              <a:t>-</a:t>
            </a:r>
            <a:r>
              <a:rPr lang="ru-RU" sz="6600" dirty="0" smtClean="0">
                <a:solidFill>
                  <a:srgbClr val="FF0000"/>
                </a:solidFill>
              </a:rPr>
              <a:t>5</a:t>
            </a:r>
            <a:r>
              <a:rPr lang="en-US" sz="6600" dirty="0" smtClean="0">
                <a:solidFill>
                  <a:srgbClr val="FF0000"/>
                </a:solidFill>
              </a:rPr>
              <a:t>       cards- “4”</a:t>
            </a:r>
          </a:p>
          <a:p>
            <a:pPr algn="ctr"/>
            <a:r>
              <a:rPr lang="en-US" sz="6600" dirty="0" smtClean="0">
                <a:solidFill>
                  <a:srgbClr val="FF0000"/>
                </a:solidFill>
              </a:rPr>
              <a:t>&gt; </a:t>
            </a:r>
            <a:r>
              <a:rPr lang="ru-RU" sz="6600" dirty="0" smtClean="0">
                <a:solidFill>
                  <a:srgbClr val="FF0000"/>
                </a:solidFill>
              </a:rPr>
              <a:t>6</a:t>
            </a:r>
            <a:r>
              <a:rPr lang="en-US" sz="6600" dirty="0" smtClean="0">
                <a:solidFill>
                  <a:srgbClr val="FF0000"/>
                </a:solidFill>
              </a:rPr>
              <a:t>     </a:t>
            </a:r>
            <a:r>
              <a:rPr lang="ru-RU" sz="6600" dirty="0" smtClean="0">
                <a:solidFill>
                  <a:srgbClr val="FF0000"/>
                </a:solidFill>
              </a:rPr>
              <a:t> </a:t>
            </a:r>
            <a:r>
              <a:rPr lang="en-US" sz="6600" dirty="0" smtClean="0">
                <a:solidFill>
                  <a:srgbClr val="FF0000"/>
                </a:solidFill>
              </a:rPr>
              <a:t>cards- “5”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99012" y="1960265"/>
            <a:ext cx="504056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99520" y="2917204"/>
            <a:ext cx="504056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99012" y="3861048"/>
            <a:ext cx="504056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47061" y="4846518"/>
            <a:ext cx="5400600" cy="187743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7030A0"/>
                </a:solidFill>
              </a:rPr>
              <a:t>Team work</a:t>
            </a:r>
          </a:p>
          <a:p>
            <a:r>
              <a:rPr lang="en-US" sz="4400" dirty="0">
                <a:solidFill>
                  <a:srgbClr val="FF0000"/>
                </a:solidFill>
              </a:rPr>
              <a:t>&gt;</a:t>
            </a:r>
            <a:r>
              <a:rPr lang="en-US" sz="4400" dirty="0" smtClean="0">
                <a:solidFill>
                  <a:srgbClr val="000000"/>
                </a:solidFill>
              </a:rPr>
              <a:t>      + </a:t>
            </a:r>
            <a:r>
              <a:rPr lang="en-US" sz="4400" dirty="0" smtClean="0">
                <a:solidFill>
                  <a:srgbClr val="FF0000"/>
                </a:solidFill>
              </a:rPr>
              <a:t>&gt;</a:t>
            </a:r>
            <a:r>
              <a:rPr lang="en-US" sz="4400" dirty="0" smtClean="0">
                <a:solidFill>
                  <a:srgbClr val="000000"/>
                </a:solidFill>
              </a:rPr>
              <a:t>     =</a:t>
            </a:r>
            <a:r>
              <a:rPr lang="en-US" sz="4400" dirty="0" smtClean="0">
                <a:solidFill>
                  <a:srgbClr val="7030A0"/>
                </a:solidFill>
              </a:rPr>
              <a:t>Victory</a:t>
            </a:r>
          </a:p>
          <a:p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695647"/>
            <a:ext cx="504056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94841" y="5695647"/>
            <a:ext cx="504056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20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3608" y="2348880"/>
            <a:ext cx="6172200" cy="5334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Thank you for work.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5817" y="3573016"/>
            <a:ext cx="6248400" cy="2376264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Your homework  is to make a project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</a:rPr>
              <a:t> “The ways I am taught English at school”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</a:rPr>
              <a:t>p.50 ex. 56 and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</a:rPr>
              <a:t>fill in and sign an </a:t>
            </a:r>
            <a:r>
              <a:rPr lang="en-US" dirty="0">
                <a:solidFill>
                  <a:srgbClr val="7030A0"/>
                </a:solidFill>
              </a:rPr>
              <a:t>English L</a:t>
            </a:r>
            <a:r>
              <a:rPr lang="en-US" dirty="0" smtClean="0">
                <a:solidFill>
                  <a:srgbClr val="7030A0"/>
                </a:solidFill>
              </a:rPr>
              <a:t>earning Contract.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GOOD LUCK!!!</a:t>
            </a:r>
          </a:p>
          <a:p>
            <a:pPr algn="ctr"/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11279" name="Picture 15" descr="Z:\newtek\_backgrounds_1.02\Tim\powerpoint templates\61-80\planet_corporate\elements\spinning_glob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04800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2132856"/>
            <a:ext cx="6172200" cy="1512168"/>
          </a:xfrm>
        </p:spPr>
        <p:txBody>
          <a:bodyPr/>
          <a:lstStyle/>
          <a:p>
            <a:pPr algn="ctr"/>
            <a:r>
              <a:rPr lang="en-US" sz="4800" dirty="0" smtClean="0">
                <a:solidFill>
                  <a:srgbClr val="0A6192"/>
                </a:solidFill>
              </a:rPr>
              <a:t>ENGLISH AS A GLOBAL </a:t>
            </a:r>
            <a:r>
              <a:rPr lang="en-US" sz="4800" dirty="0" smtClean="0">
                <a:solidFill>
                  <a:srgbClr val="0A6192"/>
                </a:solidFill>
              </a:rPr>
              <a:t>LANGUAGE</a:t>
            </a:r>
            <a:endParaRPr lang="en-US" sz="4800" dirty="0">
              <a:solidFill>
                <a:srgbClr val="0A619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725144"/>
            <a:ext cx="4572000" cy="2031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Подготовлено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учителем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английского языка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Соболевой Алевтиной Владимировной.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МОУ «Гимназия №4»,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 err="1">
                <a:solidFill>
                  <a:srgbClr val="7030A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г.о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. Электросталь, Московская область.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2013 год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8026" y="4869160"/>
            <a:ext cx="3322637" cy="1477328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Garamond" pitchFamily="18" charset="0"/>
              </a:rPr>
              <a:t>К УМК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Garamond" pitchFamily="18" charset="0"/>
              </a:rPr>
              <a:t>И. В. Михеевой,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Garamond" pitchFamily="18" charset="0"/>
              </a:rPr>
              <a:t>О.В. Афанасьевой,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aramond" pitchFamily="18" charset="0"/>
              </a:rPr>
              <a:t>7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aramond" pitchFamily="18" charset="0"/>
              </a:rPr>
              <a:t> 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Garamond" pitchFamily="18" charset="0"/>
              </a:rPr>
              <a:t>класс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Garamond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kern="0" dirty="0">
                <a:latin typeface="Garamond" pitchFamily="18" charset="0"/>
              </a:rPr>
              <a:t> </a:t>
            </a:r>
            <a:r>
              <a:rPr lang="en-US" sz="1800" b="1" kern="0" dirty="0" smtClean="0">
                <a:latin typeface="Garamond" pitchFamily="18" charset="0"/>
              </a:rPr>
              <a:t>UNIT  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aramond" pitchFamily="18" charset="0"/>
              </a:rPr>
              <a:t>2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116632"/>
            <a:ext cx="4572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/>
            <a:r>
              <a:rPr lang="en-US" b="1" i="1" dirty="0">
                <a:solidFill>
                  <a:srgbClr val="FFFF00"/>
                </a:solidFill>
              </a:rPr>
              <a:t>“LEARNING A</a:t>
            </a:r>
            <a:endParaRPr lang="ru-RU" b="1" dirty="0">
              <a:solidFill>
                <a:srgbClr val="FFFF00"/>
              </a:solidFill>
            </a:endParaRPr>
          </a:p>
          <a:p>
            <a:pPr algn="r"/>
            <a:r>
              <a:rPr lang="en-US" b="1" i="1" dirty="0">
                <a:solidFill>
                  <a:srgbClr val="FFFF00"/>
                </a:solidFill>
              </a:rPr>
              <a:t>LANGUAGE HAS A BEGINNING, BUT NO END”.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548" y="260648"/>
            <a:ext cx="2191626" cy="769441"/>
          </a:xfrm>
          <a:prstGeom prst="rect">
            <a:avLst/>
          </a:prstGeom>
          <a:solidFill>
            <a:srgbClr val="FFFF66"/>
          </a:solidFill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MARKS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90247" y="1030089"/>
            <a:ext cx="6918882" cy="369331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7030A0"/>
                </a:solidFill>
              </a:rPr>
              <a:t>Individual work in a team</a:t>
            </a:r>
          </a:p>
          <a:p>
            <a:pPr algn="ctr"/>
            <a:r>
              <a:rPr lang="en-US" sz="6600" dirty="0" smtClean="0">
                <a:solidFill>
                  <a:srgbClr val="FF0000"/>
                </a:solidFill>
              </a:rPr>
              <a:t>2-</a:t>
            </a:r>
            <a:r>
              <a:rPr lang="ru-RU" sz="6600" dirty="0" smtClean="0">
                <a:solidFill>
                  <a:srgbClr val="FF0000"/>
                </a:solidFill>
              </a:rPr>
              <a:t>3</a:t>
            </a:r>
            <a:r>
              <a:rPr lang="en-US" sz="6600" dirty="0" smtClean="0">
                <a:solidFill>
                  <a:srgbClr val="FF0000"/>
                </a:solidFill>
              </a:rPr>
              <a:t>     </a:t>
            </a:r>
            <a:r>
              <a:rPr lang="ru-RU" sz="6600" dirty="0" smtClean="0">
                <a:solidFill>
                  <a:srgbClr val="FF0000"/>
                </a:solidFill>
              </a:rPr>
              <a:t> </a:t>
            </a:r>
            <a:r>
              <a:rPr lang="en-US" sz="6600" dirty="0" smtClean="0">
                <a:solidFill>
                  <a:srgbClr val="FF0000"/>
                </a:solidFill>
              </a:rPr>
              <a:t>cards- “3”</a:t>
            </a:r>
          </a:p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 4</a:t>
            </a:r>
            <a:r>
              <a:rPr lang="en-US" sz="6600" dirty="0" smtClean="0">
                <a:solidFill>
                  <a:srgbClr val="FF0000"/>
                </a:solidFill>
              </a:rPr>
              <a:t>-</a:t>
            </a:r>
            <a:r>
              <a:rPr lang="ru-RU" sz="6600" dirty="0" smtClean="0">
                <a:solidFill>
                  <a:srgbClr val="FF0000"/>
                </a:solidFill>
              </a:rPr>
              <a:t>5</a:t>
            </a:r>
            <a:r>
              <a:rPr lang="en-US" sz="6600" dirty="0" smtClean="0">
                <a:solidFill>
                  <a:srgbClr val="FF0000"/>
                </a:solidFill>
              </a:rPr>
              <a:t>       cards- “4”</a:t>
            </a:r>
          </a:p>
          <a:p>
            <a:pPr algn="ctr"/>
            <a:r>
              <a:rPr lang="en-US" sz="6600" dirty="0" smtClean="0">
                <a:solidFill>
                  <a:srgbClr val="FF0000"/>
                </a:solidFill>
              </a:rPr>
              <a:t>&gt; </a:t>
            </a:r>
            <a:r>
              <a:rPr lang="ru-RU" sz="6600" dirty="0" smtClean="0">
                <a:solidFill>
                  <a:srgbClr val="FF0000"/>
                </a:solidFill>
              </a:rPr>
              <a:t>6</a:t>
            </a:r>
            <a:r>
              <a:rPr lang="en-US" sz="6600" dirty="0" smtClean="0">
                <a:solidFill>
                  <a:srgbClr val="FF0000"/>
                </a:solidFill>
              </a:rPr>
              <a:t>     </a:t>
            </a:r>
            <a:r>
              <a:rPr lang="ru-RU" sz="6600" dirty="0" smtClean="0">
                <a:solidFill>
                  <a:srgbClr val="FF0000"/>
                </a:solidFill>
              </a:rPr>
              <a:t> </a:t>
            </a:r>
            <a:r>
              <a:rPr lang="en-US" sz="6600" dirty="0" smtClean="0">
                <a:solidFill>
                  <a:srgbClr val="FF0000"/>
                </a:solidFill>
              </a:rPr>
              <a:t>cards- “5”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99012" y="1960265"/>
            <a:ext cx="504056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99520" y="2917204"/>
            <a:ext cx="504056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99012" y="3861048"/>
            <a:ext cx="504056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47061" y="4846518"/>
            <a:ext cx="5400600" cy="187743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7030A0"/>
                </a:solidFill>
              </a:rPr>
              <a:t>Team work</a:t>
            </a:r>
          </a:p>
          <a:p>
            <a:r>
              <a:rPr lang="en-US" sz="4400" dirty="0">
                <a:solidFill>
                  <a:srgbClr val="FF0000"/>
                </a:solidFill>
              </a:rPr>
              <a:t>&gt;</a:t>
            </a:r>
            <a:r>
              <a:rPr lang="en-US" sz="4400" dirty="0" smtClean="0">
                <a:solidFill>
                  <a:srgbClr val="000000"/>
                </a:solidFill>
              </a:rPr>
              <a:t>      + </a:t>
            </a:r>
            <a:r>
              <a:rPr lang="en-US" sz="4400" dirty="0" smtClean="0">
                <a:solidFill>
                  <a:srgbClr val="FF0000"/>
                </a:solidFill>
              </a:rPr>
              <a:t>&gt;</a:t>
            </a:r>
            <a:r>
              <a:rPr lang="en-US" sz="4400" dirty="0" smtClean="0">
                <a:solidFill>
                  <a:srgbClr val="000000"/>
                </a:solidFill>
              </a:rPr>
              <a:t>     =</a:t>
            </a:r>
            <a:r>
              <a:rPr lang="en-US" sz="4400" dirty="0" smtClean="0">
                <a:solidFill>
                  <a:srgbClr val="7030A0"/>
                </a:solidFill>
              </a:rPr>
              <a:t>Victory</a:t>
            </a:r>
          </a:p>
          <a:p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695647"/>
            <a:ext cx="504056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94841" y="5695647"/>
            <a:ext cx="504056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35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987824" y="3057525"/>
            <a:ext cx="36724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Why do we learn foreign languages?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2851"/>
            <a:ext cx="284380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49080"/>
            <a:ext cx="3267075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149080"/>
            <a:ext cx="3107184" cy="23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641865"/>
            <a:ext cx="241451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057" y="625693"/>
            <a:ext cx="2432595" cy="200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138" y="625693"/>
            <a:ext cx="1424186" cy="2004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987824" y="3057525"/>
            <a:ext cx="36724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Why do we learn foreign languages?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13530270">
            <a:off x="3014326" y="229643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9041968">
            <a:off x="2035713" y="399745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910487">
            <a:off x="4238487" y="431274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8187691">
            <a:off x="5046950" y="2400248"/>
            <a:ext cx="778717" cy="438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304925">
            <a:off x="6689646" y="310812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89248" y="1624346"/>
            <a:ext cx="249857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travel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6340" y="4617532"/>
            <a:ext cx="3105499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for business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478402" y="5267275"/>
            <a:ext cx="3613877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communicate with people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832900" y="3915917"/>
            <a:ext cx="313158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study at  a foreign college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499992" y="1196752"/>
            <a:ext cx="4464496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to read books and see films in the original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47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Match the parts of the phrases</a:t>
            </a:r>
            <a:endParaRPr lang="en-US" dirty="0">
              <a:solidFill>
                <a:srgbClr val="7030A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75344"/>
              </p:ext>
            </p:extLst>
          </p:nvPr>
        </p:nvGraphicFramePr>
        <p:xfrm>
          <a:off x="1214414" y="1214422"/>
          <a:ext cx="7929586" cy="56330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0245"/>
                <a:gridCol w="4009341"/>
              </a:tblGrid>
              <a:tr h="61999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1) 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to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</a:rPr>
                        <a:t> talk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a) with idioms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19990"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2)to have an idea of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b) at the results of the test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844377"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3) to realise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c) how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</a:rPr>
                        <a:t> to memorize phrasal verbs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844377"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4) to interpret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d)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</a:rPr>
                        <a:t> grammar together with vocabulary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8443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5) to keep oneself up-to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</a:rPr>
                        <a:t> date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e) through an interpreter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619990"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6) to memorize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f) one’s mistake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619990"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7) to be disappointed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g) the meaning of the word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619990"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8) to practise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h) a few words at a time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Keys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688" y="1219200"/>
            <a:ext cx="6444208" cy="5162128"/>
          </a:xfrm>
        </p:spPr>
        <p:txBody>
          <a:bodyPr/>
          <a:lstStyle/>
          <a:p>
            <a:pPr fontAlgn="t"/>
            <a:r>
              <a:rPr lang="ru-RU" sz="2400" b="0" dirty="0">
                <a:solidFill>
                  <a:srgbClr val="FF0000"/>
                </a:solidFill>
              </a:rPr>
              <a:t>1) </a:t>
            </a:r>
            <a:r>
              <a:rPr lang="en-US" sz="2400" b="0" dirty="0" smtClean="0">
                <a:solidFill>
                  <a:srgbClr val="FF0000"/>
                </a:solidFill>
              </a:rPr>
              <a:t>e)   </a:t>
            </a:r>
            <a:r>
              <a:rPr lang="en-US" sz="2400" b="0" dirty="0" smtClean="0"/>
              <a:t>to talk through </a:t>
            </a:r>
            <a:r>
              <a:rPr lang="en-US" sz="2400" b="0" dirty="0"/>
              <a:t>an interpreter</a:t>
            </a:r>
            <a:endParaRPr lang="ru-RU" sz="2400" b="0" dirty="0"/>
          </a:p>
          <a:p>
            <a:pPr fontAlgn="t"/>
            <a:r>
              <a:rPr lang="en-US" sz="2400" b="0" dirty="0" smtClean="0">
                <a:solidFill>
                  <a:srgbClr val="FF0000"/>
                </a:solidFill>
              </a:rPr>
              <a:t>2) c)   </a:t>
            </a:r>
            <a:r>
              <a:rPr lang="en-US" sz="2400" b="0" dirty="0" smtClean="0"/>
              <a:t>to </a:t>
            </a:r>
            <a:r>
              <a:rPr lang="en-US" sz="2400" b="0" dirty="0"/>
              <a:t>have an idea </a:t>
            </a:r>
            <a:r>
              <a:rPr lang="en-US" sz="2400" b="0" dirty="0" smtClean="0"/>
              <a:t>of how </a:t>
            </a:r>
            <a:r>
              <a:rPr lang="en-US" sz="2400" b="0" dirty="0"/>
              <a:t>to memorize </a:t>
            </a:r>
            <a:r>
              <a:rPr lang="en-US" sz="2400" b="0" dirty="0" smtClean="0"/>
              <a:t>  </a:t>
            </a:r>
          </a:p>
          <a:p>
            <a:pPr fontAlgn="t"/>
            <a:r>
              <a:rPr lang="en-US" sz="2400" b="0" dirty="0"/>
              <a:t> </a:t>
            </a:r>
            <a:r>
              <a:rPr lang="en-US" sz="2400" b="0" dirty="0" smtClean="0"/>
              <a:t>          phrasal </a:t>
            </a:r>
            <a:r>
              <a:rPr lang="en-US" sz="2400" b="0" dirty="0"/>
              <a:t>verbs</a:t>
            </a:r>
            <a:endParaRPr lang="ru-RU" sz="2400" b="0" dirty="0"/>
          </a:p>
          <a:p>
            <a:pPr fontAlgn="t"/>
            <a:r>
              <a:rPr lang="en-US" sz="2400" b="0" dirty="0" smtClean="0">
                <a:solidFill>
                  <a:srgbClr val="FF0000"/>
                </a:solidFill>
              </a:rPr>
              <a:t>3</a:t>
            </a:r>
            <a:r>
              <a:rPr lang="en-US" sz="2400" b="0" dirty="0">
                <a:solidFill>
                  <a:srgbClr val="FF0000"/>
                </a:solidFill>
              </a:rPr>
              <a:t>) </a:t>
            </a:r>
            <a:r>
              <a:rPr lang="en-US" sz="2400" b="0" dirty="0" smtClean="0">
                <a:solidFill>
                  <a:srgbClr val="FF0000"/>
                </a:solidFill>
              </a:rPr>
              <a:t>f)   </a:t>
            </a:r>
            <a:r>
              <a:rPr lang="en-US" sz="2400" b="0" dirty="0" smtClean="0"/>
              <a:t>to realise  </a:t>
            </a:r>
            <a:r>
              <a:rPr lang="en-US" sz="2400" b="0" dirty="0"/>
              <a:t>one’s mistake</a:t>
            </a:r>
            <a:endParaRPr lang="ru-RU" sz="2400" b="0" dirty="0"/>
          </a:p>
          <a:p>
            <a:pPr fontAlgn="t"/>
            <a:r>
              <a:rPr lang="en-US" sz="2400" b="0" dirty="0" smtClean="0">
                <a:solidFill>
                  <a:srgbClr val="FF0000"/>
                </a:solidFill>
              </a:rPr>
              <a:t>4)</a:t>
            </a:r>
            <a:r>
              <a:rPr lang="en-US" sz="2400" b="0" dirty="0">
                <a:solidFill>
                  <a:srgbClr val="FF0000"/>
                </a:solidFill>
              </a:rPr>
              <a:t> g) </a:t>
            </a:r>
            <a:r>
              <a:rPr lang="en-US" sz="2400" b="0" dirty="0" smtClean="0">
                <a:solidFill>
                  <a:srgbClr val="FF0000"/>
                </a:solidFill>
              </a:rPr>
              <a:t> </a:t>
            </a:r>
            <a:r>
              <a:rPr lang="en-US" sz="2400" b="0" dirty="0"/>
              <a:t>to </a:t>
            </a:r>
            <a:r>
              <a:rPr lang="en-US" sz="2400" b="0" dirty="0" smtClean="0"/>
              <a:t>interpret the </a:t>
            </a:r>
            <a:r>
              <a:rPr lang="en-US" sz="2400" b="0" dirty="0"/>
              <a:t>meaning of the </a:t>
            </a:r>
            <a:r>
              <a:rPr lang="en-US" sz="2400" b="0" dirty="0" smtClean="0"/>
              <a:t>word</a:t>
            </a:r>
          </a:p>
          <a:p>
            <a:pPr fontAlgn="t"/>
            <a:r>
              <a:rPr lang="en-US" sz="2400" b="0" dirty="0" smtClean="0">
                <a:solidFill>
                  <a:srgbClr val="FF0000"/>
                </a:solidFill>
              </a:rPr>
              <a:t>5</a:t>
            </a:r>
            <a:r>
              <a:rPr lang="en-US" sz="2400" b="0" dirty="0">
                <a:solidFill>
                  <a:srgbClr val="FF0000"/>
                </a:solidFill>
              </a:rPr>
              <a:t>) a</a:t>
            </a:r>
            <a:r>
              <a:rPr lang="en-US" sz="2400" b="0" dirty="0" smtClean="0">
                <a:solidFill>
                  <a:srgbClr val="FF0000"/>
                </a:solidFill>
              </a:rPr>
              <a:t>)  </a:t>
            </a:r>
            <a:r>
              <a:rPr lang="en-US" sz="2400" b="0" dirty="0" smtClean="0"/>
              <a:t>to </a:t>
            </a:r>
            <a:r>
              <a:rPr lang="en-US" sz="2400" b="0" dirty="0"/>
              <a:t>keep oneself up-to </a:t>
            </a:r>
            <a:r>
              <a:rPr lang="en-US" sz="2400" b="0" dirty="0" smtClean="0"/>
              <a:t>date with </a:t>
            </a:r>
            <a:r>
              <a:rPr lang="en-US" sz="2400" b="0" dirty="0"/>
              <a:t>idioms</a:t>
            </a:r>
            <a:endParaRPr lang="ru-RU" sz="2400" b="0" dirty="0"/>
          </a:p>
          <a:p>
            <a:pPr fontAlgn="t"/>
            <a:r>
              <a:rPr lang="en-US" sz="2400" b="0" dirty="0" smtClean="0">
                <a:solidFill>
                  <a:srgbClr val="FF0000"/>
                </a:solidFill>
              </a:rPr>
              <a:t>6) h)  </a:t>
            </a:r>
            <a:r>
              <a:rPr lang="en-US" sz="2400" b="0" dirty="0"/>
              <a:t>to </a:t>
            </a:r>
            <a:r>
              <a:rPr lang="en-US" sz="2400" b="0" dirty="0" smtClean="0"/>
              <a:t>memorize a </a:t>
            </a:r>
            <a:r>
              <a:rPr lang="en-US" sz="2400" b="0" dirty="0"/>
              <a:t>few words at a time</a:t>
            </a:r>
            <a:endParaRPr lang="ru-RU" sz="2400" b="0" dirty="0"/>
          </a:p>
          <a:p>
            <a:pPr fontAlgn="t"/>
            <a:r>
              <a:rPr lang="en-US" sz="2400" b="0" dirty="0" smtClean="0">
                <a:solidFill>
                  <a:srgbClr val="FF0000"/>
                </a:solidFill>
              </a:rPr>
              <a:t>7</a:t>
            </a:r>
            <a:r>
              <a:rPr lang="en-US" sz="2400" b="0" dirty="0">
                <a:solidFill>
                  <a:srgbClr val="FF0000"/>
                </a:solidFill>
              </a:rPr>
              <a:t>) b</a:t>
            </a:r>
            <a:r>
              <a:rPr lang="en-US" sz="2400" b="0" dirty="0" smtClean="0">
                <a:solidFill>
                  <a:srgbClr val="FF0000"/>
                </a:solidFill>
              </a:rPr>
              <a:t>)  </a:t>
            </a:r>
            <a:r>
              <a:rPr lang="en-US" sz="2400" b="0" dirty="0" smtClean="0"/>
              <a:t>to </a:t>
            </a:r>
            <a:r>
              <a:rPr lang="en-US" sz="2400" b="0" dirty="0"/>
              <a:t>be </a:t>
            </a:r>
            <a:r>
              <a:rPr lang="en-US" sz="2400" b="0" dirty="0" smtClean="0"/>
              <a:t>disappointed at </a:t>
            </a:r>
            <a:r>
              <a:rPr lang="en-US" sz="2400" b="0" dirty="0"/>
              <a:t>the results of the </a:t>
            </a:r>
            <a:r>
              <a:rPr lang="en-US" sz="2400" b="0" dirty="0" smtClean="0"/>
              <a:t> </a:t>
            </a:r>
          </a:p>
          <a:p>
            <a:pPr fontAlgn="t"/>
            <a:r>
              <a:rPr lang="en-US" sz="2400" b="0" dirty="0"/>
              <a:t> </a:t>
            </a:r>
            <a:r>
              <a:rPr lang="en-US" sz="2400" b="0" dirty="0" smtClean="0"/>
              <a:t>        test</a:t>
            </a:r>
            <a:endParaRPr lang="ru-RU" sz="2400" b="0" dirty="0"/>
          </a:p>
          <a:p>
            <a:pPr fontAlgn="t"/>
            <a:r>
              <a:rPr lang="en-US" sz="2400" b="0" dirty="0" smtClean="0">
                <a:solidFill>
                  <a:srgbClr val="FF0000"/>
                </a:solidFill>
              </a:rPr>
              <a:t>8) d)  </a:t>
            </a:r>
            <a:r>
              <a:rPr lang="en-US" sz="2400" b="0" dirty="0" smtClean="0"/>
              <a:t>to practise grammar </a:t>
            </a:r>
            <a:r>
              <a:rPr lang="en-US" sz="2400" b="0" dirty="0"/>
              <a:t>together with </a:t>
            </a:r>
            <a:endParaRPr lang="en-US" sz="2400" b="0" dirty="0" smtClean="0"/>
          </a:p>
          <a:p>
            <a:pPr fontAlgn="t"/>
            <a:r>
              <a:rPr lang="en-US" sz="2400" b="0" dirty="0"/>
              <a:t> </a:t>
            </a:r>
            <a:r>
              <a:rPr lang="en-US" sz="2400" b="0" dirty="0" smtClean="0"/>
              <a:t>         vocabulary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9188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Relaxation</a:t>
            </a:r>
            <a:endParaRPr lang="ru-RU" dirty="0"/>
          </a:p>
        </p:txBody>
      </p:sp>
      <p:pic>
        <p:nvPicPr>
          <p:cNvPr id="4" name="Just Dance Kids - Moneky Dance (Wii Rip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17625" y="1143000"/>
            <a:ext cx="7653338" cy="5638800"/>
          </a:xfrm>
        </p:spPr>
      </p:pic>
    </p:spTree>
    <p:extLst>
      <p:ext uri="{BB962C8B-B14F-4D97-AF65-F5344CB8AC3E}">
        <p14:creationId xmlns:p14="http://schemas.microsoft.com/office/powerpoint/2010/main" val="24861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8001000" cy="32008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B050"/>
                </a:solidFill>
              </a:rPr>
              <a:t>Listening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7978856"/>
              </p:ext>
            </p:extLst>
          </p:nvPr>
        </p:nvGraphicFramePr>
        <p:xfrm>
          <a:off x="2339752" y="1700808"/>
          <a:ext cx="5616623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1300541"/>
                <a:gridCol w="4316082"/>
              </a:tblGrid>
              <a:tr h="24482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1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2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3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4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5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6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7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8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9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10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  <a:cs typeface="Times New Roman"/>
                        </a:rPr>
                        <a:t>11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watching English films and cartoons without subtitles at all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listening to English songs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studying grammar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watching videos from youtube.com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listening to podcasts from the Internet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watching English films and cartoons with subtitles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using social networks like sharedtalk.com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watching BBC news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watching English films with dubbing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playing computer games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800" dirty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Courier New"/>
                        </a:rPr>
                        <a:t> talking to people through Skype</a:t>
                      </a:r>
                      <a:endParaRPr lang="ru-RU" sz="1800" dirty="0">
                        <a:solidFill>
                          <a:schemeClr val="accent6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75656" y="476672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You’ll hear the boy speaking about the ways he studies English. Your task is to put these ways in order they appear in the text.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9338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et_corporat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Impact"/>
        <a:ea typeface=""/>
        <a:cs typeface=""/>
      </a:majorFont>
      <a:minorFont>
        <a:latin typeface="Franklin Gothic Dem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planet_corporat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Impact"/>
        <a:ea typeface=""/>
        <a:cs typeface=""/>
      </a:majorFont>
      <a:minorFont>
        <a:latin typeface="Franklin Gothic Dem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planet_corporat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Impact"/>
        <a:ea typeface=""/>
        <a:cs typeface=""/>
      </a:majorFont>
      <a:minorFont>
        <a:latin typeface="Franklin Gothic Dem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lanet_corporat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Impact"/>
        <a:ea typeface=""/>
        <a:cs typeface=""/>
      </a:majorFont>
      <a:minorFont>
        <a:latin typeface="Franklin Gothic Dem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planet_corporat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Impact"/>
        <a:ea typeface=""/>
        <a:cs typeface=""/>
      </a:majorFont>
      <a:minorFont>
        <a:latin typeface="Franklin Gothic Dem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planet_corporate</Template>
  <TotalTime>401</TotalTime>
  <Words>609</Words>
  <Application>Microsoft Office PowerPoint</Application>
  <PresentationFormat>Экран (4:3)</PresentationFormat>
  <Paragraphs>151</Paragraphs>
  <Slides>16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planet_corporate</vt:lpstr>
      <vt:lpstr>3_planet_corporate</vt:lpstr>
      <vt:lpstr>4_planet_corporate</vt:lpstr>
      <vt:lpstr>2_planet_corporate</vt:lpstr>
      <vt:lpstr>1_planet_corporate</vt:lpstr>
      <vt:lpstr>Motivation</vt:lpstr>
      <vt:lpstr>ENGLISH AS A GLOBAL LANGUAGE</vt:lpstr>
      <vt:lpstr>Презентация PowerPoint</vt:lpstr>
      <vt:lpstr>Презентация PowerPoint</vt:lpstr>
      <vt:lpstr>Презентация PowerPoint</vt:lpstr>
      <vt:lpstr>Match the parts of the phrases</vt:lpstr>
      <vt:lpstr>Keys</vt:lpstr>
      <vt:lpstr>Relaxation</vt:lpstr>
      <vt:lpstr>Listening</vt:lpstr>
      <vt:lpstr>Self- check</vt:lpstr>
      <vt:lpstr>Ways of learning English</vt:lpstr>
      <vt:lpstr>Paired letters: you have to make up as many words with paired letters as possible. (Find 5 English- speaking countries)</vt:lpstr>
      <vt:lpstr>Keys</vt:lpstr>
      <vt:lpstr>Презентация PowerPoint</vt:lpstr>
      <vt:lpstr>Презентация PowerPoint</vt:lpstr>
      <vt:lpstr>Thank you for work.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maniak79</dc:creator>
  <cp:lastModifiedBy>Sobolevbl</cp:lastModifiedBy>
  <cp:revision>44</cp:revision>
  <dcterms:created xsi:type="dcterms:W3CDTF">2013-03-06T17:15:30Z</dcterms:created>
  <dcterms:modified xsi:type="dcterms:W3CDTF">2014-11-29T18:50:49Z</dcterms:modified>
</cp:coreProperties>
</file>