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39"/>
  </p:notesMasterIdLst>
  <p:sldIdLst>
    <p:sldId id="256" r:id="rId2"/>
    <p:sldId id="257" r:id="rId3"/>
    <p:sldId id="260" r:id="rId4"/>
    <p:sldId id="261" r:id="rId5"/>
    <p:sldId id="278" r:id="rId6"/>
    <p:sldId id="277" r:id="rId7"/>
    <p:sldId id="279" r:id="rId8"/>
    <p:sldId id="262" r:id="rId9"/>
    <p:sldId id="280" r:id="rId10"/>
    <p:sldId id="281" r:id="rId11"/>
    <p:sldId id="282" r:id="rId12"/>
    <p:sldId id="283" r:id="rId13"/>
    <p:sldId id="284" r:id="rId14"/>
    <p:sldId id="293" r:id="rId15"/>
    <p:sldId id="294" r:id="rId16"/>
    <p:sldId id="296" r:id="rId17"/>
    <p:sldId id="288" r:id="rId18"/>
    <p:sldId id="287" r:id="rId19"/>
    <p:sldId id="297" r:id="rId20"/>
    <p:sldId id="298" r:id="rId21"/>
    <p:sldId id="289" r:id="rId22"/>
    <p:sldId id="290" r:id="rId23"/>
    <p:sldId id="292" r:id="rId24"/>
    <p:sldId id="295" r:id="rId25"/>
    <p:sldId id="264" r:id="rId26"/>
    <p:sldId id="291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3" r:id="rId35"/>
    <p:sldId id="274" r:id="rId36"/>
    <p:sldId id="275" r:id="rId37"/>
    <p:sldId id="27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65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F4E1B-A343-477A-811A-DF97DD5D0534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550BA-2416-47E9-8CA3-0532CF08DF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6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50BA-2416-47E9-8CA3-0532CF08DFF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1">
                <a:shade val="50000"/>
                <a:satMod val="340000"/>
                <a:lumMod val="40000"/>
              </a:schemeClr>
              <a:schemeClr val="bg1">
                <a:tint val="92000"/>
                <a:shade val="94000"/>
                <a:hueMod val="110000"/>
                <a:satMod val="236000"/>
                <a:lum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 intensity="7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0FAA508-F0CD-46EA-95FB-26B559A0B5D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87737"/>
            <a:ext cx="8208912" cy="173198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divo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6000" b="1" i="1" dirty="0" smtClean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ЕГО ВЕЛИЧЕСТВО    СЛОВАРЬ !!!</a:t>
            </a:r>
            <a:endParaRPr lang="ru-RU" sz="6000" b="1" i="1" dirty="0">
              <a:ln/>
              <a:solidFill>
                <a:schemeClr val="accent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547298"/>
            <a:ext cx="6400800" cy="137138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+mj-lt"/>
              </a:rPr>
              <a:t>Лингвистическая викторина</a:t>
            </a:r>
            <a:endParaRPr lang="ru-RU" sz="3200" i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509120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FF99"/>
                </a:solidFill>
                <a:latin typeface="+mj-lt"/>
              </a:rPr>
              <a:t>Словарь - это не просто книга, он собой завершает и одновременно предвосхищает множество книг, он подводит итог развитию языка и прокладывает ему пути в будущее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176464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64" y="1340768"/>
            <a:ext cx="424580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В 1721 лондонец </a:t>
            </a:r>
            <a:r>
              <a:rPr lang="ru-RU" sz="2800" b="1" dirty="0" err="1" smtClean="0">
                <a:solidFill>
                  <a:srgbClr val="FFFF00"/>
                </a:solidFill>
                <a:latin typeface="+mj-lt"/>
              </a:rPr>
              <a:t>Натаниэл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+mj-lt"/>
              </a:rPr>
              <a:t>Бейли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, издал Универсальный этимологический английский словарь (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An Universal Etymological English Dictionary).</a:t>
            </a:r>
            <a:endParaRPr lang="ru-RU" sz="2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7" y="260648"/>
            <a:ext cx="2778137" cy="3549112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60648"/>
            <a:ext cx="432048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0814" y="4318890"/>
            <a:ext cx="5208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Автор</a:t>
            </a:r>
            <a:r>
              <a:rPr lang="en-US" b="1" dirty="0" smtClean="0"/>
              <a:t> :</a:t>
            </a:r>
            <a:r>
              <a:rPr lang="ru-RU" b="1" dirty="0" smtClean="0"/>
              <a:t> </a:t>
            </a:r>
            <a:r>
              <a:rPr lang="en-US" b="1" dirty="0" smtClean="0"/>
              <a:t>Jean </a:t>
            </a:r>
            <a:r>
              <a:rPr lang="en-US" b="1" dirty="0" err="1" smtClean="0"/>
              <a:t>Nicot</a:t>
            </a:r>
            <a:r>
              <a:rPr lang="en-US" b="1" dirty="0" smtClean="0"/>
              <a:t> ( diplomat et </a:t>
            </a:r>
            <a:r>
              <a:rPr lang="en-US" b="1" dirty="0" err="1" smtClean="0"/>
              <a:t>ph</a:t>
            </a:r>
            <a:r>
              <a:rPr lang="en-US" b="1" dirty="0" err="1"/>
              <a:t>i</a:t>
            </a:r>
            <a:r>
              <a:rPr lang="en-US" b="1" dirty="0" err="1" smtClean="0"/>
              <a:t>lologue</a:t>
            </a:r>
            <a:r>
              <a:rPr lang="en-US" b="1" dirty="0" smtClean="0"/>
              <a:t> )</a:t>
            </a:r>
            <a:endParaRPr lang="ru-RU" b="1" dirty="0" smtClean="0"/>
          </a:p>
          <a:p>
            <a:r>
              <a:rPr lang="ru-RU" b="1" dirty="0" smtClean="0"/>
              <a:t>Публикация</a:t>
            </a:r>
            <a:r>
              <a:rPr lang="en-US" b="1" dirty="0" smtClean="0"/>
              <a:t> : 1606,   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662" y="4889887"/>
            <a:ext cx="5754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Этот труд предлагал объяснение смысла слов, их орфографию,</a:t>
            </a:r>
          </a:p>
          <a:p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 род, происхождение, </a:t>
            </a:r>
          </a:p>
          <a:p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сочетаемость и устойчивые выражения</a:t>
            </a:r>
            <a:endParaRPr lang="ru-RU" sz="24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662" y="3505868"/>
            <a:ext cx="5754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FF00"/>
                </a:solidFill>
                <a:latin typeface="+mj-lt"/>
              </a:rPr>
              <a:t>Thresor</a:t>
            </a:r>
            <a:r>
              <a:rPr lang="fr-FR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FF00"/>
                </a:solidFill>
                <a:latin typeface="+mj-lt"/>
              </a:rPr>
              <a:t>de la langue </a:t>
            </a:r>
            <a:r>
              <a:rPr lang="fr-FR" sz="2400" b="1" dirty="0" err="1">
                <a:solidFill>
                  <a:srgbClr val="FFFF00"/>
                </a:solidFill>
                <a:latin typeface="+mj-lt"/>
              </a:rPr>
              <a:t>françoyse</a:t>
            </a:r>
            <a:r>
              <a:rPr lang="fr-FR" sz="2400" b="1" dirty="0">
                <a:solidFill>
                  <a:srgbClr val="FFFF00"/>
                </a:solidFill>
                <a:latin typeface="+mj-lt"/>
              </a:rPr>
              <a:t> tant ancienne que </a:t>
            </a:r>
            <a:r>
              <a:rPr lang="fr-FR" sz="2400" b="1" dirty="0" smtClean="0">
                <a:solidFill>
                  <a:srgbClr val="FFFF00"/>
                </a:solidFill>
                <a:latin typeface="+mj-lt"/>
              </a:rPr>
              <a:t>moderne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67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b="10261"/>
          <a:stretch/>
        </p:blipFill>
        <p:spPr>
          <a:xfrm>
            <a:off x="107504" y="116632"/>
            <a:ext cx="446449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922" y="227896"/>
            <a:ext cx="2953278" cy="325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77480" y="3717032"/>
            <a:ext cx="4021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Автор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: Antoine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Furetiere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</a:p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11130" y="3346182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Публикация</a:t>
            </a:r>
            <a:r>
              <a:rPr lang="en-US" sz="2800" b="1" dirty="0" smtClean="0">
                <a:latin typeface="+mj-lt"/>
              </a:rPr>
              <a:t>: 1690</a:t>
            </a:r>
          </a:p>
          <a:p>
            <a:r>
              <a:rPr lang="en-US" sz="2800" dirty="0" smtClean="0">
                <a:latin typeface="+mj-lt"/>
              </a:rPr>
              <a:t> </a:t>
            </a:r>
            <a:endParaRPr lang="ru-RU" sz="28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1299" y="4267161"/>
            <a:ext cx="4893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Лучшая работа по лексикографии </a:t>
            </a:r>
            <a:r>
              <a:rPr lang="fr-FR" sz="2400" b="1" dirty="0">
                <a:solidFill>
                  <a:srgbClr val="FFFF99"/>
                </a:solidFill>
                <a:latin typeface="+mj-lt"/>
              </a:rPr>
              <a:t> XVII </a:t>
            </a:r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века</a:t>
            </a:r>
            <a:r>
              <a:rPr lang="fr-FR" sz="2400" b="1" dirty="0" smtClean="0">
                <a:solidFill>
                  <a:srgbClr val="FFFF99"/>
                </a:solidFill>
                <a:latin typeface="+mj-lt"/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  <a:latin typeface="+mj-lt"/>
              </a:rPr>
              <a:t>символизирует важный этап в истории словарей своим исключительным богатством  и научным подходом.</a:t>
            </a:r>
            <a:endParaRPr lang="ru-RU" sz="2400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30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1828"/>
            <a:ext cx="4176464" cy="57894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2998" r="11200"/>
          <a:stretch/>
        </p:blipFill>
        <p:spPr>
          <a:xfrm>
            <a:off x="3851920" y="1530960"/>
            <a:ext cx="3168352" cy="362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99" y="113319"/>
            <a:ext cx="3131059" cy="352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88440" y="256815"/>
            <a:ext cx="8116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 Grand dictionnaire universel du XIXe siècle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3624235"/>
            <a:ext cx="7056784" cy="3065913"/>
          </a:xfrm>
          <a:prstGeom prst="roundRect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j-lt"/>
              </a:rPr>
              <a:t>Большой универсальный словарь XIX века Пьера </a:t>
            </a:r>
            <a:r>
              <a:rPr lang="ru-RU" sz="2400" b="1" dirty="0" err="1">
                <a:solidFill>
                  <a:srgbClr val="FFFF00"/>
                </a:solidFill>
                <a:latin typeface="+mj-lt"/>
              </a:rPr>
              <a:t>Лярусса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 в 17 больших томах (1866-1876) – имеет исключительную ценность из-за своего энциклопедического богатства. Лексикологическая ценность отвечает лучшим произведениям своего времени</a:t>
            </a:r>
            <a:r>
              <a:rPr lang="ru-RU" sz="2400" b="1" dirty="0">
                <a:solidFill>
                  <a:srgbClr val="FFFF99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6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60848"/>
            <a:ext cx="5194877" cy="454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324035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+mj-lt"/>
            </a:endParaRPr>
          </a:p>
          <a:p>
            <a:pPr algn="ctr"/>
            <a:r>
              <a:rPr lang="ru-RU" sz="2400" dirty="0" smtClean="0">
                <a:latin typeface="+mj-lt"/>
              </a:rPr>
              <a:t>Первым «предком»</a:t>
            </a:r>
            <a:r>
              <a:rPr lang="de-DE" sz="2400" dirty="0" smtClean="0">
                <a:latin typeface="+mj-lt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немецкого</a:t>
            </a:r>
            <a:r>
              <a:rPr lang="ru-RU" sz="2400" dirty="0" smtClean="0">
                <a:latin typeface="+mj-lt"/>
              </a:rPr>
              <a:t> словаря </a:t>
            </a:r>
          </a:p>
          <a:p>
            <a:pPr algn="ctr"/>
            <a:r>
              <a:rPr lang="ru-RU" sz="2400" dirty="0" smtClean="0">
                <a:latin typeface="+mj-lt"/>
              </a:rPr>
              <a:t>можно считать  </a:t>
            </a:r>
            <a:r>
              <a:rPr lang="de-DE" sz="2400" dirty="0" smtClean="0">
                <a:latin typeface="+mj-lt"/>
              </a:rPr>
              <a:t>Codex Abrogans. </a:t>
            </a:r>
            <a:r>
              <a:rPr lang="ru-RU" sz="2400" dirty="0" smtClean="0">
                <a:latin typeface="+mj-lt"/>
              </a:rPr>
              <a:t>Глоссарий содержал 3 670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старонемецких</a:t>
            </a:r>
            <a:r>
              <a:rPr lang="ru-RU" sz="2400" dirty="0" smtClean="0">
                <a:latin typeface="+mj-lt"/>
              </a:rPr>
              <a:t> слов и 14 600 документов. Предположительно его авторами были священник </a:t>
            </a:r>
            <a:r>
              <a:rPr lang="ru-RU" sz="2400" dirty="0" err="1" smtClean="0">
                <a:latin typeface="+mj-lt"/>
              </a:rPr>
              <a:t>Арбео</a:t>
            </a:r>
            <a:r>
              <a:rPr lang="ru-RU" sz="2400" dirty="0" smtClean="0">
                <a:latin typeface="+mj-lt"/>
              </a:rPr>
              <a:t>(</a:t>
            </a:r>
            <a:r>
              <a:rPr lang="ru-RU" sz="2400" dirty="0" err="1" smtClean="0">
                <a:latin typeface="+mj-lt"/>
              </a:rPr>
              <a:t>Арибо</a:t>
            </a:r>
            <a:r>
              <a:rPr lang="ru-RU" sz="2400" dirty="0" smtClean="0">
                <a:latin typeface="+mj-lt"/>
              </a:rPr>
              <a:t>) фон </a:t>
            </a:r>
            <a:r>
              <a:rPr lang="ru-RU" sz="2400" dirty="0" err="1" smtClean="0">
                <a:latin typeface="+mj-lt"/>
              </a:rPr>
              <a:t>Фрайзинг</a:t>
            </a:r>
            <a:r>
              <a:rPr lang="ru-RU" sz="2400" dirty="0" smtClean="0">
                <a:latin typeface="+mj-lt"/>
              </a:rPr>
              <a:t>(783 или 784) или монах </a:t>
            </a:r>
            <a:r>
              <a:rPr lang="ru-RU" sz="2400" dirty="0" err="1" smtClean="0">
                <a:latin typeface="+mj-lt"/>
              </a:rPr>
              <a:t>Керо</a:t>
            </a:r>
            <a:r>
              <a:rPr lang="ru-RU" sz="2400" dirty="0" smtClean="0">
                <a:latin typeface="+mj-lt"/>
              </a:rPr>
              <a:t>.</a:t>
            </a:r>
            <a:endParaRPr lang="de-DE" sz="2400" dirty="0" smtClean="0">
              <a:latin typeface="+mj-lt"/>
            </a:endParaRPr>
          </a:p>
          <a:p>
            <a:pPr algn="ctr"/>
            <a:endParaRPr lang="ru-RU" sz="2400" dirty="0" smtClean="0">
              <a:latin typeface="+mj-lt"/>
            </a:endParaRPr>
          </a:p>
          <a:p>
            <a:pPr algn="ctr"/>
            <a:endParaRPr lang="ru-RU" sz="2400" dirty="0" smtClean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2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upload.wikimedia.org/wikipedia/commons/2/29/Grimm-Hana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385114" cy="267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:\Users\1\Desktop\Deutsches Wörterbuch\Deutsches_Wörterbuch_Grimm_-_Titel_Band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5500"/>
            <a:ext cx="4445871" cy="617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67799"/>
            <a:ext cx="38884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Самым старым словарём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В Германии считается</a:t>
            </a:r>
            <a:endParaRPr lang="de-DE" sz="2400" b="1" dirty="0" smtClean="0">
              <a:solidFill>
                <a:srgbClr val="FFFF00"/>
              </a:solidFill>
              <a:latin typeface="+mj-lt"/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 «</a:t>
            </a:r>
            <a:r>
              <a:rPr lang="de-DE" sz="2400" b="1" dirty="0" smtClean="0">
                <a:solidFill>
                  <a:srgbClr val="FFFF00"/>
                </a:solidFill>
                <a:latin typeface="+mj-lt"/>
              </a:rPr>
              <a:t>Das Deutsche Wörterbuch“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или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Просто «</a:t>
            </a:r>
            <a:r>
              <a:rPr lang="de-DE" sz="2400" b="1" dirty="0" smtClean="0">
                <a:solidFill>
                  <a:srgbClr val="FFFF00"/>
                </a:solidFill>
                <a:latin typeface="+mj-lt"/>
              </a:rPr>
              <a:t>Der Grimm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». </a:t>
            </a:r>
          </a:p>
          <a:p>
            <a:pPr algn="r"/>
            <a:r>
              <a:rPr lang="ru-RU" sz="2400" b="1" dirty="0" smtClean="0">
                <a:latin typeface="+mj-lt"/>
              </a:rPr>
              <a:t>В 1838 году Братья Вильгельм и </a:t>
            </a:r>
          </a:p>
          <a:p>
            <a:pPr algn="r"/>
            <a:r>
              <a:rPr lang="ru-RU" sz="2400" b="1" dirty="0" smtClean="0">
                <a:latin typeface="+mj-lt"/>
              </a:rPr>
              <a:t>Якоб Гримм начали составлять</a:t>
            </a:r>
          </a:p>
          <a:p>
            <a:pPr algn="r"/>
            <a:r>
              <a:rPr lang="ru-RU" sz="2400" b="1" dirty="0">
                <a:latin typeface="+mj-lt"/>
              </a:rPr>
              <a:t>с</a:t>
            </a:r>
            <a:r>
              <a:rPr lang="ru-RU" sz="2400" b="1" dirty="0" smtClean="0">
                <a:latin typeface="+mj-lt"/>
              </a:rPr>
              <a:t>ловарь. </a:t>
            </a:r>
          </a:p>
          <a:p>
            <a:pPr algn="r"/>
            <a:r>
              <a:rPr lang="ru-RU" sz="2400" b="1" dirty="0" smtClean="0">
                <a:latin typeface="+mj-lt"/>
              </a:rPr>
              <a:t>Работа над ним длилась</a:t>
            </a:r>
            <a:r>
              <a:rPr lang="ru-RU" sz="2400" b="1" dirty="0">
                <a:latin typeface="+mj-lt"/>
              </a:rPr>
              <a:t>120 </a:t>
            </a:r>
            <a:r>
              <a:rPr lang="ru-RU" sz="2400" b="1" dirty="0" smtClean="0">
                <a:latin typeface="+mj-lt"/>
              </a:rPr>
              <a:t>лет</a:t>
            </a:r>
            <a:r>
              <a:rPr lang="ru-RU" sz="2400" b="1" dirty="0">
                <a:latin typeface="+mj-lt"/>
              </a:rPr>
              <a:t>,</a:t>
            </a:r>
            <a:endParaRPr lang="ru-RU" sz="2400" b="1" dirty="0" smtClean="0">
              <a:latin typeface="+mj-lt"/>
            </a:endParaRPr>
          </a:p>
          <a:p>
            <a:pPr algn="r"/>
            <a:r>
              <a:rPr lang="ru-RU" sz="2400" b="1" dirty="0" smtClean="0">
                <a:latin typeface="+mj-lt"/>
              </a:rPr>
              <a:t>и последний 32 том</a:t>
            </a:r>
          </a:p>
          <a:p>
            <a:pPr algn="r"/>
            <a:r>
              <a:rPr lang="ru-RU" sz="2400" b="1" dirty="0" smtClean="0">
                <a:latin typeface="+mj-lt"/>
              </a:rPr>
              <a:t> появился лишь 1961 году.</a:t>
            </a:r>
          </a:p>
          <a:p>
            <a:pPr algn="r"/>
            <a:endParaRPr lang="de-DE" b="1" dirty="0" smtClean="0"/>
          </a:p>
          <a:p>
            <a:pPr algn="r"/>
            <a:r>
              <a:rPr lang="de-DE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8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pload.wikimedia.org/wikipedia/commons/f/ff/Gri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480720" cy="681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Самые известные издательские дома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Самые известные словари</a:t>
            </a:r>
            <a:endParaRPr lang="ru-RU" sz="4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12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9659"/>
            <a:ext cx="6286624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Самым известным издательским домом в Англии является                       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His Majesty's Stationary Office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.</a:t>
            </a:r>
            <a:endParaRPr lang="ru-RU" sz="2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0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Словари\326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r="15136"/>
          <a:stretch/>
        </p:blipFill>
        <p:spPr bwMode="auto">
          <a:xfrm>
            <a:off x="5436096" y="2708920"/>
            <a:ext cx="3566160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576262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7" y="155144"/>
            <a:ext cx="283455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7334" y="404664"/>
            <a:ext cx="47590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+mj-lt"/>
              </a:rPr>
              <a:t>English </a:t>
            </a:r>
          </a:p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+mj-lt"/>
              </a:rPr>
              <a:t>dictionaries</a:t>
            </a:r>
            <a:endParaRPr lang="ru-RU" sz="6000" b="1" cap="none" spc="0" dirty="0">
              <a:ln/>
              <a:solidFill>
                <a:schemeClr val="accent3"/>
              </a:solidFill>
              <a:effectLst>
                <a:reflection blurRad="6350" stA="50000" endA="300" endPos="50000" dist="60007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59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16024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54713" cy="212674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22 ноября – </a:t>
            </a:r>
            <a:br>
              <a:rPr lang="ru-RU" sz="6000" dirty="0" smtClean="0">
                <a:solidFill>
                  <a:srgbClr val="FFFF00"/>
                </a:solidFill>
              </a:rPr>
            </a:b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420888"/>
            <a:ext cx="8238728" cy="252028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+mj-lt"/>
              </a:rPr>
              <a:t>Почему именно 22 ноября стоит отмечать День Словарей и Энциклопедий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?</a:t>
            </a:r>
          </a:p>
          <a:p>
            <a:endParaRPr lang="ru-RU" sz="2800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Это </a:t>
            </a:r>
            <a:r>
              <a:rPr lang="ru-RU" sz="2800" b="1" dirty="0">
                <a:solidFill>
                  <a:schemeClr val="tx1"/>
                </a:solidFill>
                <a:latin typeface="+mj-lt"/>
              </a:rPr>
              <a:t>день рождения Владимира Ивановича Даля (1801 - 1872), создателя "Толкового словаря живого великорусского языка".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6854" y="1052736"/>
            <a:ext cx="57502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День словаря</a:t>
            </a:r>
            <a:endParaRPr lang="ru-RU" sz="6600" b="1" cap="none" spc="0" dirty="0">
              <a:ln/>
              <a:solidFill>
                <a:schemeClr val="accent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r="3190" b="7215"/>
          <a:stretch/>
        </p:blipFill>
        <p:spPr bwMode="auto">
          <a:xfrm>
            <a:off x="107504" y="152812"/>
            <a:ext cx="7634416" cy="4041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553304"/>
            <a:ext cx="3689350" cy="5282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6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6748" y="188640"/>
            <a:ext cx="5261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maison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Larousse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836712"/>
            <a:ext cx="85705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ru-RU" sz="2400" b="1" dirty="0" smtClean="0">
                <a:latin typeface="+mj-lt"/>
              </a:rPr>
              <a:t>Издательство </a:t>
            </a:r>
            <a:r>
              <a:rPr lang="fr-FR" sz="2400" b="1" dirty="0" smtClean="0">
                <a:latin typeface="+mj-lt"/>
              </a:rPr>
              <a:t>Larousse</a:t>
            </a:r>
            <a:r>
              <a:rPr lang="ru-RU" sz="2400" b="1" dirty="0" smtClean="0">
                <a:latin typeface="+mj-lt"/>
              </a:rPr>
              <a:t> публикует каждый год исправленное издание</a:t>
            </a:r>
          </a:p>
          <a:p>
            <a:pPr algn="ctr"/>
            <a:r>
              <a:rPr lang="ru-RU" sz="2400" b="1" dirty="0" smtClean="0">
                <a:latin typeface="+mj-lt"/>
              </a:rPr>
              <a:t>    своего словаря, первый из которых был издан в 1905 году</a:t>
            </a:r>
          </a:p>
          <a:p>
            <a:pPr algn="ctr"/>
            <a:r>
              <a:rPr lang="ru-RU" sz="2400" b="1" dirty="0" smtClean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Claude Augé</a:t>
            </a:r>
            <a:endParaRPr lang="ru-RU" sz="2400" b="1" dirty="0">
              <a:latin typeface="+mj-lt"/>
            </a:endParaRPr>
          </a:p>
          <a:p>
            <a:pPr marL="285750" indent="-285750" algn="ctr">
              <a:buFont typeface="Arial"/>
              <a:buChar char="•"/>
            </a:pPr>
            <a:endParaRPr lang="ru-RU" sz="2000" b="1" dirty="0">
              <a:latin typeface="+mj-l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4" y="2029099"/>
            <a:ext cx="3192947" cy="468724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32" y="2322284"/>
            <a:ext cx="2868647" cy="417257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122" y="2543768"/>
            <a:ext cx="2452030" cy="36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4186" y="126238"/>
            <a:ext cx="8514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  <a:latin typeface="+mj-lt"/>
              </a:rPr>
              <a:t>« </a:t>
            </a:r>
            <a:r>
              <a:rPr lang="en-US" sz="3600" b="1" dirty="0" smtClean="0">
                <a:solidFill>
                  <a:srgbClr val="FFFF00"/>
                </a:solidFill>
                <a:latin typeface="+mj-lt"/>
              </a:rPr>
              <a:t>L</a:t>
            </a:r>
            <a:r>
              <a:rPr lang="fr-FR" sz="3600" b="1" dirty="0" smtClean="0">
                <a:solidFill>
                  <a:srgbClr val="FFFF00"/>
                </a:solidFill>
                <a:latin typeface="+mj-lt"/>
              </a:rPr>
              <a:t>e </a:t>
            </a:r>
            <a:r>
              <a:rPr lang="fr-FR" sz="3600" b="1" dirty="0">
                <a:solidFill>
                  <a:srgbClr val="FFFF00"/>
                </a:solidFill>
                <a:latin typeface="+mj-lt"/>
              </a:rPr>
              <a:t>premier grand dictionnaire de langue du xxe </a:t>
            </a:r>
            <a:r>
              <a:rPr lang="fr-FR" sz="3600" b="1" dirty="0" smtClean="0">
                <a:solidFill>
                  <a:srgbClr val="FFFF00"/>
                </a:solidFill>
                <a:latin typeface="+mj-lt"/>
              </a:rPr>
              <a:t>siècle »</a:t>
            </a:r>
            <a:endParaRPr lang="ru-RU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707" y="4692318"/>
            <a:ext cx="47378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+mj-lt"/>
              </a:rPr>
              <a:t>Sa </a:t>
            </a:r>
            <a:r>
              <a:rPr lang="fr-FR" sz="2000" b="1" dirty="0">
                <a:latin typeface="+mj-lt"/>
              </a:rPr>
              <a:t>nomenclature est très vaste. L’ouvrage donne des informations étymologiques, orthographiques, phonétiques ; commente l’emploi des mots ; fournit des synonymes, des antonymes, etc. </a:t>
            </a:r>
            <a:endParaRPr lang="ru-RU" sz="20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220" y="1213008"/>
            <a:ext cx="4640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+mj-lt"/>
              </a:rPr>
              <a:t>Dictionnaire alphabétique et analogique de la langue française (ou Grand Robert de la langue française).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4220" y="2157208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(</a:t>
            </a:r>
            <a:r>
              <a:rPr lang="ru-RU" sz="2000" b="1" dirty="0" smtClean="0">
                <a:latin typeface="+mj-lt"/>
              </a:rPr>
              <a:t>1950</a:t>
            </a:r>
            <a:r>
              <a:rPr lang="ru-RU" sz="2000" b="1" dirty="0">
                <a:latin typeface="+mj-lt"/>
              </a:rPr>
              <a:t>-1964</a:t>
            </a:r>
            <a:r>
              <a:rPr lang="ru-RU" b="1" dirty="0"/>
              <a:t>)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765" y="1879174"/>
            <a:ext cx="4700809" cy="287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92896"/>
            <a:ext cx="3247337" cy="41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Deutsches Wörterbuch\978-3-411-05507-4.COV_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6" y="188640"/>
            <a:ext cx="4328937" cy="636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773153" y="182509"/>
            <a:ext cx="4202307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+mj-lt"/>
              </a:rPr>
              <a:t>Издательский дом </a:t>
            </a:r>
            <a:r>
              <a:rPr lang="ru-RU" sz="2400" b="1" dirty="0" err="1">
                <a:solidFill>
                  <a:srgbClr val="FFFF00"/>
                </a:solidFill>
                <a:latin typeface="+mj-lt"/>
              </a:rPr>
              <a:t>Дуден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Основанный Конрадом </a:t>
            </a:r>
            <a:r>
              <a:rPr lang="ru-RU" sz="2000" dirty="0" err="1">
                <a:latin typeface="+mj-lt"/>
              </a:rPr>
              <a:t>Дуденом</a:t>
            </a:r>
            <a:r>
              <a:rPr lang="ru-RU" sz="2000" dirty="0">
                <a:latin typeface="+mj-lt"/>
              </a:rPr>
              <a:t> издательский дом </a:t>
            </a:r>
            <a:r>
              <a:rPr lang="ru-RU" sz="2000" dirty="0" err="1">
                <a:latin typeface="+mj-lt"/>
              </a:rPr>
              <a:t>Дуден</a:t>
            </a:r>
            <a:r>
              <a:rPr lang="ru-RU" sz="2000" dirty="0">
                <a:latin typeface="+mj-lt"/>
              </a:rPr>
              <a:t> выпускает под своей маркой множество словарей немецкого </a:t>
            </a:r>
            <a:r>
              <a:rPr lang="ru-RU" sz="2000" dirty="0" smtClean="0">
                <a:latin typeface="+mj-lt"/>
              </a:rPr>
              <a:t>языка: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12-томный </a:t>
            </a:r>
            <a:r>
              <a:rPr lang="ru-RU" sz="2000" b="1" dirty="0">
                <a:solidFill>
                  <a:srgbClr val="FFFF00"/>
                </a:solidFill>
                <a:latin typeface="+mj-lt"/>
              </a:rPr>
              <a:t>словарь немецкого языка</a:t>
            </a:r>
            <a:r>
              <a:rPr lang="ru-RU" sz="2000" dirty="0">
                <a:latin typeface="+mj-lt"/>
              </a:rPr>
              <a:t>. С 1880 по 1996 года являлся единственным авторитетным источником, использующимся для определения правильности написания слов в официальной переписке и учебных заведениях</a:t>
            </a:r>
            <a:r>
              <a:rPr lang="ru-RU" sz="20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Первый том, являющийся орфографическим словарём, выдержавшим 24 издания, выпускается также отдельно под названием </a:t>
            </a:r>
            <a:r>
              <a:rPr lang="ru-RU" sz="2000" b="1" dirty="0">
                <a:solidFill>
                  <a:srgbClr val="FFFF00"/>
                </a:solidFill>
                <a:latin typeface="+mj-lt"/>
              </a:rPr>
              <a:t>«малый </a:t>
            </a:r>
            <a:r>
              <a:rPr lang="ru-RU" sz="2000" b="1" dirty="0" err="1">
                <a:solidFill>
                  <a:srgbClr val="FFFF00"/>
                </a:solidFill>
                <a:latin typeface="+mj-lt"/>
              </a:rPr>
              <a:t>Дуден</a:t>
            </a:r>
            <a:r>
              <a:rPr lang="ru-RU" sz="2000" b="1" dirty="0">
                <a:solidFill>
                  <a:srgbClr val="FFFF00"/>
                </a:solidFill>
                <a:latin typeface="+mj-lt"/>
              </a:rPr>
              <a:t>» </a:t>
            </a:r>
            <a:r>
              <a:rPr lang="ru-RU" sz="2000" dirty="0">
                <a:latin typeface="+mj-lt"/>
              </a:rPr>
              <a:t>(</a:t>
            </a:r>
            <a:r>
              <a:rPr lang="ru-RU" sz="2000" i="1" dirty="0" err="1">
                <a:latin typeface="+mj-lt"/>
              </a:rPr>
              <a:t>Der</a:t>
            </a:r>
            <a:r>
              <a:rPr lang="ru-RU" sz="2000" i="1" dirty="0">
                <a:latin typeface="+mj-lt"/>
              </a:rPr>
              <a:t> </a:t>
            </a:r>
            <a:r>
              <a:rPr lang="ru-RU" sz="2000" i="1" dirty="0" err="1">
                <a:latin typeface="+mj-lt"/>
              </a:rPr>
              <a:t>kleine</a:t>
            </a:r>
            <a:r>
              <a:rPr lang="ru-RU" sz="2000" i="1" dirty="0">
                <a:latin typeface="+mj-lt"/>
              </a:rPr>
              <a:t> </a:t>
            </a:r>
            <a:r>
              <a:rPr lang="ru-RU" sz="2000" i="1" dirty="0" err="1">
                <a:latin typeface="+mj-lt"/>
              </a:rPr>
              <a:t>Duden</a:t>
            </a:r>
            <a:r>
              <a:rPr lang="ru-RU" sz="2000" dirty="0">
                <a:latin typeface="+mj-lt"/>
              </a:rPr>
              <a:t>). </a:t>
            </a:r>
          </a:p>
          <a:p>
            <a:r>
              <a:rPr lang="ru-RU" sz="2000" dirty="0" smtClean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34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issen.de/sites/default/files/wissensserver/styles/large/wissensserver/jadis/incoming/10944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5457056" cy="4869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+mj-lt"/>
              </a:rPr>
              <a:t>Герхард </a:t>
            </a:r>
            <a:r>
              <a:rPr lang="ru-RU" sz="2400" b="1" dirty="0" err="1">
                <a:solidFill>
                  <a:srgbClr val="FFFF00"/>
                </a:solidFill>
                <a:latin typeface="+mj-lt"/>
              </a:rPr>
              <a:t>Варих</a:t>
            </a:r>
            <a:r>
              <a:rPr lang="ru-RU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(также </a:t>
            </a:r>
            <a:r>
              <a:rPr lang="ru-RU" sz="2400" b="1" dirty="0" err="1">
                <a:latin typeface="+mj-lt"/>
              </a:rPr>
              <a:t>Вариг</a:t>
            </a:r>
            <a:r>
              <a:rPr lang="ru-RU" sz="2400" dirty="0">
                <a:latin typeface="+mj-lt"/>
              </a:rPr>
              <a:t>, нем. </a:t>
            </a:r>
            <a:r>
              <a:rPr lang="ru-RU" sz="2400" i="1" dirty="0" err="1">
                <a:latin typeface="+mj-lt"/>
              </a:rPr>
              <a:t>Gerhard</a:t>
            </a:r>
            <a:r>
              <a:rPr lang="ru-RU" sz="2400" i="1" dirty="0">
                <a:latin typeface="+mj-lt"/>
              </a:rPr>
              <a:t> </a:t>
            </a:r>
            <a:r>
              <a:rPr lang="ru-RU" sz="2400" i="1" dirty="0" err="1">
                <a:latin typeface="+mj-lt"/>
              </a:rPr>
              <a:t>Wahrig</a:t>
            </a:r>
            <a:r>
              <a:rPr lang="ru-RU" sz="2400" dirty="0" smtClean="0">
                <a:latin typeface="+mj-lt"/>
              </a:rPr>
              <a:t>;</a:t>
            </a:r>
          </a:p>
          <a:p>
            <a:r>
              <a:rPr lang="ru-RU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10 мая 1923, </a:t>
            </a:r>
            <a:r>
              <a:rPr lang="ru-RU" sz="2400" dirty="0" err="1">
                <a:latin typeface="+mj-lt"/>
              </a:rPr>
              <a:t>Бургштедт</a:t>
            </a:r>
            <a:r>
              <a:rPr lang="ru-RU" sz="2400" dirty="0">
                <a:latin typeface="+mj-lt"/>
              </a:rPr>
              <a:t>,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Саксония</a:t>
            </a:r>
            <a:r>
              <a:rPr lang="ru-RU" sz="2400" dirty="0">
                <a:latin typeface="+mj-lt"/>
              </a:rPr>
              <a:t> — 2 сентября 1978, Висбаден, Гессен) — немецкий лингвист, лексикограф. Также работал в области семантики и грамматики.</a:t>
            </a:r>
          </a:p>
          <a:p>
            <a:r>
              <a:rPr lang="ru-RU" sz="2400" b="1" dirty="0">
                <a:solidFill>
                  <a:srgbClr val="FFFF00"/>
                </a:solidFill>
                <a:latin typeface="+mj-lt"/>
              </a:rPr>
              <a:t>Главная его работа — </a:t>
            </a:r>
            <a:r>
              <a:rPr lang="ru-RU" sz="2400" b="1" i="1" dirty="0" err="1">
                <a:solidFill>
                  <a:srgbClr val="FFFF00"/>
                </a:solidFill>
                <a:latin typeface="+mj-lt"/>
              </a:rPr>
              <a:t>Deutsches</a:t>
            </a:r>
            <a:r>
              <a:rPr lang="ru-RU" sz="2400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+mj-lt"/>
              </a:rPr>
              <a:t>Wörterbuch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(«Словарь немецкого языка», также известный как </a:t>
            </a:r>
            <a:r>
              <a:rPr lang="ru-RU" sz="2400" i="1" dirty="0" err="1">
                <a:latin typeface="+mj-lt"/>
              </a:rPr>
              <a:t>Der</a:t>
            </a:r>
            <a:r>
              <a:rPr lang="ru-RU" sz="2400" i="1" dirty="0">
                <a:latin typeface="+mj-lt"/>
              </a:rPr>
              <a:t> </a:t>
            </a:r>
            <a:r>
              <a:rPr lang="ru-RU" sz="2400" i="1" dirty="0" err="1">
                <a:latin typeface="+mj-lt"/>
              </a:rPr>
              <a:t>Wahrig</a:t>
            </a:r>
            <a:r>
              <a:rPr lang="ru-RU" sz="2400" dirty="0">
                <a:latin typeface="+mj-lt"/>
              </a:rPr>
              <a:t>, впервые изданный в 1966 году), который переиздается до сих пор.</a:t>
            </a:r>
          </a:p>
        </p:txBody>
      </p:sp>
    </p:spTree>
    <p:extLst>
      <p:ext uri="{BB962C8B-B14F-4D97-AF65-F5344CB8AC3E}">
        <p14:creationId xmlns:p14="http://schemas.microsoft.com/office/powerpoint/2010/main" val="26514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7745505" cy="4065314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Переводной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Толковый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Синонимов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Антонимов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Страноведческий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Этимологический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Орфографический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Профессиональный</a:t>
            </a:r>
            <a:endParaRPr lang="ru-RU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бывают словари?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4896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+mj-lt"/>
              </a:rPr>
              <a:t>В каких странах отмечается праздник словаря?</a:t>
            </a:r>
          </a:p>
          <a:p>
            <a:r>
              <a:rPr lang="ru-RU" sz="4800" dirty="0" smtClean="0">
                <a:solidFill>
                  <a:srgbClr val="FFFF00"/>
                </a:solidFill>
                <a:latin typeface="+mj-lt"/>
              </a:rPr>
              <a:t>Совпадают ли даты праздников?</a:t>
            </a:r>
            <a:endParaRPr lang="ru-RU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1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+mj-lt"/>
              </a:rPr>
              <a:t>В каком веке и в какой стране появился первый печатный словарь?</a:t>
            </a:r>
            <a:endParaRPr lang="ru-RU" sz="5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2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+mj-lt"/>
              </a:rPr>
              <a:t>История какого словаря связана с известными сказками?</a:t>
            </a:r>
            <a:endParaRPr lang="ru-RU" sz="5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3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67021" cy="644729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99"/>
                </a:solidFill>
              </a:rPr>
              <a:t>Владимир Иванович Даль</a:t>
            </a:r>
            <a:endParaRPr lang="ru-RU" sz="4000" b="1" dirty="0">
              <a:solidFill>
                <a:srgbClr val="FFFF99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052736"/>
            <a:ext cx="3384376" cy="504056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>- </a:t>
            </a:r>
            <a:r>
              <a:rPr lang="ru-RU" sz="2400" b="1" dirty="0" smtClean="0">
                <a:latin typeface="+mj-lt"/>
              </a:rPr>
              <a:t>лексикограф</a:t>
            </a:r>
            <a:r>
              <a:rPr lang="ru-RU" sz="2400" b="1" dirty="0">
                <a:latin typeface="+mj-lt"/>
              </a:rPr>
              <a:t>, этнограф, писатель, медик. Почетный академик Петербургской академии наук. Занимался изучением русских говоров и фольклора. Основной труд - "Толковый словарь живого великорусского языка" (1861-1868).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5544616" cy="57607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+mj-lt"/>
              </a:rPr>
              <a:t>Какие самые известные первые издательские дома вы знаете?</a:t>
            </a:r>
            <a:endParaRPr lang="ru-RU" sz="5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4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+mj-lt"/>
              </a:rPr>
              <a:t>Какие типы словарей вы можете назвать?</a:t>
            </a:r>
            <a:endParaRPr lang="ru-RU" sz="5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5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24744"/>
            <a:ext cx="7745505" cy="38778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Каким словарем вы воспользуетесь, если вам нужно: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Перевести слово с одного языка на другой?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Понять значение слова?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Узнать историю происхождения слова?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Узнать, как правильно произнести слово?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Узнать, как перефразировать слово или предложение?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Узнать слово с противоположным значением?</a:t>
            </a:r>
          </a:p>
          <a:p>
            <a:pPr>
              <a:buFont typeface="Wingdings" pitchFamily="2" charset="2"/>
              <a:buChar char="ü"/>
            </a:pPr>
            <a:endParaRPr lang="ru-RU" sz="28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6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568952" cy="460851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В английских, французских и немецких словарях встречаются сокращения. Что они означают?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ru-RU" sz="3200" b="1" dirty="0" smtClean="0">
                <a:solidFill>
                  <a:schemeClr val="tx1"/>
                </a:solidFill>
                <a:latin typeface="+mj-lt"/>
              </a:rPr>
              <a:t>Английские словари:</a:t>
            </a:r>
          </a:p>
          <a:p>
            <a:pPr>
              <a:buClr>
                <a:srgbClr val="FFC000"/>
              </a:buCl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n (U/C), v,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</a:rPr>
              <a:t>adj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, adv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ru-RU" sz="3200" b="1" dirty="0" smtClean="0">
                <a:solidFill>
                  <a:schemeClr val="tx1"/>
                </a:solidFill>
                <a:latin typeface="+mj-lt"/>
              </a:rPr>
              <a:t>Немецкие словари: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f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, m,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</a:rPr>
              <a:t>pl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,,sing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</a:rPr>
              <a:t>adj</a:t>
            </a:r>
            <a:endParaRPr lang="ru-RU" sz="3200" b="1" dirty="0" smtClean="0">
              <a:solidFill>
                <a:srgbClr val="FFFF00"/>
              </a:solidFill>
              <a:latin typeface="+mj-lt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ru-RU" sz="3200" b="1" dirty="0" smtClean="0">
                <a:solidFill>
                  <a:schemeClr val="tx1"/>
                </a:solidFill>
                <a:latin typeface="+mj-lt"/>
              </a:rPr>
              <a:t>Французские словари: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n</a:t>
            </a:r>
            <a:r>
              <a:rPr lang="fr-FR" sz="3200" b="1" dirty="0" smtClean="0">
                <a:solidFill>
                  <a:srgbClr val="FFFF00"/>
                </a:solidFill>
                <a:latin typeface="+mj-lt"/>
              </a:rPr>
              <a:t>, f, m,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v,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adj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adv</a:t>
            </a:r>
            <a:endParaRPr lang="ru-RU" sz="3200" b="1" dirty="0" smtClean="0">
              <a:solidFill>
                <a:srgbClr val="FFFF00"/>
              </a:solidFill>
              <a:latin typeface="+mj-lt"/>
            </a:endParaRPr>
          </a:p>
          <a:p>
            <a:pPr>
              <a:buClr>
                <a:srgbClr val="FFC000"/>
              </a:buClr>
              <a:buNone/>
            </a:pPr>
            <a:endParaRPr lang="ru-RU" sz="2800" b="1" dirty="0" smtClean="0">
              <a:solidFill>
                <a:srgbClr val="FFC000"/>
              </a:solidFill>
              <a:latin typeface="+mj-lt"/>
            </a:endParaRPr>
          </a:p>
          <a:p>
            <a:pPr>
              <a:buNone/>
            </a:pPr>
            <a:endParaRPr lang="ru-RU" sz="2800" b="1" dirty="0" smtClean="0">
              <a:solidFill>
                <a:srgbClr val="C00000"/>
              </a:solidFill>
              <a:latin typeface="+mj-lt"/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756263" cy="105425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7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Вы видите 2 статьи из англо-английского словаря. Какую информацию вы можете извлечь?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Article – n (C) </a:t>
            </a:r>
          </a:p>
          <a:p>
            <a:r>
              <a:rPr lang="en-US" sz="2800" b="1" dirty="0" smtClean="0">
                <a:latin typeface="+mj-lt"/>
              </a:rPr>
              <a:t>A piece of writing that is published in a newspaper or magazine: He wrote articles for The Times.</a:t>
            </a:r>
          </a:p>
          <a:p>
            <a:r>
              <a:rPr lang="en-US" sz="2800" b="1" dirty="0" smtClean="0">
                <a:latin typeface="+mj-lt"/>
              </a:rPr>
              <a:t>A noun determiner: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   </a:t>
            </a:r>
            <a:r>
              <a:rPr lang="en-US" sz="2800" b="1" u="sng" dirty="0" smtClean="0">
                <a:latin typeface="+mj-lt"/>
              </a:rPr>
              <a:t>a</a:t>
            </a:r>
            <a:r>
              <a:rPr lang="en-US" sz="2800" b="1" dirty="0" smtClean="0">
                <a:latin typeface="+mj-lt"/>
              </a:rPr>
              <a:t> table</a:t>
            </a:r>
            <a:endParaRPr lang="ru-RU" sz="2800" b="1" dirty="0">
              <a:latin typeface="+mj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Prefer – v (prefe</a:t>
            </a:r>
            <a:r>
              <a:rPr lang="en-US" sz="3200" b="1" u="sng" dirty="0" smtClean="0">
                <a:solidFill>
                  <a:srgbClr val="FFFF00"/>
                </a:solidFill>
                <a:latin typeface="+mj-lt"/>
              </a:rPr>
              <a:t>rr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ed) </a:t>
            </a:r>
            <a:r>
              <a:rPr lang="en-US" sz="2800" b="1" u="sng" dirty="0" smtClean="0">
                <a:latin typeface="+mj-lt"/>
              </a:rPr>
              <a:t>To like or to want </a:t>
            </a:r>
            <a:r>
              <a:rPr lang="en-US" sz="2800" b="1" dirty="0" smtClean="0">
                <a:latin typeface="+mj-lt"/>
              </a:rPr>
              <a:t>someone or something more than someone or something else: Which do you prefer, the red ball or the blue one?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93233" cy="10542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Вы видите 2 статьи из немецко-русского словаря.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Какую информацию вы можете извлечь?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2240280"/>
            <a:ext cx="4094168" cy="3877056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FF99"/>
                </a:solidFill>
                <a:latin typeface="+mj-lt"/>
              </a:rPr>
              <a:t>Schuh</a:t>
            </a: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, der(des~(e)s </a:t>
            </a:r>
            <a:r>
              <a:rPr lang="ru-RU" sz="3200" b="1" dirty="0" smtClean="0">
                <a:latin typeface="+mj-lt"/>
              </a:rPr>
              <a:t>;</a:t>
            </a:r>
            <a:r>
              <a:rPr lang="en-US" sz="3200" b="1" dirty="0" smtClean="0">
                <a:latin typeface="+mj-lt"/>
              </a:rPr>
              <a:t> </a:t>
            </a:r>
          </a:p>
          <a:p>
            <a:r>
              <a:rPr lang="en-US" sz="3200" b="1" dirty="0" smtClean="0">
                <a:latin typeface="+mj-lt"/>
              </a:rPr>
              <a:t>die ~ e) </a:t>
            </a:r>
            <a:r>
              <a:rPr lang="ru-RU" sz="3200" b="1" dirty="0" smtClean="0">
                <a:latin typeface="+mj-lt"/>
              </a:rPr>
              <a:t>башмак; </a:t>
            </a:r>
            <a:r>
              <a:rPr lang="en-US" sz="3200" b="1" dirty="0" smtClean="0">
                <a:latin typeface="+mj-lt"/>
              </a:rPr>
              <a:t>die </a:t>
            </a:r>
            <a:r>
              <a:rPr lang="en-US" sz="3200" b="1" dirty="0" err="1" smtClean="0">
                <a:latin typeface="+mj-lt"/>
              </a:rPr>
              <a:t>Schuld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einem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anderen</a:t>
            </a:r>
            <a:r>
              <a:rPr lang="en-US" sz="3200" b="1" dirty="0" smtClean="0">
                <a:latin typeface="+mj-lt"/>
              </a:rPr>
              <a:t> in die </a:t>
            </a:r>
            <a:r>
              <a:rPr lang="en-US" sz="3200" b="1" dirty="0" err="1" smtClean="0">
                <a:latin typeface="+mj-lt"/>
              </a:rPr>
              <a:t>Schuhe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schrieben</a:t>
            </a:r>
            <a:r>
              <a:rPr lang="en-US" sz="3200" b="1" dirty="0" smtClean="0">
                <a:latin typeface="+mj-lt"/>
              </a:rPr>
              <a:t> -</a:t>
            </a:r>
            <a:r>
              <a:rPr lang="ru-RU" sz="3200" b="1" dirty="0" smtClean="0">
                <a:latin typeface="+mj-lt"/>
              </a:rPr>
              <a:t>свалить вину на другого</a:t>
            </a:r>
            <a:endParaRPr lang="ru-RU" sz="3200" b="1" dirty="0">
              <a:latin typeface="+mj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27984" y="2240280"/>
            <a:ext cx="4248471" cy="3877056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FF99"/>
                </a:solidFill>
                <a:latin typeface="+mj-lt"/>
              </a:rPr>
              <a:t>Kochen</a:t>
            </a:r>
            <a:r>
              <a:rPr lang="en-US" sz="3200" dirty="0" smtClean="0">
                <a:solidFill>
                  <a:srgbClr val="FFFF99"/>
                </a:solidFill>
                <a:latin typeface="+mj-lt"/>
              </a:rPr>
              <a:t> (</a:t>
            </a:r>
            <a:r>
              <a:rPr lang="en-US" sz="3200" dirty="0" err="1" smtClean="0">
                <a:solidFill>
                  <a:srgbClr val="FFFF99"/>
                </a:solidFill>
                <a:latin typeface="+mj-lt"/>
              </a:rPr>
              <a:t>kochte</a:t>
            </a:r>
            <a:r>
              <a:rPr lang="ru-RU" sz="3200" dirty="0" smtClean="0">
                <a:solidFill>
                  <a:srgbClr val="FFFF99"/>
                </a:solidFill>
                <a:latin typeface="+mj-lt"/>
              </a:rPr>
              <a:t>; </a:t>
            </a:r>
            <a:r>
              <a:rPr lang="en-US" sz="3200" dirty="0" smtClean="0">
                <a:solidFill>
                  <a:srgbClr val="FFFF99"/>
                </a:solidFill>
                <a:latin typeface="+mj-lt"/>
              </a:rPr>
              <a:t>h. </a:t>
            </a:r>
            <a:r>
              <a:rPr lang="en-US" sz="3200" dirty="0" err="1" smtClean="0">
                <a:solidFill>
                  <a:srgbClr val="FFFF99"/>
                </a:solidFill>
                <a:latin typeface="+mj-lt"/>
              </a:rPr>
              <a:t>gekocht</a:t>
            </a:r>
            <a:r>
              <a:rPr lang="en-US" sz="3200" dirty="0" smtClean="0">
                <a:solidFill>
                  <a:srgbClr val="FFFF99"/>
                </a:solidFill>
                <a:latin typeface="+mj-lt"/>
              </a:rPr>
              <a:t>) </a:t>
            </a:r>
          </a:p>
          <a:p>
            <a:r>
              <a:rPr lang="en-US" sz="3200" dirty="0" smtClean="0">
                <a:latin typeface="+mj-lt"/>
              </a:rPr>
              <a:t>1.vt</a:t>
            </a:r>
            <a:r>
              <a:rPr lang="ru-RU" sz="3200" dirty="0" smtClean="0">
                <a:latin typeface="+mj-lt"/>
              </a:rPr>
              <a:t> варить, стряпать;</a:t>
            </a:r>
          </a:p>
          <a:p>
            <a:r>
              <a:rPr lang="ru-RU" sz="3200" dirty="0" smtClean="0">
                <a:latin typeface="+mj-lt"/>
              </a:rPr>
              <a:t> 2.кипеть, вариться</a:t>
            </a:r>
            <a:endParaRPr lang="ru-RU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Вы видите 2 статьи из французско-русского словаря. Какую информацию вы можете извлечь?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3568" y="2060848"/>
            <a:ext cx="3803904" cy="387705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FF99"/>
                </a:solidFill>
                <a:latin typeface="+mj-lt"/>
              </a:rPr>
              <a:t>Magasin – m</a:t>
            </a:r>
            <a:endParaRPr lang="fr-FR" sz="2800" b="1" dirty="0">
              <a:solidFill>
                <a:srgbClr val="FFFF99"/>
              </a:solidFill>
              <a:latin typeface="+mj-lt"/>
            </a:endParaRPr>
          </a:p>
          <a:p>
            <a:r>
              <a:rPr lang="fr-FR" sz="2800" b="1" dirty="0" smtClean="0">
                <a:latin typeface="+mj-lt"/>
              </a:rPr>
              <a:t>1. </a:t>
            </a:r>
            <a:r>
              <a:rPr lang="ru-RU" sz="2800" b="1" dirty="0" smtClean="0">
                <a:latin typeface="+mj-lt"/>
              </a:rPr>
              <a:t>магазин; </a:t>
            </a:r>
            <a:r>
              <a:rPr lang="fr-FR" sz="2800" b="1" dirty="0" smtClean="0">
                <a:latin typeface="+mj-lt"/>
              </a:rPr>
              <a:t>grand </a:t>
            </a:r>
            <a:r>
              <a:rPr lang="en-US" sz="2800" b="1" dirty="0" smtClean="0">
                <a:latin typeface="+mj-lt"/>
              </a:rPr>
              <a:t>~ - </a:t>
            </a:r>
            <a:r>
              <a:rPr lang="ru-RU" sz="2800" b="1" dirty="0" smtClean="0">
                <a:latin typeface="+mj-lt"/>
              </a:rPr>
              <a:t>универсальный магазин</a:t>
            </a:r>
          </a:p>
          <a:p>
            <a:r>
              <a:rPr lang="ru-RU" sz="2800" b="1" dirty="0" smtClean="0">
                <a:latin typeface="+mj-lt"/>
              </a:rPr>
              <a:t>2. амбар; воен. </a:t>
            </a:r>
            <a:r>
              <a:rPr lang="ru-RU" sz="2800" b="1" dirty="0">
                <a:latin typeface="+mj-lt"/>
              </a:rPr>
              <a:t>у</a:t>
            </a:r>
            <a:r>
              <a:rPr lang="ru-RU" sz="2800" b="1" dirty="0" smtClean="0">
                <a:latin typeface="+mj-lt"/>
              </a:rPr>
              <a:t>ст. – склад</a:t>
            </a:r>
          </a:p>
          <a:p>
            <a:r>
              <a:rPr lang="ru-RU" sz="2800" b="1" dirty="0" smtClean="0">
                <a:latin typeface="+mj-lt"/>
              </a:rPr>
              <a:t>3. магазин (в оружии)</a:t>
            </a:r>
            <a:endParaRPr lang="fr-FR" sz="2800" b="1" dirty="0" smtClean="0">
              <a:latin typeface="+mj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644008" y="1916832"/>
            <a:ext cx="3803904" cy="3877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FFFF99"/>
                </a:solidFill>
                <a:latin typeface="+mj-lt"/>
              </a:rPr>
              <a:t>Admirer – vt, 1</a:t>
            </a:r>
          </a:p>
          <a:p>
            <a:r>
              <a:rPr lang="fr-FR" sz="2800" b="1" dirty="0" smtClean="0">
                <a:latin typeface="+mj-lt"/>
              </a:rPr>
              <a:t>1. </a:t>
            </a:r>
            <a:r>
              <a:rPr lang="ru-RU" sz="2800" b="1" dirty="0" smtClean="0">
                <a:latin typeface="+mj-lt"/>
              </a:rPr>
              <a:t>любоваться, восхищаться</a:t>
            </a:r>
          </a:p>
          <a:p>
            <a:r>
              <a:rPr lang="en-US" sz="2800" b="1" dirty="0" smtClean="0">
                <a:latin typeface="+mj-lt"/>
              </a:rPr>
              <a:t>~ </a:t>
            </a:r>
            <a:r>
              <a:rPr lang="fr-FR" sz="2800" b="1" dirty="0" smtClean="0">
                <a:latin typeface="+mj-lt"/>
              </a:rPr>
              <a:t>la nature – </a:t>
            </a:r>
            <a:r>
              <a:rPr lang="ru-RU" sz="2800" b="1" dirty="0" smtClean="0">
                <a:latin typeface="+mj-lt"/>
              </a:rPr>
              <a:t>любоваться природой</a:t>
            </a:r>
            <a:endParaRPr lang="fr-FR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~ le </a:t>
            </a:r>
            <a:r>
              <a:rPr lang="en-US" sz="2800" b="1" dirty="0" err="1" smtClean="0">
                <a:latin typeface="+mj-lt"/>
              </a:rPr>
              <a:t>paysage</a:t>
            </a:r>
            <a:r>
              <a:rPr lang="en-US" sz="2800" b="1" dirty="0" smtClean="0">
                <a:latin typeface="+mj-lt"/>
              </a:rPr>
              <a:t> – </a:t>
            </a:r>
            <a:r>
              <a:rPr lang="ru-RU" sz="2800" b="1" dirty="0" smtClean="0">
                <a:latin typeface="+mj-lt"/>
              </a:rPr>
              <a:t>восхищаться пейзажем</a:t>
            </a:r>
          </a:p>
          <a:p>
            <a:r>
              <a:rPr lang="ru-RU" sz="2800" b="1" dirty="0" smtClean="0">
                <a:latin typeface="+mj-lt"/>
              </a:rPr>
              <a:t>2. удивляться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300" y="2204864"/>
            <a:ext cx="84753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/>
                <a:solidFill>
                  <a:schemeClr val="accent3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Спасибо за внимание!</a:t>
            </a:r>
          </a:p>
          <a:p>
            <a:pPr algn="ctr"/>
            <a:r>
              <a:rPr lang="ru-RU" sz="6000" b="1" cap="none" spc="0" dirty="0" smtClean="0">
                <a:ln/>
                <a:solidFill>
                  <a:schemeClr val="accent3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До новых встреч!</a:t>
            </a:r>
            <a:endParaRPr lang="ru-RU" sz="6000" b="1" cap="none" spc="0" dirty="0">
              <a:ln/>
              <a:solidFill>
                <a:schemeClr val="accent3"/>
              </a:solidFill>
              <a:effectLst>
                <a:reflection blurRad="6350" stA="50000" endA="300" endPos="50000" dist="29997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ru-RU" sz="3600" dirty="0" smtClean="0">
              <a:solidFill>
                <a:srgbClr val="FF0000"/>
              </a:solidFill>
            </a:endParaRPr>
          </a:p>
          <a:p>
            <a:pPr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FFFF99"/>
                </a:solidFill>
                <a:latin typeface="+mj-lt"/>
              </a:rPr>
              <a:t>В Великобритании?</a:t>
            </a:r>
          </a:p>
          <a:p>
            <a:pPr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FFFF99"/>
                </a:solidFill>
                <a:latin typeface="+mj-lt"/>
              </a:rPr>
              <a:t>В США?</a:t>
            </a:r>
          </a:p>
          <a:p>
            <a:pPr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FFFF99"/>
                </a:solidFill>
                <a:latin typeface="+mj-lt"/>
              </a:rPr>
              <a:t>В Германии?</a:t>
            </a:r>
          </a:p>
          <a:p>
            <a:pPr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FFFF99"/>
                </a:solidFill>
                <a:latin typeface="+mj-lt"/>
              </a:rPr>
              <a:t>Во Франции?</a:t>
            </a:r>
          </a:p>
          <a:p>
            <a:pPr>
              <a:buNone/>
            </a:pPr>
            <a:endParaRPr lang="ru-RU" sz="32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Есть ли праздники словаря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6" y="-99393"/>
            <a:ext cx="4126021" cy="5117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t="11382"/>
          <a:stretch/>
        </p:blipFill>
        <p:spPr bwMode="auto">
          <a:xfrm>
            <a:off x="3615420" y="3166718"/>
            <a:ext cx="5513560" cy="368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-16644"/>
            <a:ext cx="5616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В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Великобритании</a:t>
            </a:r>
            <a:r>
              <a:rPr lang="ru-RU" sz="2800" b="1" dirty="0" smtClean="0">
                <a:latin typeface="+mj-lt"/>
              </a:rPr>
              <a:t>, день словаря не отмечается, зато отмечается в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Соединенных Штатах Америки</a:t>
            </a:r>
            <a:r>
              <a:rPr lang="ru-RU" sz="2800" b="1" dirty="0" smtClean="0">
                <a:latin typeface="+mj-lt"/>
              </a:rPr>
              <a:t>, 16 октября в день рождения </a:t>
            </a:r>
            <a:r>
              <a:rPr lang="ru-RU" sz="2800" b="1" dirty="0" smtClean="0">
                <a:solidFill>
                  <a:srgbClr val="FFFF99"/>
                </a:solidFill>
                <a:latin typeface="+mj-lt"/>
              </a:rPr>
              <a:t>Ноя Вебстера</a:t>
            </a:r>
            <a:r>
              <a:rPr lang="ru-RU" sz="2800" b="1" dirty="0" smtClean="0">
                <a:latin typeface="+mj-lt"/>
              </a:rPr>
              <a:t>, </a:t>
            </a:r>
            <a:r>
              <a:rPr lang="ru-RU" sz="2800" b="1" dirty="0" err="1" smtClean="0">
                <a:latin typeface="+mj-lt"/>
              </a:rPr>
              <a:t>котрый</a:t>
            </a:r>
            <a:r>
              <a:rPr lang="ru-RU" sz="2800" b="1" dirty="0" smtClean="0">
                <a:latin typeface="+mj-lt"/>
              </a:rPr>
              <a:t> является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основателем </a:t>
            </a:r>
            <a:r>
              <a:rPr lang="ru-RU" sz="2800" b="1" dirty="0" err="1" smtClean="0">
                <a:solidFill>
                  <a:srgbClr val="FFFF00"/>
                </a:solidFill>
                <a:latin typeface="+mj-lt"/>
              </a:rPr>
              <a:t>вебстерской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 серии словарей американского языка</a:t>
            </a:r>
            <a:r>
              <a:rPr lang="ru-RU" sz="2000" dirty="0" smtClean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157192"/>
            <a:ext cx="54906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Великобритания </a:t>
            </a:r>
          </a:p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США</a:t>
            </a:r>
            <a:endParaRPr lang="ru-RU" sz="4800" b="1" cap="none" spc="0" dirty="0">
              <a:ln/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73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18239"/>
          <a:stretch/>
        </p:blipFill>
        <p:spPr bwMode="auto">
          <a:xfrm>
            <a:off x="5954181" y="2492897"/>
            <a:ext cx="2868689" cy="407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http://www.u-cergy.fr/_contents-images/ametys-internal%253Asites/www/ametys-internal%253Acontents/journees-des-dictionnaires-article/_metadata/illustration/image_max150x150/Me%25CC%2581tad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77866" cy="1700808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420888"/>
            <a:ext cx="5904656" cy="41764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j-lt"/>
              </a:rPr>
              <a:t>Каждый год, начиная с 1994 года на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третьей неделе марта </a:t>
            </a:r>
            <a:r>
              <a:rPr lang="ru-RU" sz="2800" b="1" dirty="0" smtClean="0">
                <a:latin typeface="+mj-lt"/>
              </a:rPr>
              <a:t>во время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Недели </a:t>
            </a:r>
            <a:r>
              <a:rPr lang="ru-RU" sz="2800" b="1" dirty="0" err="1" smtClean="0">
                <a:solidFill>
                  <a:srgbClr val="FFFF00"/>
                </a:solidFill>
                <a:latin typeface="+mj-lt"/>
              </a:rPr>
              <a:t>Франкофонии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проходит День Словарей, организованный по инициативе </a:t>
            </a:r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Жана </a:t>
            </a:r>
            <a:r>
              <a:rPr lang="ru-RU" sz="2800" b="1" dirty="0" err="1" smtClean="0">
                <a:solidFill>
                  <a:srgbClr val="FFFF00"/>
                </a:solidFill>
                <a:latin typeface="+mj-lt"/>
              </a:rPr>
              <a:t>Прюво</a:t>
            </a:r>
            <a:r>
              <a:rPr lang="ru-RU" sz="2800" b="1" dirty="0" smtClean="0">
                <a:latin typeface="+mj-lt"/>
              </a:rPr>
              <a:t>, французского лексикографа, ученого, преподавателя.</a:t>
            </a:r>
            <a:r>
              <a:rPr lang="fr-FR" sz="2800" b="1" dirty="0" smtClean="0">
                <a:latin typeface="+mj-lt"/>
              </a:rPr>
              <a:t/>
            </a:r>
            <a:br>
              <a:rPr lang="fr-FR" sz="2800" b="1" dirty="0" smtClean="0">
                <a:latin typeface="+mj-lt"/>
              </a:rPr>
            </a:br>
            <a:endParaRPr lang="fr-FR" sz="28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2914" y="254103"/>
            <a:ext cx="71529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4400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Les journées internationales</a:t>
            </a:r>
          </a:p>
          <a:p>
            <a:pPr algn="ctr"/>
            <a:r>
              <a:rPr lang="fr-FR" sz="4400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 des d</a:t>
            </a:r>
            <a:r>
              <a:rPr lang="fr-FR" sz="4400" cap="none" spc="0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ictionnaires en France</a:t>
            </a:r>
            <a:endParaRPr lang="ru-RU" sz="4400" cap="none" spc="0" dirty="0">
              <a:ln/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46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340768"/>
            <a:ext cx="3667863" cy="525658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23 апреля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празднуется </a:t>
            </a:r>
            <a:r>
              <a:rPr lang="ru-RU" sz="2800" dirty="0">
                <a:latin typeface="+mj-lt"/>
              </a:rPr>
              <a:t>провозглашенный в 1995 году ЮНЕСКО Всемирный  день чтения, книг, культуры письменного слова и авторских прав </a:t>
            </a:r>
          </a:p>
        </p:txBody>
      </p:sp>
      <p:pic>
        <p:nvPicPr>
          <p:cNvPr id="4" name="Picture 2" descr="C:\Users\1\Desktop\Deutsches Wörterbuch\Printing3_Walk_of_Ideas_Berl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293" r="2897" b="1834"/>
          <a:stretch/>
        </p:blipFill>
        <p:spPr bwMode="auto">
          <a:xfrm>
            <a:off x="4363770" y="271604"/>
            <a:ext cx="4390931" cy="62197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3595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Германия</a:t>
            </a:r>
            <a:endParaRPr lang="ru-RU" sz="5400" b="1" cap="none" spc="0" dirty="0">
              <a:ln/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6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ru-RU" sz="3200" dirty="0" smtClean="0">
              <a:solidFill>
                <a:srgbClr val="FF0000"/>
              </a:solidFill>
            </a:endParaRP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В Великобритании?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В США?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В Германии?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Во Франции?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Когда появился первый словарь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7056784" cy="472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442" y="44624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П</a:t>
            </a:r>
            <a:r>
              <a:rPr lang="ru-RU" sz="2400" b="1" dirty="0" smtClean="0">
                <a:latin typeface="+mj-lt"/>
              </a:rPr>
              <a:t>ервым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английским</a:t>
            </a:r>
            <a:r>
              <a:rPr lang="ru-RU" sz="2400" b="1" dirty="0" smtClean="0">
                <a:latin typeface="+mj-lt"/>
              </a:rPr>
              <a:t> словарем является «</a:t>
            </a:r>
            <a:r>
              <a:rPr lang="ru-RU" sz="2400" b="1" dirty="0" err="1" smtClean="0">
                <a:latin typeface="+mj-lt"/>
              </a:rPr>
              <a:t>Эпинальский</a:t>
            </a:r>
            <a:r>
              <a:rPr lang="ru-RU" sz="2400" b="1" dirty="0" smtClean="0">
                <a:latin typeface="+mj-lt"/>
              </a:rPr>
              <a:t> глоссарий», который был создан в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7 веке</a:t>
            </a:r>
            <a:r>
              <a:rPr lang="ru-RU" sz="2400" b="1" dirty="0" smtClean="0">
                <a:latin typeface="+mj-lt"/>
              </a:rPr>
              <a:t>, составитель данного словаря не известен.</a:t>
            </a:r>
          </a:p>
          <a:p>
            <a:pPr algn="ctr"/>
            <a:r>
              <a:rPr lang="ru-RU" sz="2400" b="1" dirty="0" smtClean="0">
                <a:latin typeface="+mj-lt"/>
              </a:rPr>
              <a:t>в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1440 году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Галфрид</a:t>
            </a:r>
            <a:r>
              <a:rPr lang="ru-RU" sz="2400" b="1" dirty="0" smtClean="0">
                <a:latin typeface="+mj-lt"/>
              </a:rPr>
              <a:t> Грамматик из Норфолка составил словарь </a:t>
            </a:r>
            <a:r>
              <a:rPr lang="ru-RU" sz="2400" b="1" dirty="0" err="1" smtClean="0">
                <a:latin typeface="+mj-lt"/>
              </a:rPr>
              <a:t>Promptuarium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Parvulorum</a:t>
            </a:r>
            <a:endParaRPr lang="ru-RU" sz="2400" b="1" dirty="0" smtClean="0"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(«Сокровищница для молодежи»)</a:t>
            </a:r>
            <a:r>
              <a:rPr lang="ru-RU" sz="2400" b="1" dirty="0" smtClean="0">
                <a:latin typeface="+mj-lt"/>
              </a:rPr>
              <a:t>.</a:t>
            </a:r>
          </a:p>
          <a:p>
            <a:pPr algn="ctr"/>
            <a:r>
              <a:rPr lang="ru-RU" sz="2400" b="1" dirty="0" smtClean="0">
                <a:latin typeface="+mj-lt"/>
              </a:rPr>
              <a:t>Этот словарь был напечатан в 1499 году.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7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1064</Words>
  <Application>Microsoft Office PowerPoint</Application>
  <PresentationFormat>Экран (4:3)</PresentationFormat>
  <Paragraphs>163</Paragraphs>
  <Slides>37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Твердый переплет</vt:lpstr>
      <vt:lpstr>ЕГО ВЕЛИЧЕСТВО    СЛОВАРЬ !!!</vt:lpstr>
      <vt:lpstr>22 ноября –  </vt:lpstr>
      <vt:lpstr>Владимир Иванович Даль</vt:lpstr>
      <vt:lpstr>Есть ли праздники словаря</vt:lpstr>
      <vt:lpstr>Презентация PowerPoint</vt:lpstr>
      <vt:lpstr>Презентация PowerPoint</vt:lpstr>
      <vt:lpstr>Презентация PowerPoint</vt:lpstr>
      <vt:lpstr>Когда появился первый словарь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известные издательские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бывают словари?</vt:lpstr>
      <vt:lpstr>Презентация PowerPoint</vt:lpstr>
      <vt:lpstr>Задание 1</vt:lpstr>
      <vt:lpstr>Задание 2</vt:lpstr>
      <vt:lpstr>Задание 3</vt:lpstr>
      <vt:lpstr>Задание 4</vt:lpstr>
      <vt:lpstr>Задание 5</vt:lpstr>
      <vt:lpstr>Задание 6</vt:lpstr>
      <vt:lpstr>Задание 7</vt:lpstr>
      <vt:lpstr>Вы видите 2 статьи из англо-английского словаря. Какую информацию вы можете извлечь?</vt:lpstr>
      <vt:lpstr>Вы видите 2 статьи из немецко-русского словаря.  Какую информацию вы можете извлечь?</vt:lpstr>
      <vt:lpstr>Вы видите 2 статьи из французско-русского словаря. Какую информацию вы можете извлечь?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ЕГО   ВЕЛИЧЕСТВО  СЛОВАРЬ</dc:title>
  <dc:creator>Елена Лецис</dc:creator>
  <cp:lastModifiedBy>Назарова</cp:lastModifiedBy>
  <cp:revision>52</cp:revision>
  <dcterms:created xsi:type="dcterms:W3CDTF">2013-11-10T12:56:16Z</dcterms:created>
  <dcterms:modified xsi:type="dcterms:W3CDTF">2013-11-14T07:30:23Z</dcterms:modified>
</cp:coreProperties>
</file>