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85" r:id="rId10"/>
    <p:sldId id="267" r:id="rId11"/>
    <p:sldId id="269" r:id="rId12"/>
    <p:sldId id="286" r:id="rId13"/>
    <p:sldId id="271" r:id="rId14"/>
    <p:sldId id="281" r:id="rId15"/>
    <p:sldId id="282" r:id="rId16"/>
    <p:sldId id="284" r:id="rId17"/>
    <p:sldId id="287" r:id="rId18"/>
    <p:sldId id="273" r:id="rId19"/>
    <p:sldId id="275" r:id="rId20"/>
    <p:sldId id="274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95" d="100"/>
          <a:sy n="95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Создание изделий из текстильных материалов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лицей №40 г. Орел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2849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86916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учитель: Волкова Елена Федоровна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j0409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6607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476673"/>
            <a:ext cx="834129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Модельер</a:t>
            </a:r>
            <a:r>
              <a:rPr lang="ru-RU" b="1" dirty="0" smtClean="0"/>
              <a:t> </a:t>
            </a:r>
            <a:r>
              <a:rPr lang="ru-RU" dirty="0" smtClean="0"/>
              <a:t>создает экспериментальные образцы, </a:t>
            </a:r>
            <a:r>
              <a:rPr lang="ru-RU" dirty="0"/>
              <a:t>определяет </a:t>
            </a:r>
            <a:r>
              <a:rPr lang="ru-RU" dirty="0" smtClean="0"/>
              <a:t>образ, стиль будущего </a:t>
            </a:r>
            <a:r>
              <a:rPr lang="ru-RU" dirty="0"/>
              <a:t>изделия, общее конструктивное решение, изобретает новые технологические </a:t>
            </a:r>
            <a:r>
              <a:rPr lang="ru-RU" dirty="0" smtClean="0"/>
              <a:t>решения, разрабатывает декор, выбирает </a:t>
            </a:r>
            <a:r>
              <a:rPr lang="ru-RU" dirty="0"/>
              <a:t> </a:t>
            </a:r>
            <a:r>
              <a:rPr lang="ru-RU" dirty="0" smtClean="0"/>
              <a:t>цвет</a:t>
            </a:r>
            <a:r>
              <a:rPr lang="ru-RU" dirty="0"/>
              <a:t> и </a:t>
            </a:r>
            <a:r>
              <a:rPr lang="ru-RU" dirty="0" smtClean="0"/>
              <a:t>материалы.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01943"/>
            <a:ext cx="2743200" cy="2438400"/>
          </a:xfrm>
          <a:prstGeom prst="rect">
            <a:avLst/>
          </a:prstGeom>
        </p:spPr>
      </p:pic>
      <p:pic>
        <p:nvPicPr>
          <p:cNvPr id="2050" name="Picture 2" descr="C:\Users\1\Pictures\album_pi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8" y="3261177"/>
            <a:ext cx="1832610" cy="2979166"/>
          </a:xfrm>
          <a:prstGeom prst="rect">
            <a:avLst/>
          </a:prstGeom>
          <a:solidFill>
            <a:srgbClr val="CCCC00">
              <a:alpha val="78824"/>
            </a:srgbClr>
          </a:solidFill>
        </p:spPr>
      </p:pic>
    </p:spTree>
    <p:extLst>
      <p:ext uri="{BB962C8B-B14F-4D97-AF65-F5344CB8AC3E}">
        <p14:creationId xmlns:p14="http://schemas.microsoft.com/office/powerpoint/2010/main" val="38014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3" y="1631886"/>
            <a:ext cx="2916000" cy="19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93" y="1671333"/>
            <a:ext cx="2595121" cy="19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3" y="4243481"/>
            <a:ext cx="2881730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23" y="126275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группа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97413" y="12768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группа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0905" y="38741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группа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063" y="3561533"/>
            <a:ext cx="29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занятий творчеством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70542" y="6403481"/>
            <a:ext cx="288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дежурства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7050" y="3550983"/>
            <a:ext cx="27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smtClean="0"/>
              <a:t>работы на участке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5734" r="5693" b="16756"/>
          <a:stretch/>
        </p:blipFill>
        <p:spPr>
          <a:xfrm>
            <a:off x="6713019" y="4504771"/>
            <a:ext cx="2160000" cy="1898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3543" r="3952" b="6058"/>
          <a:stretch/>
        </p:blipFill>
        <p:spPr>
          <a:xfrm>
            <a:off x="3721185" y="1529083"/>
            <a:ext cx="2160000" cy="2122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8539" r="4121" b="9992"/>
          <a:stretch/>
        </p:blipFill>
        <p:spPr>
          <a:xfrm>
            <a:off x="556063" y="4350743"/>
            <a:ext cx="2160000" cy="20795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575676" y="476672"/>
            <a:ext cx="795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кого? Для чего? Из чего?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66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545" y="620688"/>
            <a:ext cx="867645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Правила техники безопасности при работе с  </a:t>
            </a:r>
            <a:r>
              <a:rPr lang="ru-RU" sz="3200" b="1" dirty="0" smtClean="0"/>
              <a:t>ножницами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Работать </a:t>
            </a:r>
            <a:r>
              <a:rPr lang="ru-RU" dirty="0"/>
              <a:t>нужно хорошо отрегулированными и заточенными ножницами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Следить за движением и положением лезвий во время работы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Класть ножницы сомкнутыми лезвиями от работающего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нерабочем положении ножницы должны быть сомкнуты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Передавать кольцами вперед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 окончании работы убрать ножницы в рабочую коробку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050" name="Picture 2" descr="http://jkontherun.files.wordpress.com/2009/12/ribbon_cut1.jpg?w=7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49" y="4275385"/>
            <a:ext cx="2589581" cy="25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технолог швейного производства</a:t>
            </a:r>
            <a:r>
              <a:rPr lang="ru-RU" sz="3200" dirty="0"/>
              <a:t> </a:t>
            </a:r>
            <a:r>
              <a:rPr lang="ru-RU" dirty="0"/>
              <a:t>отвечает за качество выпускаемой продукции, начиная от создания карт раскроя швейных изделий, разработки технологических карт для изготовления изделий и заканчивая окончательной обработкой изделия.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25427"/>
            <a:ext cx="5796000" cy="43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4" y="208265"/>
            <a:ext cx="4790155" cy="2360662"/>
            <a:chOff x="385674" y="-99392"/>
            <a:chExt cx="4790155" cy="236066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85674" y="-99392"/>
              <a:ext cx="3106204" cy="2286790"/>
              <a:chOff x="385674" y="-99392"/>
              <a:chExt cx="3106204" cy="2286790"/>
            </a:xfrm>
          </p:grpSpPr>
          <p:pic>
            <p:nvPicPr>
              <p:cNvPr id="1026" name="Picture 2" descr="http://img0.liveinternet.ru/images/attach/c/2/72/812/72812304_ik_7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7F9F6"/>
                  </a:clrFrom>
                  <a:clrTo>
                    <a:srgbClr val="F7F9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674" y="260648"/>
                <a:ext cx="2052000" cy="192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 flipH="1">
                <a:off x="1858393" y="-99392"/>
                <a:ext cx="16334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</a:t>
                </a:r>
                <a:endPara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30" name="Picture 6" descr="http://kovkainfo.ru/uploads/static_gallery/90/90_131229525612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0" b="13457"/>
            <a:stretch/>
          </p:blipFill>
          <p:spPr bwMode="auto">
            <a:xfrm>
              <a:off x="2414246" y="276713"/>
              <a:ext cx="2761583" cy="19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1486" y="3372561"/>
            <a:ext cx="4670957" cy="2629716"/>
            <a:chOff x="487455" y="2398916"/>
            <a:chExt cx="3746617" cy="2629716"/>
          </a:xfrm>
        </p:grpSpPr>
        <p:sp>
          <p:nvSpPr>
            <p:cNvPr id="8" name="Развернутая стрелка 7"/>
            <p:cNvSpPr/>
            <p:nvPr/>
          </p:nvSpPr>
          <p:spPr>
            <a:xfrm rot="16200000">
              <a:off x="2097941" y="3317814"/>
              <a:ext cx="841116" cy="6701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87455" y="2398916"/>
              <a:ext cx="3746617" cy="2629716"/>
              <a:chOff x="487455" y="2398916"/>
              <a:chExt cx="3746617" cy="2629716"/>
            </a:xfrm>
          </p:grpSpPr>
          <p:pic>
            <p:nvPicPr>
              <p:cNvPr id="1032" name="Picture 8" descr="http://im7-tub-ru.yandex.net/i?id=178828104-47-72&amp;n=2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55" y="2885507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45946" y="2398916"/>
                <a:ext cx="9834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630580" y="3310739"/>
                <a:ext cx="11644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КЕН</a:t>
                </a:r>
                <a:endParaRPr lang="ru-RU" sz="3600" b="1" dirty="0"/>
              </a:p>
            </p:txBody>
          </p:sp>
          <p:sp>
            <p:nvSpPr>
              <p:cNvPr id="13" name="Развернутая стрелка 12"/>
              <p:cNvSpPr/>
              <p:nvPr/>
            </p:nvSpPr>
            <p:spPr>
              <a:xfrm rot="5400000">
                <a:off x="3478422" y="3337468"/>
                <a:ext cx="841116" cy="670184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5581735" y="2512644"/>
            <a:ext cx="3672408" cy="2174775"/>
            <a:chOff x="4932040" y="2512644"/>
            <a:chExt cx="3672408" cy="2174775"/>
          </a:xfrm>
        </p:grpSpPr>
        <p:pic>
          <p:nvPicPr>
            <p:cNvPr id="1034" name="Picture 10" descr="http://img02.darudar.org/s600/00/02/c3/94/c3948db62f0dafd4bec0b67f38ddcc77e26c24a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8606"/>
              <a:ext cx="2571750" cy="192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876256" y="2512644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А=Е</a:t>
              </a:r>
              <a:endParaRPr lang="ru-RU" sz="48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3504" y="6002277"/>
            <a:ext cx="281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манекен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1862" y="2724720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булавка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7854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мерки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98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006760" y="994364"/>
            <a:ext cx="3112735" cy="1856170"/>
            <a:chOff x="2843808" y="2267963"/>
            <a:chExt cx="1682560" cy="987505"/>
          </a:xfrm>
        </p:grpSpPr>
        <p:sp>
          <p:nvSpPr>
            <p:cNvPr id="7" name="TextBox 6"/>
            <p:cNvSpPr txBox="1"/>
            <p:nvPr/>
          </p:nvSpPr>
          <p:spPr>
            <a:xfrm>
              <a:off x="3086208" y="2267963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СТОК</a:t>
              </a:r>
              <a:endPara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843808" y="2636912"/>
              <a:ext cx="136815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62197" y="2670693"/>
              <a:ext cx="1003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ПЁР</a:t>
              </a:r>
              <a:endPara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24279" y="3684655"/>
            <a:ext cx="5021153" cy="2225555"/>
            <a:chOff x="3871327" y="2551836"/>
            <a:chExt cx="4301073" cy="150581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71327" y="2967335"/>
              <a:ext cx="14013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rgbClr val="0070C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100</a:t>
              </a:r>
              <a:endParaRPr lang="ru-RU" sz="5400" b="1" cap="none" spc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2188" y="2551836"/>
              <a:ext cx="576064" cy="56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54411" y="2967334"/>
              <a:ext cx="5918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</a:t>
              </a:r>
              <a:endParaRPr lang="ru-RU" sz="5400" b="1" cap="none" spc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2054" name="Picture 6" descr="http://vido-o.ru/image/cache/product/F4100B-600x4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240" y="2800349"/>
              <a:ext cx="188595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732240" y="2551836"/>
              <a:ext cx="1440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/>
                <a:t>И=А</a:t>
              </a:r>
              <a:endParaRPr lang="ru-RU" sz="4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67626" y="5825512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строчка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6760" y="2443128"/>
            <a:ext cx="2933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наперсток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4520" y="2258462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игла</a:t>
            </a:r>
            <a:endParaRPr lang="ru-RU" sz="36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38446" y="-103168"/>
            <a:ext cx="4825641" cy="2812078"/>
            <a:chOff x="538446" y="-103168"/>
            <a:chExt cx="4825641" cy="281207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8446" y="-103168"/>
              <a:ext cx="4825641" cy="2812078"/>
              <a:chOff x="755576" y="487482"/>
              <a:chExt cx="3366074" cy="213802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052736"/>
                <a:ext cx="1238250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 descr="http://im6-tub-ru.yandex.net/i?id=21547268-15-72&amp;n=2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74" r="-18257"/>
              <a:stretch/>
            </p:blipFill>
            <p:spPr bwMode="auto">
              <a:xfrm>
                <a:off x="2051720" y="890811"/>
                <a:ext cx="1637882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://im6-tub-ru.yandex.net/i?id=21547268-15-72&amp;n=2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74" r="-18257"/>
              <a:stretch/>
            </p:blipFill>
            <p:spPr bwMode="auto">
              <a:xfrm>
                <a:off x="2483768" y="1196752"/>
                <a:ext cx="1637882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70661" y="487482"/>
                <a:ext cx="1250989" cy="77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62473" y="-92922"/>
              <a:ext cx="265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1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373105" y="1465146"/>
            <a:ext cx="4794865" cy="4234004"/>
            <a:chOff x="3737023" y="1674016"/>
            <a:chExt cx="4794865" cy="4234004"/>
          </a:xfrm>
        </p:grpSpPr>
        <p:sp>
          <p:nvSpPr>
            <p:cNvPr id="5" name="TextBox 4"/>
            <p:cNvSpPr txBox="1"/>
            <p:nvPr/>
          </p:nvSpPr>
          <p:spPr>
            <a:xfrm>
              <a:off x="5272673" y="3323893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Ё=Е</a:t>
              </a:r>
              <a:endParaRPr lang="ru-RU" sz="4800" b="1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737023" y="1674016"/>
              <a:ext cx="4794865" cy="4234004"/>
              <a:chOff x="3871327" y="1656486"/>
              <a:chExt cx="4794865" cy="4234004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871327" y="2967335"/>
                <a:ext cx="140134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100</a:t>
                </a:r>
                <a:endParaRPr lang="ru-RU" sz="5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076056" y="2492896"/>
                <a:ext cx="7920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74" name="Picture 2" descr="http://soldatova.ucoz.com/For_site/Image/News/News2013/ezhik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3645024"/>
                <a:ext cx="1722062" cy="2245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://piligrim-okna.ru/catalog/images/PVC_Windows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2272520"/>
                <a:ext cx="1645920" cy="164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802096" y="1656486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</a:t>
                </a:r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02731" y="560423"/>
            <a:ext cx="3188406" cy="2329275"/>
            <a:chOff x="319616" y="1126518"/>
            <a:chExt cx="3188406" cy="2329275"/>
          </a:xfrm>
        </p:grpSpPr>
        <p:pic>
          <p:nvPicPr>
            <p:cNvPr id="3078" name="Picture 6" descr="http://im6-tub-ru.yandex.net/i?id=96996072-47-72&amp;n=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16" y="119981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im7-tub-ru.yandex.net/i?id=128468394-45-72&amp;n=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262" y="1126518"/>
              <a:ext cx="100584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im7-tub-ru.yandex.net/i?id=128468394-45-72&amp;n=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182" y="1483454"/>
              <a:ext cx="100584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0800000" flipV="1">
              <a:off x="1240487" y="2532463"/>
              <a:ext cx="1800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2731" y="4535241"/>
            <a:ext cx="3021927" cy="1828475"/>
            <a:chOff x="602731" y="4535241"/>
            <a:chExt cx="3021927" cy="1828475"/>
          </a:xfrm>
        </p:grpSpPr>
        <p:pic>
          <p:nvPicPr>
            <p:cNvPr id="3086" name="Picture 14" descr="http://profohota.webasyst.net/shop/products_pictures/7406_enl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31" y="5022596"/>
              <a:ext cx="1788160" cy="134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652486" y="4535241"/>
              <a:ext cx="920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06055" y="5187597"/>
              <a:ext cx="12186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ЮГ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2904140"/>
            <a:ext cx="279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ножницы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1852" y="5992832"/>
            <a:ext cx="25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утюг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366238"/>
            <a:ext cx="241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стежок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36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1655" y="332656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АНТСОРИЧЬТ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20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Настрочить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– проложить строчку при наложении одной детали на другую для их соединения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4" y="27089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Сметать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708920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-временно </a:t>
            </a:r>
            <a:r>
              <a:rPr lang="ru-RU" dirty="0"/>
              <a:t>соединить детали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388" y="2132856"/>
            <a:ext cx="2342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МСТЕТАЬ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6639" y="3244334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ТСЧАТАЬ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6050" y="4215527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Стачать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3475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– соединить примерно равные  по величине детали строчкой постоянного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9042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818404" cy="442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41"/>
            <a:ext cx="2953476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4437723" cy="122413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200" b="1" dirty="0" err="1" smtClean="0"/>
              <a:t>Конфекционист</a:t>
            </a:r>
            <a:r>
              <a:rPr lang="ru-RU" altLang="ru-RU" sz="3200" dirty="0" smtClean="0"/>
              <a:t> </a:t>
            </a:r>
            <a:r>
              <a:rPr lang="ru-RU" altLang="ru-RU" sz="2800" dirty="0" smtClean="0"/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специалист по подбору ткани и фурнитуры.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49" y="548680"/>
            <a:ext cx="3329750" cy="36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фурнитур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36912"/>
            <a:ext cx="5143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j01756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433696"/>
            <a:ext cx="1968514" cy="17145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523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81" r="1838" b="3210"/>
          <a:stretch/>
        </p:blipFill>
        <p:spPr bwMode="auto">
          <a:xfrm>
            <a:off x="479580" y="2301855"/>
            <a:ext cx="8040823" cy="43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3975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Цель: систематизировать полученные знания по теме «Создание изделий из текстильных материалов»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158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Инженер </a:t>
            </a:r>
            <a:r>
              <a:rPr lang="ru-RU" sz="3200" b="1" dirty="0"/>
              <a:t>по охране </a:t>
            </a:r>
            <a:r>
              <a:rPr lang="ru-RU" sz="3200" b="1" dirty="0" smtClean="0"/>
              <a:t>труда</a:t>
            </a:r>
            <a:r>
              <a:rPr lang="ru-RU" sz="3200" dirty="0" smtClean="0"/>
              <a:t> </a:t>
            </a:r>
          </a:p>
          <a:p>
            <a:pPr algn="just"/>
            <a:r>
              <a:rPr lang="ru-RU" dirty="0" smtClean="0"/>
              <a:t>люди </a:t>
            </a:r>
            <a:r>
              <a:rPr lang="ru-RU" dirty="0"/>
              <a:t>этой профессии трудятся на любом предприятии. В их обязанности входит создание  безопасных условий для работы, своевременный инструктаж по технике безопасности, контроль за режимом труда и отдыха.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28" y="2348880"/>
            <a:ext cx="3658743" cy="36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545" y="620688"/>
            <a:ext cx="867645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Правила техники безопасности при работе с  </a:t>
            </a:r>
            <a:r>
              <a:rPr lang="ru-RU" sz="3200" b="1" dirty="0" smtClean="0"/>
              <a:t>ножницами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Работать </a:t>
            </a:r>
            <a:r>
              <a:rPr lang="ru-RU" dirty="0"/>
              <a:t>нужно хорошо отрегулированными и заточенными ножницами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Следить за движением и положением лезвий во время работы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Класть ножницы сомкнутыми лезвиями от работающего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нерабочем положении ножницы должны быть сомкнуты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Передавать кольцами вперед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 окончании работы убрать ножницы в рабочую коробку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050" name="Picture 2" descr="http://jkontherun.files.wordpress.com/2009/12/ribbon_cut1.jpg?w=7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49" y="4275385"/>
            <a:ext cx="2589581" cy="25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2809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Правила техники безопасности при работе с  иглами</a:t>
            </a:r>
            <a:endParaRPr lang="ru-RU" sz="32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Знать количество иголок, булавок, взятых для работы. В конце работы проверить их наличие.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Передавать иглу в игольнице  с ниткой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Во время работы втыкайте иглу в игольницу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Не брать иглу в рот и не втыкать иглу в одежду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Не отвлекаться во время работы с иглой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Если игла упадет, ее обязательно нужно найти</a:t>
            </a:r>
          </a:p>
        </p:txBody>
      </p:sp>
      <p:pic>
        <p:nvPicPr>
          <p:cNvPr id="1026" name="Picture 2" descr="http://center.volzhsky.ru/application/sectionfiles/img/c85d4ccaa6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11" y="3573016"/>
            <a:ext cx="3980971" cy="30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3422" r="3318" b="16223"/>
          <a:stretch/>
        </p:blipFill>
        <p:spPr>
          <a:xfrm>
            <a:off x="1835696" y="332656"/>
            <a:ext cx="5976664" cy="5228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704" y="5652120"/>
            <a:ext cx="6340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работу на уроке!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86" y="3531307"/>
            <a:ext cx="4400550" cy="293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09" y="333536"/>
            <a:ext cx="3799332" cy="2846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5" y="564422"/>
            <a:ext cx="3489008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 rot="5400000">
            <a:off x="5883275" y="676275"/>
            <a:ext cx="725488" cy="757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79388" y="188913"/>
            <a:ext cx="5256212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latin typeface="Comic Sans MS" pitchFamily="66" charset="0"/>
              </a:rPr>
              <a:t>Заглянем  в словарь</a:t>
            </a:r>
          </a:p>
        </p:txBody>
      </p:sp>
      <p:pic>
        <p:nvPicPr>
          <p:cNvPr id="16389" name="Picture 7" descr="конв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870">
            <a:off x="5580063" y="3644900"/>
            <a:ext cx="228123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слов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944687" cy="2159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9" descr="портр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568450" cy="2082800"/>
          </a:xfrm>
          <a:prstGeom prst="rect">
            <a:avLst/>
          </a:prstGeom>
          <a:noFill/>
          <a:ln w="19050" cap="rnd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39700" y="1979613"/>
            <a:ext cx="54403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Arial" charset="0"/>
              </a:rPr>
              <a:t>Фартук</a:t>
            </a:r>
            <a:r>
              <a:rPr lang="ru-RU" altLang="ru-RU" sz="2400" b="1" dirty="0">
                <a:latin typeface="Arial" charset="0"/>
              </a:rPr>
              <a:t>- </a:t>
            </a:r>
            <a:r>
              <a:rPr lang="ru-RU" altLang="ru-RU" sz="3200" b="1" dirty="0" smtClean="0">
                <a:latin typeface="Arial" charset="0"/>
              </a:rPr>
              <a:t>одежда, защищающая</a:t>
            </a:r>
            <a:r>
              <a:rPr lang="ru-RU" altLang="ru-RU" sz="3200" b="1" i="1" dirty="0" smtClean="0">
                <a:latin typeface="Arial" charset="0"/>
              </a:rPr>
              <a:t> </a:t>
            </a:r>
            <a:r>
              <a:rPr lang="ru-RU" altLang="ru-RU" sz="3200" b="1" dirty="0">
                <a:latin typeface="Arial" charset="0"/>
              </a:rPr>
              <a:t>перед платья от грязи</a:t>
            </a:r>
            <a:r>
              <a:rPr lang="ru-RU" altLang="ru-RU" sz="3200" b="1" i="1" dirty="0">
                <a:latin typeface="Arial" charset="0"/>
              </a:rPr>
              <a:t>.</a:t>
            </a:r>
            <a:r>
              <a:rPr lang="ru-RU" altLang="ru-RU" sz="3200" b="1" i="1" dirty="0">
                <a:latin typeface="Comic Sans MS" pitchFamily="66" charset="0"/>
              </a:rPr>
              <a:t> </a:t>
            </a:r>
          </a:p>
          <a:p>
            <a:pPr algn="ctr" eaLnBrk="1" hangingPunct="1"/>
            <a:endParaRPr lang="ru-RU" altLang="ru-RU" sz="3200" i="1" dirty="0">
              <a:latin typeface="Comic Sans MS" pitchFamily="66" charset="0"/>
            </a:endParaRPr>
          </a:p>
          <a:p>
            <a:pPr algn="ctr" eaLnBrk="1" hangingPunct="1"/>
            <a:r>
              <a:rPr lang="ru-RU" altLang="ru-RU" dirty="0">
                <a:latin typeface="Comic Sans MS" pitchFamily="66" charset="0"/>
              </a:rPr>
              <a:t>                       </a:t>
            </a:r>
            <a:r>
              <a:rPr lang="ru-RU" altLang="ru-RU" b="1" dirty="0">
                <a:latin typeface="Comic Sans MS" pitchFamily="66" charset="0"/>
              </a:rPr>
              <a:t>Ожегов Сергей Иванович,</a:t>
            </a:r>
          </a:p>
          <a:p>
            <a:pPr algn="ctr" eaLnBrk="1" hangingPunct="1"/>
            <a:r>
              <a:rPr lang="ru-RU" altLang="ru-RU" b="1" dirty="0">
                <a:latin typeface="Comic Sans MS" pitchFamily="66" charset="0"/>
              </a:rPr>
              <a:t>                 «Толковый</a:t>
            </a:r>
            <a:r>
              <a:rPr lang="ru-RU" altLang="ru-RU" b="1" i="1" dirty="0">
                <a:latin typeface="Comic Sans MS" pitchFamily="66" charset="0"/>
              </a:rPr>
              <a:t> </a:t>
            </a:r>
            <a:r>
              <a:rPr lang="ru-RU" altLang="ru-RU" b="1" dirty="0">
                <a:latin typeface="Comic Sans MS" pitchFamily="66" charset="0"/>
              </a:rPr>
              <a:t>словарь</a:t>
            </a:r>
          </a:p>
          <a:p>
            <a:pPr algn="ctr" eaLnBrk="1" hangingPunct="1"/>
            <a:r>
              <a:rPr lang="ru-RU" altLang="ru-RU" b="1" i="1" dirty="0">
                <a:latin typeface="Comic Sans MS" pitchFamily="66" charset="0"/>
              </a:rPr>
              <a:t>                                </a:t>
            </a:r>
            <a:r>
              <a:rPr lang="ru-RU" altLang="ru-RU" b="1" dirty="0">
                <a:latin typeface="Comic Sans MS" pitchFamily="66" charset="0"/>
              </a:rPr>
              <a:t>русского языка</a:t>
            </a:r>
            <a:r>
              <a:rPr lang="ru-RU" altLang="ru-RU" b="1" i="1" dirty="0">
                <a:latin typeface="Comic Sans MS" pitchFamily="66" charset="0"/>
              </a:rPr>
              <a:t>»</a:t>
            </a:r>
            <a:r>
              <a:rPr lang="ru-RU" altLang="ru-RU" b="1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1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Основные требования к фартуку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284" y="1424412"/>
            <a:ext cx="825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Гигиенические</a:t>
            </a:r>
            <a:r>
              <a:rPr lang="ru-RU" dirty="0"/>
              <a:t> </a:t>
            </a:r>
          </a:p>
          <a:p>
            <a:r>
              <a:rPr lang="ru-RU" dirty="0" smtClean="0"/>
              <a:t>должен </a:t>
            </a:r>
            <a:r>
              <a:rPr lang="ru-RU" dirty="0"/>
              <a:t>обеспечивать нормальную жизнедеятельность организма человека </a:t>
            </a:r>
            <a:r>
              <a:rPr lang="ru-RU" dirty="0" smtClean="0"/>
              <a:t>и </a:t>
            </a:r>
            <a:r>
              <a:rPr lang="ru-RU" dirty="0"/>
              <a:t>предохранять тело человека от внешних </a:t>
            </a:r>
            <a:r>
              <a:rPr lang="ru-RU" dirty="0" smtClean="0"/>
              <a:t>воздействий</a:t>
            </a:r>
            <a:r>
              <a:rPr lang="ru-RU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283" y="2510102"/>
            <a:ext cx="818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эксплуатационные</a:t>
            </a:r>
          </a:p>
          <a:p>
            <a:pPr algn="just"/>
            <a:r>
              <a:rPr lang="ru-RU" dirty="0" smtClean="0"/>
              <a:t>должен </a:t>
            </a:r>
            <a:r>
              <a:rPr lang="ru-RU" dirty="0"/>
              <a:t>быть </a:t>
            </a:r>
            <a:r>
              <a:rPr lang="ru-RU" dirty="0" smtClean="0"/>
              <a:t>удобным </a:t>
            </a:r>
            <a:r>
              <a:rPr lang="ru-RU" dirty="0"/>
              <a:t>в носке, </a:t>
            </a:r>
            <a:r>
              <a:rPr lang="ru-RU" dirty="0" smtClean="0"/>
              <a:t>износоустойчивым. Изделие </a:t>
            </a:r>
            <a:r>
              <a:rPr lang="ru-RU" dirty="0"/>
              <a:t>должно  быть  </a:t>
            </a:r>
            <a:r>
              <a:rPr lang="ru-RU" dirty="0" smtClean="0"/>
              <a:t>надежным. Это  зависит </a:t>
            </a:r>
            <a:r>
              <a:rPr lang="ru-RU" dirty="0"/>
              <a:t>от покроя, конструкции изделия, свойств ткани, качества  </a:t>
            </a:r>
            <a:r>
              <a:rPr lang="ru-RU" dirty="0" smtClean="0"/>
              <a:t>обработки.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4395" y="3977494"/>
            <a:ext cx="801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эстетические</a:t>
            </a:r>
          </a:p>
          <a:p>
            <a:pPr algn="just"/>
            <a:r>
              <a:rPr lang="ru-RU" dirty="0" smtClean="0"/>
              <a:t>должен </a:t>
            </a:r>
            <a:r>
              <a:rPr lang="ru-RU" dirty="0"/>
              <a:t>быть </a:t>
            </a:r>
            <a:r>
              <a:rPr lang="ru-RU" dirty="0" smtClean="0"/>
              <a:t>красивым, современным, соответствовать </a:t>
            </a:r>
            <a:r>
              <a:rPr lang="ru-RU" dirty="0"/>
              <a:t>хорошему вкусу и одновременно воспитывать этот вкус. </a:t>
            </a:r>
            <a:r>
              <a:rPr lang="ru-RU" dirty="0" smtClean="0"/>
              <a:t>Учитывать</a:t>
            </a:r>
            <a:r>
              <a:rPr lang="ru-RU" dirty="0"/>
              <a:t>  возраст, </a:t>
            </a:r>
            <a:r>
              <a:rPr lang="ru-RU" dirty="0" smtClean="0"/>
              <a:t>особенности телосложения.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3084" y="5373216"/>
            <a:ext cx="819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Технологические, экономические</a:t>
            </a:r>
          </a:p>
          <a:p>
            <a:pPr algn="just"/>
            <a:r>
              <a:rPr lang="ru-RU" dirty="0" smtClean="0"/>
              <a:t>должен</a:t>
            </a:r>
            <a:r>
              <a:rPr lang="ru-RU" dirty="0"/>
              <a:t>  быть </a:t>
            </a:r>
            <a:r>
              <a:rPr lang="ru-RU" dirty="0" smtClean="0"/>
              <a:t>недорогим и доступным. Иметь простую конструкцию, не сложную в изготовлении.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Снятие мерок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9439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1.Для </a:t>
            </a:r>
            <a:r>
              <a:rPr lang="ru-RU" sz="2000" b="1" dirty="0"/>
              <a:t>чего снимают мерки с фигуры человека</a:t>
            </a:r>
            <a:r>
              <a:rPr lang="ru-RU" sz="2000" b="1" i="1" dirty="0" smtClean="0"/>
              <a:t>?</a:t>
            </a:r>
          </a:p>
          <a:p>
            <a:pPr lvl="0" algn="r"/>
            <a:r>
              <a:rPr lang="ru-RU" sz="2000" i="1" dirty="0" smtClean="0"/>
              <a:t>                                               для </a:t>
            </a:r>
            <a:r>
              <a:rPr lang="ru-RU" sz="2000" i="1" dirty="0"/>
              <a:t>построения </a:t>
            </a:r>
            <a:r>
              <a:rPr lang="ru-RU" sz="2000" i="1" dirty="0" smtClean="0"/>
              <a:t>чертежа</a:t>
            </a:r>
            <a:endParaRPr lang="ru-RU" sz="2000" dirty="0"/>
          </a:p>
          <a:p>
            <a:pPr lvl="0"/>
            <a:r>
              <a:rPr lang="ru-RU" sz="2000" b="1" dirty="0" smtClean="0"/>
              <a:t>2.С </a:t>
            </a:r>
            <a:r>
              <a:rPr lang="ru-RU" sz="2000" b="1" dirty="0"/>
              <a:t>помощью чего снимают мерки? </a:t>
            </a:r>
            <a:endParaRPr lang="ru-RU" sz="2000" b="1" dirty="0" smtClean="0"/>
          </a:p>
          <a:p>
            <a:pPr lvl="0" algn="r"/>
            <a:r>
              <a:rPr lang="ru-RU" sz="2000" i="1" dirty="0" smtClean="0"/>
              <a:t>                                                сантиметровая лента</a:t>
            </a:r>
            <a:endParaRPr lang="ru-RU" sz="2000" dirty="0"/>
          </a:p>
          <a:p>
            <a:pPr lvl="0"/>
            <a:r>
              <a:rPr lang="ru-RU" sz="2000" b="1" dirty="0" smtClean="0"/>
              <a:t>3.Какие </a:t>
            </a:r>
            <a:r>
              <a:rPr lang="ru-RU" sz="2000" b="1" dirty="0"/>
              <a:t>линии фигуры относятся к основным? </a:t>
            </a:r>
            <a:endParaRPr lang="ru-RU" sz="2000" b="1" dirty="0" smtClean="0"/>
          </a:p>
          <a:p>
            <a:pPr lvl="0"/>
            <a:r>
              <a:rPr lang="ru-RU" sz="2000" i="1" dirty="0" smtClean="0"/>
              <a:t>            линия </a:t>
            </a:r>
            <a:r>
              <a:rPr lang="ru-RU" sz="2000" i="1" dirty="0"/>
              <a:t>шеи, линия груди, линия талии, линия </a:t>
            </a:r>
            <a:r>
              <a:rPr lang="ru-RU" sz="2000" i="1" dirty="0" smtClean="0"/>
              <a:t>бедер</a:t>
            </a:r>
            <a:endParaRPr lang="ru-RU" sz="2000" dirty="0"/>
          </a:p>
          <a:p>
            <a:pPr lvl="0"/>
            <a:r>
              <a:rPr lang="ru-RU" sz="2000" b="1" dirty="0" smtClean="0"/>
              <a:t>4.Какие </a:t>
            </a:r>
            <a:r>
              <a:rPr lang="ru-RU" sz="2000" b="1" dirty="0"/>
              <a:t>мерки необходимо снять для построения чертежа фартука без нагрудника? </a:t>
            </a:r>
            <a:endParaRPr lang="ru-RU" sz="2000" b="1" dirty="0" smtClean="0"/>
          </a:p>
          <a:p>
            <a:pPr lvl="0"/>
            <a:r>
              <a:rPr lang="ru-RU" sz="2000" i="1" dirty="0" smtClean="0"/>
              <a:t>         </a:t>
            </a:r>
            <a:r>
              <a:rPr lang="ru-RU" sz="2000" i="1" dirty="0" err="1" smtClean="0"/>
              <a:t>полуобхват</a:t>
            </a:r>
            <a:r>
              <a:rPr lang="ru-RU" sz="2000" i="1" dirty="0" smtClean="0"/>
              <a:t> </a:t>
            </a:r>
            <a:r>
              <a:rPr lang="ru-RU" sz="2000" i="1" dirty="0"/>
              <a:t>талии, </a:t>
            </a:r>
            <a:r>
              <a:rPr lang="ru-RU" sz="2000" i="1" dirty="0" err="1"/>
              <a:t>полуобхват</a:t>
            </a:r>
            <a:r>
              <a:rPr lang="ru-RU" sz="2000" i="1" dirty="0"/>
              <a:t> бедер, длина </a:t>
            </a:r>
            <a:r>
              <a:rPr lang="ru-RU" sz="2000" i="1" dirty="0" smtClean="0"/>
              <a:t>изделия</a:t>
            </a:r>
            <a:endParaRPr lang="ru-RU" sz="2000" dirty="0"/>
          </a:p>
          <a:p>
            <a:pPr lvl="0"/>
            <a:r>
              <a:rPr lang="ru-RU" sz="2000" b="1" dirty="0" smtClean="0"/>
              <a:t>5. По </a:t>
            </a:r>
            <a:r>
              <a:rPr lang="ru-RU" sz="2000" b="1" dirty="0"/>
              <a:t>какой стороне фигуры </a:t>
            </a:r>
            <a:r>
              <a:rPr lang="ru-RU" sz="2000" b="1" dirty="0" smtClean="0"/>
              <a:t>снимают </a:t>
            </a:r>
            <a:r>
              <a:rPr lang="ru-RU" sz="2000" b="1" dirty="0"/>
              <a:t>мерки? </a:t>
            </a:r>
            <a:endParaRPr lang="ru-RU" sz="2000" b="1" dirty="0" smtClean="0"/>
          </a:p>
          <a:p>
            <a:pPr lvl="0" algn="r"/>
            <a:r>
              <a:rPr lang="ru-RU" sz="2000" i="1" dirty="0" smtClean="0"/>
              <a:t>                по правой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524" y="4365104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6.Какие </a:t>
            </a:r>
            <a:r>
              <a:rPr lang="ru-RU" b="1" dirty="0"/>
              <a:t>мерки снимают в первую очередь: мерки обхватов или мерки длин? </a:t>
            </a:r>
          </a:p>
          <a:p>
            <a:pPr lvl="0" algn="r"/>
            <a:r>
              <a:rPr lang="ru-RU" i="1" dirty="0"/>
              <a:t>мерки обхватов, затем мерки длин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524" y="5288434"/>
            <a:ext cx="8181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7.Человек </a:t>
            </a:r>
            <a:r>
              <a:rPr lang="ru-RU" b="1" dirty="0"/>
              <a:t>какой профессии снимает мерки, изготавливает выкройки, выполняет раскрой? </a:t>
            </a:r>
          </a:p>
          <a:p>
            <a:pPr lvl="0" algn="r"/>
            <a:r>
              <a:rPr lang="ru-RU" i="1" dirty="0"/>
              <a:t>закройщик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j04094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36" y="2999482"/>
            <a:ext cx="3532512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Закройщик </a:t>
            </a:r>
            <a:r>
              <a:rPr lang="ru-RU" dirty="0" smtClean="0"/>
              <a:t>принимает </a:t>
            </a:r>
            <a:r>
              <a:rPr lang="ru-RU" dirty="0"/>
              <a:t>индивидуальные заказы на изготовление швейных изделий, снимает мерки, изготавливает выкройки , выполняет раскрой, проводит примерку, работает в контакте с портным или самостоятельно выполняет работу портного.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679450"/>
            <a:ext cx="2321917" cy="1741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3"/>
          <a:stretch/>
        </p:blipFill>
        <p:spPr>
          <a:xfrm>
            <a:off x="251520" y="2998366"/>
            <a:ext cx="48895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908720"/>
            <a:ext cx="3810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" name="Прямая со стрелкой 1023"/>
          <p:cNvCxnSpPr/>
          <p:nvPr/>
        </p:nvCxnSpPr>
        <p:spPr>
          <a:xfrm flipH="1">
            <a:off x="3326558" y="1686582"/>
            <a:ext cx="2829618" cy="5778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985902" y="2420888"/>
            <a:ext cx="3170273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685223" y="3236081"/>
            <a:ext cx="154907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547664" y="3535164"/>
            <a:ext cx="1368152" cy="165618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570003" y="3535164"/>
            <a:ext cx="2370149" cy="147801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6110043" y="1267884"/>
            <a:ext cx="2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бретель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6110044" y="2006645"/>
            <a:ext cx="2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нагрудник</a:t>
            </a:r>
            <a:endParaRPr lang="ru-RU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6156175" y="2732306"/>
            <a:ext cx="2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пояс</a:t>
            </a:r>
            <a:endParaRPr lang="ru-RU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5881321" y="4509120"/>
            <a:ext cx="3262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нижняя часть фартука</a:t>
            </a:r>
            <a:endParaRPr lang="ru-RU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836831" y="4915468"/>
            <a:ext cx="2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карман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18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7688"/>
            <a:ext cx="5976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/>
              <a:t>Портной</a:t>
            </a:r>
            <a:r>
              <a:rPr lang="ru-RU" dirty="0"/>
              <a:t> </a:t>
            </a:r>
            <a:r>
              <a:rPr lang="ru-RU" dirty="0" smtClean="0"/>
              <a:t>изготавливает </a:t>
            </a:r>
            <a:r>
              <a:rPr lang="ru-RU" dirty="0"/>
              <a:t>швейные изделия: соединяет детали, готовит примерку, проводит окончательную обработку изделия, участвует в запуске новых моделей в производство.</a:t>
            </a:r>
          </a:p>
        </p:txBody>
      </p:sp>
      <p:pic>
        <p:nvPicPr>
          <p:cNvPr id="3074" name="Picture 2" descr="C:\Users\1\Pictures\acec0b598ad32d96383a14f0cedaba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94073"/>
            <a:ext cx="17238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ортной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70" y="2780928"/>
            <a:ext cx="45005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1" b="15483"/>
          <a:stretch/>
        </p:blipFill>
        <p:spPr>
          <a:xfrm>
            <a:off x="683568" y="2508920"/>
            <a:ext cx="2705100" cy="39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952</TotalTime>
  <Words>606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Создание изделий из текстильных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изделий из текстильных материалов</dc:title>
  <dc:creator>1</dc:creator>
  <cp:lastModifiedBy>1</cp:lastModifiedBy>
  <cp:revision>84</cp:revision>
  <dcterms:created xsi:type="dcterms:W3CDTF">2014-03-11T15:36:17Z</dcterms:created>
  <dcterms:modified xsi:type="dcterms:W3CDTF">2014-11-05T20:46:57Z</dcterms:modified>
</cp:coreProperties>
</file>