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sldIdLst>
    <p:sldId id="256" r:id="rId2"/>
    <p:sldId id="258" r:id="rId3"/>
    <p:sldId id="261" r:id="rId4"/>
    <p:sldId id="267" r:id="rId5"/>
    <p:sldId id="260" r:id="rId6"/>
    <p:sldId id="263" r:id="rId7"/>
    <p:sldId id="264" r:id="rId8"/>
    <p:sldId id="298" r:id="rId9"/>
    <p:sldId id="266" r:id="rId10"/>
    <p:sldId id="268" r:id="rId11"/>
    <p:sldId id="299" r:id="rId12"/>
    <p:sldId id="269" r:id="rId13"/>
    <p:sldId id="270" r:id="rId14"/>
    <p:sldId id="271" r:id="rId15"/>
    <p:sldId id="275" r:id="rId16"/>
    <p:sldId id="276" r:id="rId17"/>
    <p:sldId id="277" r:id="rId18"/>
    <p:sldId id="278" r:id="rId19"/>
    <p:sldId id="279" r:id="rId20"/>
    <p:sldId id="282" r:id="rId21"/>
    <p:sldId id="288" r:id="rId22"/>
    <p:sldId id="286" r:id="rId23"/>
    <p:sldId id="289" r:id="rId24"/>
    <p:sldId id="290" r:id="rId25"/>
    <p:sldId id="291" r:id="rId26"/>
    <p:sldId id="295" r:id="rId27"/>
    <p:sldId id="296" r:id="rId28"/>
    <p:sldId id="292" r:id="rId29"/>
    <p:sldId id="293" r:id="rId30"/>
    <p:sldId id="294" r:id="rId31"/>
    <p:sldId id="300" r:id="rId32"/>
    <p:sldId id="297"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6E3A"/>
    <a:srgbClr val="B15A3B"/>
    <a:srgbClr val="C2BAF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60"/>
  </p:normalViewPr>
  <p:slideViewPr>
    <p:cSldViewPr>
      <p:cViewPr varScale="1">
        <p:scale>
          <a:sx n="68" d="100"/>
          <a:sy n="68" d="100"/>
        </p:scale>
        <p:origin x="-144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lang val="ru-RU"/>
  <c:chart>
    <c:autoTitleDeleted val="1"/>
    <c:view3D>
      <c:rotX val="30"/>
      <c:perspective val="30"/>
    </c:view3D>
    <c:plotArea>
      <c:layout>
        <c:manualLayout>
          <c:layoutTarget val="inner"/>
          <c:xMode val="edge"/>
          <c:yMode val="edge"/>
          <c:x val="1.697530864197537E-2"/>
          <c:y val="0.12323622047244129"/>
          <c:w val="0.8211380869058037"/>
          <c:h val="0.84065266841644792"/>
        </c:manualLayout>
      </c:layout>
      <c:pie3DChart>
        <c:varyColors val="1"/>
        <c:ser>
          <c:idx val="0"/>
          <c:order val="0"/>
          <c:tx>
            <c:strRef>
              <c:f>Лист1!$B$1</c:f>
              <c:strCache>
                <c:ptCount val="1"/>
                <c:pt idx="0">
                  <c:v>Languages in UK</c:v>
                </c:pt>
              </c:strCache>
            </c:strRef>
          </c:tx>
          <c:explosion val="40"/>
          <c:dPt>
            <c:idx val="1"/>
            <c:explosion val="10"/>
          </c:dPt>
          <c:cat>
            <c:strRef>
              <c:f>Лист1!$A$2:$A$6</c:f>
              <c:strCache>
                <c:ptCount val="5"/>
                <c:pt idx="0">
                  <c:v>Scottish(58552)</c:v>
                </c:pt>
                <c:pt idx="1">
                  <c:v>English(55million)</c:v>
                </c:pt>
                <c:pt idx="2">
                  <c:v>Irish(95 thousand)</c:v>
                </c:pt>
                <c:pt idx="3">
                  <c:v>Welsh(611 thousand)</c:v>
                </c:pt>
                <c:pt idx="4">
                  <c:v>Scottish German(1,5 million)</c:v>
                </c:pt>
              </c:strCache>
            </c:strRef>
          </c:cat>
          <c:val>
            <c:numRef>
              <c:f>Лист1!$B$2:$B$6</c:f>
              <c:numCache>
                <c:formatCode>General</c:formatCode>
                <c:ptCount val="5"/>
                <c:pt idx="0">
                  <c:v>58552</c:v>
                </c:pt>
                <c:pt idx="1">
                  <c:v>55000000</c:v>
                </c:pt>
                <c:pt idx="2">
                  <c:v>95000</c:v>
                </c:pt>
                <c:pt idx="3">
                  <c:v>611000</c:v>
                </c:pt>
                <c:pt idx="4">
                  <c:v>1500000</c:v>
                </c:pt>
              </c:numCache>
            </c:numRef>
          </c:val>
        </c:ser>
      </c:pie3DChart>
    </c:plotArea>
    <c:legend>
      <c:legendPos val="r"/>
      <c:layout>
        <c:manualLayout>
          <c:xMode val="edge"/>
          <c:yMode val="edge"/>
          <c:x val="0.71331401283172935"/>
          <c:y val="4.7700349956255488E-2"/>
          <c:w val="0.28668598716827087"/>
          <c:h val="0.82729965004374484"/>
        </c:manualLayout>
      </c:layout>
    </c:legend>
    <c:plotVisOnly val="1"/>
  </c:chart>
  <c:txPr>
    <a:bodyPr/>
    <a:lstStyle/>
    <a:p>
      <a:pPr>
        <a:defRPr sz="1800"/>
      </a:pPr>
      <a:endParaRPr lang="ru-RU"/>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606A9C-0EA2-479C-893C-9A6496603E66}" type="datetimeFigureOut">
              <a:rPr lang="ru-RU" smtClean="0"/>
              <a:pPr/>
              <a:t>03.05.2014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7001AC-FC9E-4A46-9A0A-2B2013B21EAE}"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B7001AC-FC9E-4A46-9A0A-2B2013B21EAE}" type="slidenum">
              <a:rPr lang="ru-RU" smtClean="0"/>
              <a:pPr/>
              <a:t>27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A830F7FC-8792-4674-95C7-428E4AE15EED}" type="datetimeFigureOut">
              <a:rPr lang="ru-RU" smtClean="0"/>
              <a:pPr/>
              <a:t>03.05.2014</a:t>
            </a:fld>
            <a:endParaRPr lang="ru-RU"/>
          </a:p>
        </p:txBody>
      </p:sp>
      <p:sp>
        <p:nvSpPr>
          <p:cNvPr id="16" name="Номер слайда 15"/>
          <p:cNvSpPr>
            <a:spLocks noGrp="1"/>
          </p:cNvSpPr>
          <p:nvPr>
            <p:ph type="sldNum" sz="quarter" idx="11"/>
          </p:nvPr>
        </p:nvSpPr>
        <p:spPr/>
        <p:txBody>
          <a:bodyPr/>
          <a:lstStyle/>
          <a:p>
            <a:fld id="{18D3A936-2C52-4EB4-9958-B01991A4F049}"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830F7FC-8792-4674-95C7-428E4AE15EED}" type="datetimeFigureOut">
              <a:rPr lang="ru-RU" smtClean="0"/>
              <a:pPr/>
              <a:t>03.05.2014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8D3A936-2C52-4EB4-9958-B01991A4F04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830F7FC-8792-4674-95C7-428E4AE15EED}" type="datetimeFigureOut">
              <a:rPr lang="ru-RU" smtClean="0"/>
              <a:pPr/>
              <a:t>03.05.2014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8D3A936-2C52-4EB4-9958-B01991A4F04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A830F7FC-8792-4674-95C7-428E4AE15EED}" type="datetimeFigureOut">
              <a:rPr lang="ru-RU" smtClean="0"/>
              <a:pPr/>
              <a:t>03.05.2014</a:t>
            </a:fld>
            <a:endParaRPr lang="ru-RU"/>
          </a:p>
        </p:txBody>
      </p:sp>
      <p:sp>
        <p:nvSpPr>
          <p:cNvPr id="15" name="Номер слайда 14"/>
          <p:cNvSpPr>
            <a:spLocks noGrp="1"/>
          </p:cNvSpPr>
          <p:nvPr>
            <p:ph type="sldNum" sz="quarter" idx="15"/>
          </p:nvPr>
        </p:nvSpPr>
        <p:spPr/>
        <p:txBody>
          <a:bodyPr/>
          <a:lstStyle>
            <a:lvl1pPr algn="ctr">
              <a:defRPr/>
            </a:lvl1pPr>
          </a:lstStyle>
          <a:p>
            <a:fld id="{18D3A936-2C52-4EB4-9958-B01991A4F049}"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A830F7FC-8792-4674-95C7-428E4AE15EED}" type="datetimeFigureOut">
              <a:rPr lang="ru-RU" smtClean="0"/>
              <a:pPr/>
              <a:t>03.05.2014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8D3A936-2C52-4EB4-9958-B01991A4F049}"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A830F7FC-8792-4674-95C7-428E4AE15EED}" type="datetimeFigureOut">
              <a:rPr lang="ru-RU" smtClean="0"/>
              <a:pPr/>
              <a:t>03.05.2014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8D3A936-2C52-4EB4-9958-B01991A4F049}"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18D3A936-2C52-4EB4-9958-B01991A4F049}"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A830F7FC-8792-4674-95C7-428E4AE15EED}" type="datetimeFigureOut">
              <a:rPr lang="ru-RU" smtClean="0"/>
              <a:pPr/>
              <a:t>03.05.2014</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A830F7FC-8792-4674-95C7-428E4AE15EED}" type="datetimeFigureOut">
              <a:rPr lang="ru-RU" smtClean="0"/>
              <a:pPr/>
              <a:t>03.05.2014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8D3A936-2C52-4EB4-9958-B01991A4F049}"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830F7FC-8792-4674-95C7-428E4AE15EED}" type="datetimeFigureOut">
              <a:rPr lang="ru-RU" smtClean="0"/>
              <a:pPr/>
              <a:t>03.05.2014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8D3A936-2C52-4EB4-9958-B01991A4F04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A830F7FC-8792-4674-95C7-428E4AE15EED}" type="datetimeFigureOut">
              <a:rPr lang="ru-RU" smtClean="0"/>
              <a:pPr/>
              <a:t>03.05.2014</a:t>
            </a:fld>
            <a:endParaRPr lang="ru-RU"/>
          </a:p>
        </p:txBody>
      </p:sp>
      <p:sp>
        <p:nvSpPr>
          <p:cNvPr id="9" name="Номер слайда 8"/>
          <p:cNvSpPr>
            <a:spLocks noGrp="1"/>
          </p:cNvSpPr>
          <p:nvPr>
            <p:ph type="sldNum" sz="quarter" idx="15"/>
          </p:nvPr>
        </p:nvSpPr>
        <p:spPr/>
        <p:txBody>
          <a:bodyPr/>
          <a:lstStyle/>
          <a:p>
            <a:fld id="{18D3A936-2C52-4EB4-9958-B01991A4F049}"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A830F7FC-8792-4674-95C7-428E4AE15EED}" type="datetimeFigureOut">
              <a:rPr lang="ru-RU" smtClean="0"/>
              <a:pPr/>
              <a:t>03.05.2014</a:t>
            </a:fld>
            <a:endParaRPr lang="ru-RU"/>
          </a:p>
        </p:txBody>
      </p:sp>
      <p:sp>
        <p:nvSpPr>
          <p:cNvPr id="9" name="Номер слайда 8"/>
          <p:cNvSpPr>
            <a:spLocks noGrp="1"/>
          </p:cNvSpPr>
          <p:nvPr>
            <p:ph type="sldNum" sz="quarter" idx="11"/>
          </p:nvPr>
        </p:nvSpPr>
        <p:spPr/>
        <p:txBody>
          <a:bodyPr/>
          <a:lstStyle/>
          <a:p>
            <a:fld id="{18D3A936-2C52-4EB4-9958-B01991A4F049}"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A830F7FC-8792-4674-95C7-428E4AE15EED}" type="datetimeFigureOut">
              <a:rPr lang="ru-RU" smtClean="0"/>
              <a:pPr/>
              <a:t>03.05.2014</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18D3A936-2C52-4EB4-9958-B01991A4F049}"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infotravel.ru/pics/countrys/Velikobritaniya/map_m.gif"/>
          <p:cNvPicPr>
            <a:picLocks noChangeAspect="1" noChangeArrowheads="1"/>
          </p:cNvPicPr>
          <p:nvPr/>
        </p:nvPicPr>
        <p:blipFill>
          <a:blip r:embed="rId2" cstate="print"/>
          <a:srcRect/>
          <a:stretch>
            <a:fillRect/>
          </a:stretch>
        </p:blipFill>
        <p:spPr bwMode="auto">
          <a:xfrm>
            <a:off x="4572000" y="548680"/>
            <a:ext cx="3956430" cy="5507351"/>
          </a:xfrm>
          <a:prstGeom prst="rect">
            <a:avLst/>
          </a:prstGeom>
          <a:noFill/>
        </p:spPr>
      </p:pic>
      <p:sp>
        <p:nvSpPr>
          <p:cNvPr id="3" name="Подзаголовок 2"/>
          <p:cNvSpPr>
            <a:spLocks noGrp="1"/>
          </p:cNvSpPr>
          <p:nvPr>
            <p:ph type="subTitle" idx="1"/>
          </p:nvPr>
        </p:nvSpPr>
        <p:spPr/>
        <p:txBody>
          <a:bodyPr/>
          <a:lstStyle/>
          <a:p>
            <a:endParaRPr lang="ru-RU" dirty="0"/>
          </a:p>
        </p:txBody>
      </p:sp>
      <p:sp>
        <p:nvSpPr>
          <p:cNvPr id="2" name="Заголовок 1"/>
          <p:cNvSpPr>
            <a:spLocks noGrp="1"/>
          </p:cNvSpPr>
          <p:nvPr>
            <p:ph type="ctrTitle"/>
          </p:nvPr>
        </p:nvSpPr>
        <p:spPr>
          <a:xfrm>
            <a:off x="467544" y="3212976"/>
            <a:ext cx="3384376" cy="1981200"/>
          </a:xfrm>
        </p:spPr>
        <p:txBody>
          <a:bodyPr/>
          <a:lstStyle/>
          <a:p>
            <a:r>
              <a:rPr lang="en-US" dirty="0" smtClean="0"/>
              <a:t>How do languages ​​in the UK</a:t>
            </a:r>
            <a:br>
              <a:rPr lang="en-US" dirty="0" smtClean="0"/>
            </a:br>
            <a:r>
              <a:rPr lang="en-US" dirty="0" smtClean="0"/>
              <a:t>coexist ?</a:t>
            </a:r>
            <a:br>
              <a:rPr lang="en-US" dirty="0" smtClean="0"/>
            </a:br>
            <a:endParaRPr lang="ru-RU" dirty="0"/>
          </a:p>
        </p:txBody>
      </p:sp>
      <p:sp>
        <p:nvSpPr>
          <p:cNvPr id="6" name="TextBox 5"/>
          <p:cNvSpPr txBox="1"/>
          <p:nvPr/>
        </p:nvSpPr>
        <p:spPr>
          <a:xfrm>
            <a:off x="6444208" y="6165304"/>
            <a:ext cx="2167132" cy="400110"/>
          </a:xfrm>
          <a:prstGeom prst="rect">
            <a:avLst/>
          </a:prstGeom>
          <a:noFill/>
        </p:spPr>
        <p:txBody>
          <a:bodyPr wrap="none" rtlCol="0">
            <a:spAutoFit/>
          </a:bodyPr>
          <a:lstStyle/>
          <a:p>
            <a:r>
              <a:rPr lang="en-US" sz="2000" dirty="0" smtClean="0"/>
              <a:t>By </a:t>
            </a:r>
            <a:r>
              <a:rPr lang="en-US" sz="2000" dirty="0" err="1" smtClean="0"/>
              <a:t>Koroleva</a:t>
            </a:r>
            <a:r>
              <a:rPr lang="en-US" sz="2000" dirty="0" smtClean="0"/>
              <a:t> Elena</a:t>
            </a:r>
            <a:endParaRPr lang="ru-RU"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orodatos.com/MyFiles/2011/12/9de11fd70f4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Блок-схема: сохраненные данные 5"/>
          <p:cNvSpPr/>
          <p:nvPr/>
        </p:nvSpPr>
        <p:spPr>
          <a:xfrm>
            <a:off x="3455368" y="836712"/>
            <a:ext cx="5437112" cy="3339752"/>
          </a:xfrm>
          <a:prstGeom prst="flowChartOnlineStorage">
            <a:avLst/>
          </a:prstGeom>
          <a:solidFill>
            <a:srgbClr val="B15A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2">
                  <a:lumMod val="75000"/>
                </a:schemeClr>
              </a:solidFill>
            </a:endParaRPr>
          </a:p>
        </p:txBody>
      </p:sp>
      <p:sp>
        <p:nvSpPr>
          <p:cNvPr id="5" name="Прямоугольник 4"/>
          <p:cNvSpPr/>
          <p:nvPr/>
        </p:nvSpPr>
        <p:spPr>
          <a:xfrm>
            <a:off x="3779912" y="980728"/>
            <a:ext cx="5184576" cy="2862322"/>
          </a:xfrm>
          <a:prstGeom prst="rect">
            <a:avLst/>
          </a:prstGeom>
        </p:spPr>
        <p:txBody>
          <a:bodyPr wrap="square">
            <a:spAutoFit/>
          </a:bodyPr>
          <a:lstStyle/>
          <a:p>
            <a:r>
              <a:rPr lang="en-US" dirty="0" smtClean="0"/>
              <a:t/>
            </a:r>
            <a:br>
              <a:rPr lang="en-US" dirty="0" smtClean="0"/>
            </a:br>
            <a:r>
              <a:rPr lang="en-US" dirty="0" smtClean="0"/>
              <a:t>1. Law - Lawyers, legal terms </a:t>
            </a:r>
            <a:br>
              <a:rPr lang="en-US" dirty="0" smtClean="0"/>
            </a:br>
            <a:r>
              <a:rPr lang="en-US" dirty="0" smtClean="0"/>
              <a:t>2. Words related to the war; </a:t>
            </a:r>
            <a:r>
              <a:rPr lang="en-US" dirty="0" err="1" smtClean="0"/>
              <a:t>barda</a:t>
            </a:r>
            <a:r>
              <a:rPr lang="en-US" dirty="0" smtClean="0"/>
              <a:t>, </a:t>
            </a:r>
            <a:r>
              <a:rPr lang="en-US" dirty="0" err="1" smtClean="0"/>
              <a:t>cnearv</a:t>
            </a:r>
            <a:r>
              <a:rPr lang="en-US" dirty="0" smtClean="0"/>
              <a:t> (seagoing vessels) </a:t>
            </a:r>
            <a:br>
              <a:rPr lang="en-US" dirty="0" smtClean="0"/>
            </a:br>
            <a:r>
              <a:rPr lang="en-US" dirty="0" smtClean="0"/>
              <a:t>3. Every day concepts: bag, skin,</a:t>
            </a:r>
            <a:r>
              <a:rPr lang="ru-RU" dirty="0" smtClean="0"/>
              <a:t> </a:t>
            </a:r>
            <a:r>
              <a:rPr lang="en-US" dirty="0" smtClean="0"/>
              <a:t>call,</a:t>
            </a:r>
          </a:p>
          <a:p>
            <a:r>
              <a:rPr lang="en-US" dirty="0" smtClean="0"/>
              <a:t> take, die, guess, want, sky, egg </a:t>
            </a:r>
            <a:br>
              <a:rPr lang="en-US" dirty="0" smtClean="0"/>
            </a:br>
            <a:r>
              <a:rPr lang="en-US" dirty="0" smtClean="0"/>
              <a:t>4. Some function words and pronouns:</a:t>
            </a:r>
          </a:p>
          <a:p>
            <a:r>
              <a:rPr lang="en-US" dirty="0" smtClean="0"/>
              <a:t> </a:t>
            </a:r>
            <a:r>
              <a:rPr lang="en-US" dirty="0" err="1" smtClean="0"/>
              <a:t>thei</a:t>
            </a:r>
            <a:r>
              <a:rPr lang="en-US" dirty="0" smtClean="0"/>
              <a:t>;</a:t>
            </a:r>
            <a:r>
              <a:rPr lang="ru-RU" dirty="0" smtClean="0"/>
              <a:t> </a:t>
            </a:r>
            <a:r>
              <a:rPr lang="en-US" dirty="0" smtClean="0"/>
              <a:t>their, both </a:t>
            </a:r>
            <a:br>
              <a:rPr lang="en-US" dirty="0" smtClean="0"/>
            </a:br>
            <a:r>
              <a:rPr lang="en-US" dirty="0" smtClean="0"/>
              <a:t>5. Prepositions: till </a:t>
            </a:r>
            <a:br>
              <a:rPr lang="en-US" dirty="0" smtClean="0"/>
            </a:br>
            <a:r>
              <a:rPr lang="en-US" dirty="0" smtClean="0"/>
              <a:t>6. though</a:t>
            </a: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620688"/>
            <a:ext cx="6120680" cy="3139321"/>
          </a:xfrm>
          <a:prstGeom prst="rect">
            <a:avLst/>
          </a:prstGeom>
        </p:spPr>
        <p:txBody>
          <a:bodyPr wrap="square">
            <a:spAutoFit/>
          </a:bodyPr>
          <a:lstStyle/>
          <a:p>
            <a:pPr>
              <a:buFont typeface="Courier New" pitchFamily="49" charset="0"/>
              <a:buChar char="o"/>
            </a:pPr>
            <a:endParaRPr lang="en-US" dirty="0" smtClean="0"/>
          </a:p>
          <a:p>
            <a:pPr>
              <a:buFont typeface="Courier New" pitchFamily="49" charset="0"/>
              <a:buChar char="o"/>
            </a:pPr>
            <a:endParaRPr lang="en-US" dirty="0" smtClean="0"/>
          </a:p>
          <a:p>
            <a:pPr>
              <a:buFont typeface="Courier New" pitchFamily="49" charset="0"/>
              <a:buChar char="o"/>
            </a:pPr>
            <a:endParaRPr lang="en-US" dirty="0" smtClean="0"/>
          </a:p>
          <a:p>
            <a:pPr>
              <a:buFont typeface="Courier New" pitchFamily="49" charset="0"/>
              <a:buChar char="o"/>
            </a:pPr>
            <a:endParaRPr lang="en-US" dirty="0" smtClean="0"/>
          </a:p>
          <a:p>
            <a:pPr>
              <a:buFont typeface="Courier New" pitchFamily="49" charset="0"/>
              <a:buChar char="o"/>
            </a:pPr>
            <a:r>
              <a:rPr lang="en-US" dirty="0" smtClean="0"/>
              <a:t>     Scandinavian Younger Futhark (Fittings) consist of 16 runes - Danish, Norwegian, Swedish and Icelandic versions (600-1200 years.) </a:t>
            </a:r>
          </a:p>
          <a:p>
            <a:pPr>
              <a:buFont typeface="Courier New" pitchFamily="49" charset="0"/>
              <a:buChar char="o"/>
            </a:pPr>
            <a:endParaRPr lang="en-US" dirty="0" smtClean="0"/>
          </a:p>
          <a:p>
            <a:pPr>
              <a:buFont typeface="Courier New" pitchFamily="49" charset="0"/>
              <a:buChar char="o"/>
            </a:pPr>
            <a:endParaRPr lang="en-US" dirty="0" smtClean="0"/>
          </a:p>
          <a:p>
            <a:pPr>
              <a:buFont typeface="Courier New" pitchFamily="49" charset="0"/>
              <a:buChar char="o"/>
            </a:pPr>
            <a:endParaRPr lang="en-US" dirty="0" smtClean="0"/>
          </a:p>
          <a:p>
            <a:pPr>
              <a:buFont typeface="Courier New" pitchFamily="49" charset="0"/>
              <a:buChar char="o"/>
            </a:pPr>
            <a:endParaRPr lang="en-US" dirty="0" smtClean="0"/>
          </a:p>
        </p:txBody>
      </p:sp>
      <p:pic>
        <p:nvPicPr>
          <p:cNvPr id="29703" name="Picture 7" descr="Датские руны"/>
          <p:cNvPicPr>
            <a:picLocks noChangeAspect="1" noChangeArrowheads="1"/>
          </p:cNvPicPr>
          <p:nvPr/>
        </p:nvPicPr>
        <p:blipFill>
          <a:blip r:embed="rId2" cstate="print"/>
          <a:srcRect/>
          <a:stretch>
            <a:fillRect/>
          </a:stretch>
        </p:blipFill>
        <p:spPr bwMode="auto">
          <a:xfrm>
            <a:off x="395536" y="3356992"/>
            <a:ext cx="8424936" cy="1478137"/>
          </a:xfrm>
          <a:prstGeom prst="rect">
            <a:avLst/>
          </a:prstGeom>
          <a:noFill/>
        </p:spPr>
      </p:pic>
      <p:sp>
        <p:nvSpPr>
          <p:cNvPr id="7" name="Прямоугольник 6"/>
          <p:cNvSpPr/>
          <p:nvPr/>
        </p:nvSpPr>
        <p:spPr>
          <a:xfrm>
            <a:off x="539552" y="548680"/>
            <a:ext cx="5295745" cy="523220"/>
          </a:xfrm>
          <a:prstGeom prst="rect">
            <a:avLst/>
          </a:prstGeom>
        </p:spPr>
        <p:txBody>
          <a:bodyPr wrap="none">
            <a:spAutoFit/>
          </a:bodyPr>
          <a:lstStyle/>
          <a:p>
            <a:pPr>
              <a:buFont typeface="Courier New" pitchFamily="49" charset="0"/>
              <a:buChar char="o"/>
            </a:pPr>
            <a:r>
              <a:rPr lang="en-US" sz="2800" dirty="0" smtClean="0">
                <a:solidFill>
                  <a:schemeClr val="accent2"/>
                </a:solidFill>
              </a:rPr>
              <a:t> Scandinavian Younger </a:t>
            </a:r>
            <a:r>
              <a:rPr lang="en-US" sz="2800" dirty="0" err="1" smtClean="0">
                <a:solidFill>
                  <a:schemeClr val="accent2"/>
                </a:solidFill>
              </a:rPr>
              <a:t>Futhark</a:t>
            </a:r>
            <a:r>
              <a:rPr lang="en-US" sz="2800" dirty="0" smtClean="0">
                <a:solidFill>
                  <a:schemeClr val="accent2"/>
                </a:solidFill>
              </a:rPr>
              <a:t> </a:t>
            </a:r>
            <a:endParaRPr lang="ru-RU" sz="2800" dirty="0">
              <a:solidFill>
                <a:schemeClr val="accent2"/>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pereformat.ru/wp-content/uploads/2012/06/normans.jpg"/>
          <p:cNvPicPr>
            <a:picLocks noChangeAspect="1" noChangeArrowheads="1"/>
          </p:cNvPicPr>
          <p:nvPr/>
        </p:nvPicPr>
        <p:blipFill>
          <a:blip r:embed="rId2" cstate="print"/>
          <a:srcRect/>
          <a:stretch>
            <a:fillRect/>
          </a:stretch>
        </p:blipFill>
        <p:spPr bwMode="auto">
          <a:xfrm>
            <a:off x="755576" y="980728"/>
            <a:ext cx="7416824" cy="3776420"/>
          </a:xfrm>
          <a:prstGeom prst="rect">
            <a:avLst/>
          </a:prstGeom>
          <a:noFill/>
        </p:spPr>
      </p:pic>
      <p:sp>
        <p:nvSpPr>
          <p:cNvPr id="3" name="Прямоугольник 2"/>
          <p:cNvSpPr/>
          <p:nvPr/>
        </p:nvSpPr>
        <p:spPr>
          <a:xfrm>
            <a:off x="899592" y="260648"/>
            <a:ext cx="4132670" cy="646331"/>
          </a:xfrm>
          <a:prstGeom prst="rect">
            <a:avLst/>
          </a:prstGeom>
        </p:spPr>
        <p:txBody>
          <a:bodyPr wrap="none">
            <a:spAutoFit/>
          </a:bodyPr>
          <a:lstStyle/>
          <a:p>
            <a:pPr>
              <a:buFont typeface="Courier New" pitchFamily="49" charset="0"/>
              <a:buChar char="o"/>
            </a:pPr>
            <a:r>
              <a:rPr lang="en-US" sz="3600" dirty="0" smtClean="0">
                <a:solidFill>
                  <a:schemeClr val="accent2"/>
                </a:solidFill>
              </a:rPr>
              <a:t>Norman conquest </a:t>
            </a:r>
            <a:endParaRPr lang="ru-RU" sz="3600" dirty="0">
              <a:solidFill>
                <a:schemeClr val="accent2"/>
              </a:solidFill>
            </a:endParaRPr>
          </a:p>
        </p:txBody>
      </p:sp>
      <p:sp>
        <p:nvSpPr>
          <p:cNvPr id="4" name="Прямоугольник 3"/>
          <p:cNvSpPr/>
          <p:nvPr/>
        </p:nvSpPr>
        <p:spPr>
          <a:xfrm>
            <a:off x="1331640" y="4941168"/>
            <a:ext cx="6192688" cy="923330"/>
          </a:xfrm>
          <a:prstGeom prst="rect">
            <a:avLst/>
          </a:prstGeom>
        </p:spPr>
        <p:txBody>
          <a:bodyPr wrap="square">
            <a:spAutoFit/>
          </a:bodyPr>
          <a:lstStyle/>
          <a:p>
            <a:r>
              <a:rPr lang="en-US" dirty="0" smtClean="0"/>
              <a:t>The Normans - descendants of the Vikings. The conquest of England began with the victory of the Normans at the Battle of Hastings in 1066. It continued till the 1070-1075</a:t>
            </a:r>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p3dot.ru/images/art/3/1/9/3/b_31935a4b06eddd3.jpg"/>
          <p:cNvPicPr>
            <a:picLocks noChangeAspect="1" noChangeArrowheads="1"/>
          </p:cNvPicPr>
          <p:nvPr/>
        </p:nvPicPr>
        <p:blipFill>
          <a:blip r:embed="rId2" cstate="print"/>
          <a:srcRect/>
          <a:stretch>
            <a:fillRect/>
          </a:stretch>
        </p:blipFill>
        <p:spPr bwMode="auto">
          <a:xfrm>
            <a:off x="0" y="-603448"/>
            <a:ext cx="9144000" cy="7461448"/>
          </a:xfrm>
          <a:prstGeom prst="rect">
            <a:avLst/>
          </a:prstGeom>
          <a:noFill/>
        </p:spPr>
      </p:pic>
      <p:sp>
        <p:nvSpPr>
          <p:cNvPr id="5" name="Блок-схема: сохраненные данные 4"/>
          <p:cNvSpPr/>
          <p:nvPr/>
        </p:nvSpPr>
        <p:spPr>
          <a:xfrm>
            <a:off x="4283968" y="1700808"/>
            <a:ext cx="5184576" cy="4824536"/>
          </a:xfrm>
          <a:prstGeom prst="flowChartOnlineStorag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Прямоугольник 1"/>
          <p:cNvSpPr/>
          <p:nvPr/>
        </p:nvSpPr>
        <p:spPr>
          <a:xfrm>
            <a:off x="4932040" y="908720"/>
            <a:ext cx="4572000" cy="369332"/>
          </a:xfrm>
          <a:prstGeom prst="rect">
            <a:avLst/>
          </a:prstGeom>
        </p:spPr>
        <p:txBody>
          <a:bodyPr>
            <a:spAutoFit/>
          </a:bodyPr>
          <a:lstStyle/>
          <a:p>
            <a:r>
              <a:rPr lang="en-US" dirty="0" smtClean="0"/>
              <a:t>Norman’s  influence</a:t>
            </a:r>
            <a:endParaRPr lang="ru-RU" dirty="0"/>
          </a:p>
        </p:txBody>
      </p:sp>
      <p:sp>
        <p:nvSpPr>
          <p:cNvPr id="3" name="Прямоугольник 2"/>
          <p:cNvSpPr/>
          <p:nvPr/>
        </p:nvSpPr>
        <p:spPr>
          <a:xfrm>
            <a:off x="4572000" y="2132856"/>
            <a:ext cx="4572000" cy="4247317"/>
          </a:xfrm>
          <a:prstGeom prst="rect">
            <a:avLst/>
          </a:prstGeom>
        </p:spPr>
        <p:txBody>
          <a:bodyPr>
            <a:spAutoFit/>
          </a:bodyPr>
          <a:lstStyle/>
          <a:p>
            <a:r>
              <a:rPr lang="en-US" dirty="0" smtClean="0"/>
              <a:t>1. Control: parliament, assembly, noble, duke, royal </a:t>
            </a:r>
          </a:p>
          <a:p>
            <a:r>
              <a:rPr lang="en-US" dirty="0" smtClean="0"/>
              <a:t>2. military terminology: army, battle, navy, soldier, officer, enemy </a:t>
            </a:r>
          </a:p>
          <a:p>
            <a:r>
              <a:rPr lang="en-US" dirty="0" smtClean="0"/>
              <a:t>3. Law and Justice: judge, court, justice, accuse (blame) </a:t>
            </a:r>
          </a:p>
          <a:p>
            <a:r>
              <a:rPr lang="en-US" dirty="0" smtClean="0"/>
              <a:t>4. Religion and the church: saint, abbey, confession, religion </a:t>
            </a:r>
          </a:p>
          <a:p>
            <a:r>
              <a:rPr lang="en-US" dirty="0" smtClean="0"/>
              <a:t>5. Urban crafts: tailor, painter, butcher, grocer, carpenter </a:t>
            </a:r>
          </a:p>
          <a:p>
            <a:r>
              <a:rPr lang="en-US" dirty="0" smtClean="0"/>
              <a:t>6. Arts and Literature: art, image, music, paint, column </a:t>
            </a:r>
          </a:p>
          <a:p>
            <a:r>
              <a:rPr lang="en-US" dirty="0" smtClean="0"/>
              <a:t>7. Entertainment: pleasure, leisure, joy, dance, cards </a:t>
            </a:r>
          </a:p>
          <a:p>
            <a:r>
              <a:rPr lang="en-US" dirty="0" smtClean="0"/>
              <a:t>8. Gen: table, chair, wardrobe, curtain, plate</a:t>
            </a:r>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monstras.lt/uploads/posts/2011-07/monstras.lt_retro-photos-of-london-in-color-40-foto_791.jpeg"/>
          <p:cNvPicPr>
            <a:picLocks noChangeAspect="1" noChangeArrowheads="1"/>
          </p:cNvPicPr>
          <p:nvPr/>
        </p:nvPicPr>
        <p:blipFill>
          <a:blip r:embed="rId2" cstate="print"/>
          <a:srcRect/>
          <a:stretch>
            <a:fillRect/>
          </a:stretch>
        </p:blipFill>
        <p:spPr bwMode="auto">
          <a:xfrm>
            <a:off x="467544" y="260648"/>
            <a:ext cx="8280920" cy="6246181"/>
          </a:xfrm>
          <a:prstGeom prst="rect">
            <a:avLst/>
          </a:prstGeom>
          <a:noFill/>
        </p:spPr>
      </p:pic>
      <p:sp>
        <p:nvSpPr>
          <p:cNvPr id="2" name="Прямоугольник 1"/>
          <p:cNvSpPr/>
          <p:nvPr/>
        </p:nvSpPr>
        <p:spPr>
          <a:xfrm>
            <a:off x="3851920" y="476672"/>
            <a:ext cx="4572000" cy="1754326"/>
          </a:xfrm>
          <a:prstGeom prst="rect">
            <a:avLst/>
          </a:prstGeom>
        </p:spPr>
        <p:txBody>
          <a:bodyPr>
            <a:spAutoFit/>
          </a:bodyPr>
          <a:lstStyle/>
          <a:p>
            <a:r>
              <a:rPr lang="en-US" dirty="0" smtClean="0">
                <a:solidFill>
                  <a:schemeClr val="bg1"/>
                </a:solidFill>
              </a:rPr>
              <a:t>  Wales - one of the historic areas of Britain, inhabited by people of the Celtic language group - Welsh. It was conquered by England in 1536. Despite strong effect of England Wales has saved national identity, culture and partly native language. </a:t>
            </a:r>
            <a:endParaRPr lang="ru-RU" dirty="0">
              <a:solidFill>
                <a:schemeClr val="bg1"/>
              </a:solidFill>
            </a:endParaRPr>
          </a:p>
        </p:txBody>
      </p:sp>
      <p:sp>
        <p:nvSpPr>
          <p:cNvPr id="6" name="Прямоугольник 5"/>
          <p:cNvSpPr/>
          <p:nvPr/>
        </p:nvSpPr>
        <p:spPr>
          <a:xfrm>
            <a:off x="1331640" y="548680"/>
            <a:ext cx="1984133" cy="923330"/>
          </a:xfrm>
          <a:prstGeom prst="rect">
            <a:avLst/>
          </a:prstGeom>
        </p:spPr>
        <p:txBody>
          <a:bodyPr wrap="none">
            <a:spAutoFit/>
          </a:bodyPr>
          <a:lstStyle/>
          <a:p>
            <a:r>
              <a:rPr lang="en-US" sz="5400" dirty="0" smtClean="0">
                <a:solidFill>
                  <a:schemeClr val="accent2">
                    <a:lumMod val="75000"/>
                  </a:schemeClr>
                </a:solidFill>
              </a:rPr>
              <a:t>Wales</a:t>
            </a:r>
            <a:endParaRPr lang="ru-RU" sz="5400"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descr="http://upload.wikimedia.org/wikipedia/commons/thumb/c/cf/Siaradwyr_y_Gymraeg_ym_Mhrif_Ardaloedd_Cymru.png/250px-Siaradwyr_y_Gymraeg_ym_Mhrif_Ardaloedd_Cymru.png"/>
          <p:cNvPicPr>
            <a:picLocks noChangeAspect="1" noChangeArrowheads="1"/>
          </p:cNvPicPr>
          <p:nvPr/>
        </p:nvPicPr>
        <p:blipFill>
          <a:blip r:embed="rId2" cstate="print"/>
          <a:srcRect/>
          <a:stretch>
            <a:fillRect/>
          </a:stretch>
        </p:blipFill>
        <p:spPr bwMode="auto">
          <a:xfrm>
            <a:off x="539552" y="692696"/>
            <a:ext cx="3888432" cy="4837211"/>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2"/>
          </a:lnRef>
          <a:fillRef idx="1">
            <a:schemeClr val="lt1"/>
          </a:fillRef>
          <a:effectRef idx="0">
            <a:schemeClr val="accent2"/>
          </a:effectRef>
          <a:fontRef idx="minor">
            <a:schemeClr val="dk1"/>
          </a:fontRef>
        </p:style>
      </p:pic>
      <p:sp>
        <p:nvSpPr>
          <p:cNvPr id="4" name="Прямоугольник 3"/>
          <p:cNvSpPr/>
          <p:nvPr/>
        </p:nvSpPr>
        <p:spPr>
          <a:xfrm>
            <a:off x="4572000" y="1556792"/>
            <a:ext cx="3672408" cy="1477328"/>
          </a:xfrm>
          <a:prstGeom prst="rect">
            <a:avLst/>
          </a:prstGeom>
        </p:spPr>
        <p:txBody>
          <a:bodyPr wrap="square">
            <a:spAutoFit/>
          </a:bodyPr>
          <a:lstStyle/>
          <a:p>
            <a:pPr>
              <a:buFont typeface="Courier New" pitchFamily="49" charset="0"/>
              <a:buChar char="o"/>
            </a:pPr>
            <a:r>
              <a:rPr lang="en-US" dirty="0" smtClean="0"/>
              <a:t>  According to the 2001 census, 611,000 people, or 20.5%(200 000) of the population of Wales, are Welsh owned (compared to 18.5% in 1991) </a:t>
            </a:r>
            <a:endParaRPr lang="ru-RU" dirty="0"/>
          </a:p>
        </p:txBody>
      </p:sp>
      <p:sp>
        <p:nvSpPr>
          <p:cNvPr id="5" name="Прямоугольник 4"/>
          <p:cNvSpPr/>
          <p:nvPr/>
        </p:nvSpPr>
        <p:spPr>
          <a:xfrm>
            <a:off x="4932040" y="548680"/>
            <a:ext cx="2042675" cy="769441"/>
          </a:xfrm>
          <a:prstGeom prst="rect">
            <a:avLst/>
          </a:prstGeom>
        </p:spPr>
        <p:txBody>
          <a:bodyPr wrap="none">
            <a:spAutoFit/>
          </a:bodyPr>
          <a:lstStyle/>
          <a:p>
            <a:pPr>
              <a:buFont typeface="Courier New" pitchFamily="49" charset="0"/>
              <a:buChar char="o"/>
            </a:pPr>
            <a:r>
              <a:rPr lang="en-US" sz="4400" dirty="0" smtClean="0">
                <a:solidFill>
                  <a:schemeClr val="accent2"/>
                </a:solidFill>
              </a:rPr>
              <a:t>Welsh</a:t>
            </a:r>
            <a:endParaRPr lang="ru-RU" sz="4400" dirty="0">
              <a:solidFill>
                <a:schemeClr val="accent2"/>
              </a:solidFill>
            </a:endParaRPr>
          </a:p>
        </p:txBody>
      </p:sp>
      <p:sp>
        <p:nvSpPr>
          <p:cNvPr id="6" name="Прямоугольник 5"/>
          <p:cNvSpPr/>
          <p:nvPr/>
        </p:nvSpPr>
        <p:spPr>
          <a:xfrm>
            <a:off x="4572000" y="3212976"/>
            <a:ext cx="4572000" cy="923330"/>
          </a:xfrm>
          <a:prstGeom prst="rect">
            <a:avLst/>
          </a:prstGeom>
        </p:spPr>
        <p:txBody>
          <a:bodyPr>
            <a:spAutoFit/>
          </a:bodyPr>
          <a:lstStyle/>
          <a:p>
            <a:pPr>
              <a:buFont typeface="Courier New" pitchFamily="49" charset="0"/>
              <a:buChar char="o"/>
            </a:pPr>
            <a:r>
              <a:rPr lang="en-US" dirty="0" smtClean="0"/>
              <a:t>  Wales can be considered bilingual, although only a third of the population is fluent in both English and </a:t>
            </a:r>
            <a:r>
              <a:rPr lang="en-US" dirty="0" err="1" smtClean="0"/>
              <a:t>Cymric</a:t>
            </a:r>
            <a:r>
              <a:rPr lang="en-US" dirty="0" smtClean="0"/>
              <a:t>. (Welsh)</a:t>
            </a:r>
            <a:endParaRPr lang="ru-RU"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descr="http://yahooeu.ru/uploads/posts/2013-04/1365892457_arhitektura-4.jpg"/>
          <p:cNvPicPr>
            <a:picLocks noChangeAspect="1" noChangeArrowheads="1"/>
          </p:cNvPicPr>
          <p:nvPr/>
        </p:nvPicPr>
        <p:blipFill>
          <a:blip r:embed="rId2" cstate="print"/>
          <a:srcRect/>
          <a:stretch>
            <a:fillRect/>
          </a:stretch>
        </p:blipFill>
        <p:spPr bwMode="auto">
          <a:xfrm>
            <a:off x="467544" y="332656"/>
            <a:ext cx="8013170" cy="6009879"/>
          </a:xfrm>
          <a:prstGeom prst="rect">
            <a:avLst/>
          </a:prstGeom>
          <a:noFill/>
        </p:spPr>
      </p:pic>
      <p:sp>
        <p:nvSpPr>
          <p:cNvPr id="5" name="Блок-схема: сохраненные данные 4"/>
          <p:cNvSpPr/>
          <p:nvPr/>
        </p:nvSpPr>
        <p:spPr>
          <a:xfrm>
            <a:off x="1907704" y="764704"/>
            <a:ext cx="5832648" cy="2736304"/>
          </a:xfrm>
          <a:prstGeom prst="flowChartOnlineStorage">
            <a:avLst/>
          </a:prstGeom>
          <a:solidFill>
            <a:schemeClr val="bg2"/>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3059832" y="980728"/>
            <a:ext cx="3888432" cy="2308324"/>
          </a:xfrm>
          <a:prstGeom prst="rect">
            <a:avLst/>
          </a:prstGeom>
        </p:spPr>
        <p:txBody>
          <a:bodyPr wrap="square">
            <a:spAutoFit/>
          </a:bodyPr>
          <a:lstStyle/>
          <a:p>
            <a:r>
              <a:rPr lang="en-US" dirty="0" smtClean="0"/>
              <a:t>The word "Wales" also has Anglo-Saxon origin and means "country of strangers." Welsh Celtic themselves prefer the term "</a:t>
            </a:r>
            <a:r>
              <a:rPr lang="en-US" dirty="0" err="1" smtClean="0"/>
              <a:t>Cymru</a:t>
            </a:r>
            <a:r>
              <a:rPr lang="en-US" dirty="0" smtClean="0"/>
              <a:t>", translated as a "country fellow", but outside Wales it is not applied. The spread of the term "England" on Wales perceived by its residents as an insult.</a:t>
            </a:r>
            <a:endParaRPr lang="ru-RU"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antif.ru/uploads/posts/2009-08/1249390248_kieron-williamson-06.jpg"/>
          <p:cNvPicPr>
            <a:picLocks noChangeAspect="1" noChangeArrowheads="1"/>
          </p:cNvPicPr>
          <p:nvPr/>
        </p:nvPicPr>
        <p:blipFill>
          <a:blip r:embed="rId2" cstate="print"/>
          <a:srcRect/>
          <a:stretch>
            <a:fillRect/>
          </a:stretch>
        </p:blipFill>
        <p:spPr bwMode="auto">
          <a:xfrm>
            <a:off x="0" y="43654"/>
            <a:ext cx="9144000" cy="6814346"/>
          </a:xfrm>
          <a:prstGeom prst="rect">
            <a:avLst/>
          </a:prstGeom>
          <a:noFill/>
        </p:spPr>
      </p:pic>
      <p:sp>
        <p:nvSpPr>
          <p:cNvPr id="4" name="Блок-схема: сохраненные данные 3"/>
          <p:cNvSpPr/>
          <p:nvPr/>
        </p:nvSpPr>
        <p:spPr>
          <a:xfrm>
            <a:off x="3995936" y="260648"/>
            <a:ext cx="5472608" cy="2736304"/>
          </a:xfrm>
          <a:prstGeom prst="flowChartOnlineStorage">
            <a:avLst/>
          </a:prstGeom>
          <a:solidFill>
            <a:srgbClr val="C2BAFA"/>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4211960" y="476672"/>
            <a:ext cx="4067944" cy="2308324"/>
          </a:xfrm>
          <a:prstGeom prst="rect">
            <a:avLst/>
          </a:prstGeom>
        </p:spPr>
        <p:txBody>
          <a:bodyPr wrap="square">
            <a:spAutoFit/>
          </a:bodyPr>
          <a:lstStyle/>
          <a:p>
            <a:r>
              <a:rPr lang="en-US" dirty="0" smtClean="0">
                <a:solidFill>
                  <a:schemeClr val="bg1"/>
                </a:solidFill>
              </a:rPr>
              <a:t>Today, all the inscriptions in Wales are in  Welsh; it is taught in schools, and the law of public administration in state institutions should be bilingual. Teachers, social workers must know Welsh. Welsh radio and television does much to native language to transfer it to the next generation.</a:t>
            </a:r>
            <a:endParaRPr lang="ru-RU" dirty="0" smtClean="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vivacity-peterborough.com/files/images/applicationfiles/876.2860.shutterstock_19098424/800x600.fitdown.jpg"/>
          <p:cNvPicPr>
            <a:picLocks noChangeAspect="1" noChangeArrowheads="1"/>
          </p:cNvPicPr>
          <p:nvPr/>
        </p:nvPicPr>
        <p:blipFill>
          <a:blip r:embed="rId2" cstate="print"/>
          <a:srcRect/>
          <a:stretch>
            <a:fillRect/>
          </a:stretch>
        </p:blipFill>
        <p:spPr bwMode="auto">
          <a:xfrm>
            <a:off x="611560" y="1052736"/>
            <a:ext cx="7620000" cy="5057775"/>
          </a:xfrm>
          <a:prstGeom prst="rect">
            <a:avLst/>
          </a:prstGeom>
          <a:noFill/>
          <a:effectLst>
            <a:outerShdw blurRad="63500" sx="102000" sy="102000" algn="ctr" rotWithShape="0">
              <a:prstClr val="black">
                <a:alpha val="40000"/>
              </a:prstClr>
            </a:outerShdw>
          </a:effectLst>
        </p:spPr>
      </p:pic>
      <p:sp>
        <p:nvSpPr>
          <p:cNvPr id="2" name="Прямоугольник 1"/>
          <p:cNvSpPr/>
          <p:nvPr/>
        </p:nvSpPr>
        <p:spPr>
          <a:xfrm>
            <a:off x="323528" y="332656"/>
            <a:ext cx="6624736" cy="1169551"/>
          </a:xfrm>
          <a:prstGeom prst="rect">
            <a:avLst/>
          </a:prstGeom>
        </p:spPr>
        <p:txBody>
          <a:bodyPr wrap="square">
            <a:spAutoFit/>
          </a:bodyPr>
          <a:lstStyle/>
          <a:p>
            <a:r>
              <a:rPr lang="en-US" sz="2800" dirty="0" smtClean="0">
                <a:solidFill>
                  <a:schemeClr val="accent2"/>
                </a:solidFill>
              </a:rPr>
              <a:t>Borrowings from Welsh to English</a:t>
            </a:r>
            <a:r>
              <a:rPr lang="en-US" dirty="0" smtClean="0">
                <a:solidFill>
                  <a:schemeClr val="accent2"/>
                </a:solidFill>
              </a:rPr>
              <a:t>: </a:t>
            </a:r>
          </a:p>
          <a:p>
            <a:endParaRPr lang="en-US" dirty="0" smtClean="0"/>
          </a:p>
          <a:p>
            <a:r>
              <a:rPr lang="en-US" sz="2400" dirty="0" smtClean="0"/>
              <a:t>                                          coracle –a  fishing boat</a:t>
            </a:r>
            <a:endParaRPr lang="ru-RU"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cdn.bolshoyvopros.ru/files/users/images/41/d5/41d5fdfd9fe07a34265786e4debeb09f.jpg"/>
          <p:cNvPicPr>
            <a:picLocks noChangeAspect="1" noChangeArrowheads="1"/>
          </p:cNvPicPr>
          <p:nvPr/>
        </p:nvPicPr>
        <p:blipFill>
          <a:blip r:embed="rId2" cstate="print"/>
          <a:srcRect/>
          <a:stretch>
            <a:fillRect/>
          </a:stretch>
        </p:blipFill>
        <p:spPr bwMode="auto">
          <a:xfrm>
            <a:off x="899592" y="340306"/>
            <a:ext cx="6426945" cy="4679621"/>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2" name="Прямоугольник 1"/>
          <p:cNvSpPr/>
          <p:nvPr/>
        </p:nvSpPr>
        <p:spPr>
          <a:xfrm>
            <a:off x="4572000" y="1052736"/>
            <a:ext cx="1428917" cy="461665"/>
          </a:xfrm>
          <a:prstGeom prst="rect">
            <a:avLst/>
          </a:prstGeom>
        </p:spPr>
        <p:txBody>
          <a:bodyPr wrap="none">
            <a:spAutoFit/>
          </a:bodyPr>
          <a:lstStyle/>
          <a:p>
            <a:r>
              <a:rPr lang="en-US" sz="2400" dirty="0" smtClean="0"/>
              <a:t>cromlech</a:t>
            </a:r>
            <a:endParaRPr lang="ru-RU" sz="2400" dirty="0"/>
          </a:p>
        </p:txBody>
      </p:sp>
      <p:sp>
        <p:nvSpPr>
          <p:cNvPr id="4" name="Прямоугольник 3"/>
          <p:cNvSpPr/>
          <p:nvPr/>
        </p:nvSpPr>
        <p:spPr>
          <a:xfrm>
            <a:off x="5364088" y="4941168"/>
            <a:ext cx="4572000" cy="646331"/>
          </a:xfrm>
          <a:prstGeom prst="rect">
            <a:avLst/>
          </a:prstGeom>
        </p:spPr>
        <p:txBody>
          <a:bodyPr>
            <a:spAutoFit/>
          </a:bodyPr>
          <a:lstStyle/>
          <a:p>
            <a:pPr>
              <a:buFont typeface="Arial" pitchFamily="34" charset="0"/>
              <a:buChar char="•"/>
            </a:pPr>
            <a:r>
              <a:rPr lang="en-US" dirty="0" smtClean="0"/>
              <a:t>   eisteddfod </a:t>
            </a:r>
          </a:p>
          <a:p>
            <a:r>
              <a:rPr lang="en-US" dirty="0" smtClean="0"/>
              <a:t>          - meeting Welsh bards</a:t>
            </a:r>
            <a:endParaRPr lang="ru-RU" dirty="0"/>
          </a:p>
        </p:txBody>
      </p:sp>
      <p:sp>
        <p:nvSpPr>
          <p:cNvPr id="5" name="Прямоугольник 4"/>
          <p:cNvSpPr/>
          <p:nvPr/>
        </p:nvSpPr>
        <p:spPr>
          <a:xfrm>
            <a:off x="5364088" y="5949280"/>
            <a:ext cx="1145698" cy="369332"/>
          </a:xfrm>
          <a:prstGeom prst="rect">
            <a:avLst/>
          </a:prstGeom>
        </p:spPr>
        <p:txBody>
          <a:bodyPr wrap="none">
            <a:spAutoFit/>
          </a:bodyPr>
          <a:lstStyle/>
          <a:p>
            <a:pPr>
              <a:buFont typeface="Arial" pitchFamily="34" charset="0"/>
              <a:buChar char="•"/>
            </a:pPr>
            <a:r>
              <a:rPr lang="en-US" dirty="0" smtClean="0"/>
              <a:t>   flannel</a:t>
            </a: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dirty="0"/>
          </a:p>
        </p:txBody>
      </p:sp>
      <p:sp>
        <p:nvSpPr>
          <p:cNvPr id="3" name="Заголовок 2"/>
          <p:cNvSpPr>
            <a:spLocks noGrp="1"/>
          </p:cNvSpPr>
          <p:nvPr>
            <p:ph type="title"/>
          </p:nvPr>
        </p:nvSpPr>
        <p:spPr/>
        <p:txBody>
          <a:bodyPr/>
          <a:lstStyle/>
          <a:p>
            <a:endParaRPr lang="ru-RU" dirty="0"/>
          </a:p>
        </p:txBody>
      </p:sp>
      <p:pic>
        <p:nvPicPr>
          <p:cNvPr id="3074" name="Picture 2" descr="http://thenikkithomasnetwork.com/community/wp-admin/wp-admin/germanic-languages-tree-i5.gif"/>
          <p:cNvPicPr>
            <a:picLocks noChangeAspect="1" noChangeArrowheads="1"/>
          </p:cNvPicPr>
          <p:nvPr/>
        </p:nvPicPr>
        <p:blipFill>
          <a:blip r:embed="rId2" cstate="print"/>
          <a:srcRect/>
          <a:stretch>
            <a:fillRect/>
          </a:stretch>
        </p:blipFill>
        <p:spPr bwMode="auto">
          <a:xfrm>
            <a:off x="1043608" y="908720"/>
            <a:ext cx="6912768" cy="5189210"/>
          </a:xfrm>
          <a:prstGeom prst="rect">
            <a:avLst/>
          </a:prstGeom>
          <a:noFill/>
        </p:spPr>
      </p:pic>
      <p:sp>
        <p:nvSpPr>
          <p:cNvPr id="5" name="Кольцо 4"/>
          <p:cNvSpPr/>
          <p:nvPr/>
        </p:nvSpPr>
        <p:spPr>
          <a:xfrm>
            <a:off x="2195736" y="1196752"/>
            <a:ext cx="2088232" cy="2016224"/>
          </a:xfrm>
          <a:prstGeom prst="donut">
            <a:avLst>
              <a:gd name="adj" fmla="val 3093"/>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0000"/>
              </a:solidFill>
            </a:endParaRPr>
          </a:p>
        </p:txBody>
      </p:sp>
      <p:sp>
        <p:nvSpPr>
          <p:cNvPr id="6" name="Кольцо 5"/>
          <p:cNvSpPr/>
          <p:nvPr/>
        </p:nvSpPr>
        <p:spPr>
          <a:xfrm>
            <a:off x="1907704" y="3789040"/>
            <a:ext cx="2664296" cy="2664296"/>
          </a:xfrm>
          <a:prstGeom prst="donut">
            <a:avLst>
              <a:gd name="adj" fmla="val 3093"/>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0000"/>
              </a:solidFill>
            </a:endParaRPr>
          </a:p>
        </p:txBody>
      </p:sp>
      <p:sp>
        <p:nvSpPr>
          <p:cNvPr id="7" name="TextBox 6"/>
          <p:cNvSpPr txBox="1"/>
          <p:nvPr/>
        </p:nvSpPr>
        <p:spPr>
          <a:xfrm>
            <a:off x="2411760" y="188640"/>
            <a:ext cx="3699667" cy="584775"/>
          </a:xfrm>
          <a:prstGeom prst="rect">
            <a:avLst/>
          </a:prstGeom>
          <a:noFill/>
        </p:spPr>
        <p:txBody>
          <a:bodyPr wrap="none" rtlCol="0">
            <a:spAutoFit/>
          </a:bodyPr>
          <a:lstStyle/>
          <a:p>
            <a:r>
              <a:rPr lang="en-US" sz="3200" dirty="0" smtClean="0"/>
              <a:t>Places of Languages</a:t>
            </a:r>
            <a:endParaRPr lang="ru-RU" sz="3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okartinki.ru/index.php?option=com_datsogallery&amp;func=wmark&amp;mid=583"/>
          <p:cNvPicPr>
            <a:picLocks noChangeAspect="1" noChangeArrowheads="1"/>
          </p:cNvPicPr>
          <p:nvPr/>
        </p:nvPicPr>
        <p:blipFill>
          <a:blip r:embed="rId2" cstate="print"/>
          <a:srcRect/>
          <a:stretch>
            <a:fillRect/>
          </a:stretch>
        </p:blipFill>
        <p:spPr bwMode="auto">
          <a:xfrm>
            <a:off x="539552" y="332656"/>
            <a:ext cx="7992888" cy="5988519"/>
          </a:xfrm>
          <a:prstGeom prst="rect">
            <a:avLst/>
          </a:prstGeom>
          <a:noFill/>
        </p:spPr>
      </p:pic>
      <p:sp>
        <p:nvSpPr>
          <p:cNvPr id="4" name="TextBox 3"/>
          <p:cNvSpPr txBox="1"/>
          <p:nvPr/>
        </p:nvSpPr>
        <p:spPr>
          <a:xfrm>
            <a:off x="4932040" y="692696"/>
            <a:ext cx="2784032" cy="923330"/>
          </a:xfrm>
          <a:prstGeom prst="rect">
            <a:avLst/>
          </a:prstGeom>
          <a:noFill/>
        </p:spPr>
        <p:txBody>
          <a:bodyPr wrap="none" rtlCol="0">
            <a:spAutoFit/>
          </a:bodyPr>
          <a:lstStyle/>
          <a:p>
            <a:r>
              <a:rPr lang="en-US" sz="5400" dirty="0" smtClean="0"/>
              <a:t>Scotland</a:t>
            </a:r>
            <a:endParaRPr lang="ru-RU" sz="5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444208" y="2060848"/>
            <a:ext cx="2304256" cy="707886"/>
          </a:xfrm>
          <a:prstGeom prst="rect">
            <a:avLst/>
          </a:prstGeom>
        </p:spPr>
        <p:txBody>
          <a:bodyPr wrap="square">
            <a:spAutoFit/>
          </a:bodyPr>
          <a:lstStyle/>
          <a:p>
            <a:r>
              <a:rPr lang="en-US" sz="2000" dirty="0" smtClean="0"/>
              <a:t>Scotland joined England in 1707.</a:t>
            </a:r>
            <a:endParaRPr lang="ru-RU" sz="2000" dirty="0"/>
          </a:p>
        </p:txBody>
      </p:sp>
      <p:pic>
        <p:nvPicPr>
          <p:cNvPr id="44034" name="Picture 2" descr="http://www.travel-collection.com.ua/data/travelguide/regionmaps/001051000000.jpg"/>
          <p:cNvPicPr>
            <a:picLocks noChangeAspect="1" noChangeArrowheads="1"/>
          </p:cNvPicPr>
          <p:nvPr/>
        </p:nvPicPr>
        <p:blipFill>
          <a:blip r:embed="rId2" cstate="print"/>
          <a:srcRect/>
          <a:stretch>
            <a:fillRect/>
          </a:stretch>
        </p:blipFill>
        <p:spPr bwMode="auto">
          <a:xfrm>
            <a:off x="539552" y="620688"/>
            <a:ext cx="5760640" cy="5404529"/>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mg0.liveinternet.ru/images/attach/c/7/94/344/94344606_97.jpg"/>
          <p:cNvPicPr>
            <a:picLocks noChangeAspect="1" noChangeArrowheads="1"/>
          </p:cNvPicPr>
          <p:nvPr/>
        </p:nvPicPr>
        <p:blipFill>
          <a:blip r:embed="rId2" cstate="print"/>
          <a:srcRect/>
          <a:stretch>
            <a:fillRect/>
          </a:stretch>
        </p:blipFill>
        <p:spPr bwMode="auto">
          <a:xfrm>
            <a:off x="323528" y="260648"/>
            <a:ext cx="8496944" cy="6264696"/>
          </a:xfrm>
          <a:prstGeom prst="rect">
            <a:avLst/>
          </a:prstGeom>
          <a:noFill/>
        </p:spPr>
      </p:pic>
      <p:sp>
        <p:nvSpPr>
          <p:cNvPr id="2" name="Прямоугольник 1"/>
          <p:cNvSpPr/>
          <p:nvPr/>
        </p:nvSpPr>
        <p:spPr>
          <a:xfrm>
            <a:off x="683568" y="2132856"/>
            <a:ext cx="5112568" cy="2308324"/>
          </a:xfrm>
          <a:prstGeom prst="rect">
            <a:avLst/>
          </a:prstGeom>
        </p:spPr>
        <p:txBody>
          <a:bodyPr wrap="square">
            <a:spAutoFit/>
          </a:bodyPr>
          <a:lstStyle/>
          <a:p>
            <a:endParaRPr lang="en-US" dirty="0" smtClean="0"/>
          </a:p>
          <a:p>
            <a:r>
              <a:rPr lang="en-US" dirty="0" smtClean="0"/>
              <a:t>English is one of the national languages ​​of the country since Scotland officially became part of the United Kingdom. However, it is not the only language of Scotland, spoken by the natives: </a:t>
            </a:r>
            <a:r>
              <a:rPr lang="en-US" b="1" dirty="0" smtClean="0"/>
              <a:t> Anglo-Scottish( </a:t>
            </a:r>
            <a:r>
              <a:rPr lang="ru-RU" dirty="0" smtClean="0"/>
              <a:t>1,5 </a:t>
            </a:r>
            <a:r>
              <a:rPr lang="en-US" dirty="0" smtClean="0"/>
              <a:t>millions</a:t>
            </a:r>
            <a:r>
              <a:rPr lang="ru-RU" dirty="0" smtClean="0"/>
              <a:t>.</a:t>
            </a:r>
            <a:r>
              <a:rPr lang="en-US" dirty="0" smtClean="0"/>
              <a:t>)</a:t>
            </a:r>
            <a:r>
              <a:rPr lang="ru-RU" dirty="0" smtClean="0"/>
              <a:t> </a:t>
            </a:r>
            <a:r>
              <a:rPr lang="en-US" dirty="0" smtClean="0"/>
              <a:t>and </a:t>
            </a:r>
            <a:r>
              <a:rPr lang="en-US" b="1" dirty="0" smtClean="0"/>
              <a:t>Scottish Celtic (Gaelic) language</a:t>
            </a:r>
            <a:r>
              <a:rPr lang="ru-RU" dirty="0" smtClean="0"/>
              <a:t> </a:t>
            </a:r>
            <a:r>
              <a:rPr lang="en-US" dirty="0" smtClean="0"/>
              <a:t>(</a:t>
            </a:r>
            <a:r>
              <a:rPr lang="ru-RU" dirty="0" smtClean="0"/>
              <a:t>58 652</a:t>
            </a:r>
            <a:r>
              <a:rPr lang="en-US" dirty="0" smtClean="0"/>
              <a:t>)</a:t>
            </a:r>
            <a:r>
              <a:rPr lang="ru-RU" dirty="0" smtClean="0"/>
              <a:t> </a:t>
            </a:r>
            <a:r>
              <a:rPr lang="en-US" b="1" dirty="0" smtClean="0"/>
              <a:t> </a:t>
            </a:r>
            <a:r>
              <a:rPr lang="en-US" dirty="0" smtClean="0"/>
              <a:t>are</a:t>
            </a:r>
            <a:r>
              <a:rPr lang="en-US" b="1" dirty="0" smtClean="0"/>
              <a:t> </a:t>
            </a:r>
            <a:r>
              <a:rPr lang="en-US" dirty="0" smtClean="0"/>
              <a:t>official languages of  Scotland.</a:t>
            </a:r>
            <a:endParaRPr lang="ru-RU" dirty="0"/>
          </a:p>
        </p:txBody>
      </p:sp>
      <p:sp>
        <p:nvSpPr>
          <p:cNvPr id="3" name="Прямоугольник 2"/>
          <p:cNvSpPr/>
          <p:nvPr/>
        </p:nvSpPr>
        <p:spPr>
          <a:xfrm>
            <a:off x="467544" y="404664"/>
            <a:ext cx="7560840" cy="461665"/>
          </a:xfrm>
          <a:prstGeom prst="rect">
            <a:avLst/>
          </a:prstGeom>
        </p:spPr>
        <p:txBody>
          <a:bodyPr wrap="square">
            <a:spAutoFit/>
          </a:bodyPr>
          <a:lstStyle/>
          <a:p>
            <a:r>
              <a:rPr lang="en-US" sz="2400" dirty="0" smtClean="0"/>
              <a:t>    Anglo-Scottish and Scottish Celtic (Gaelic) languages</a:t>
            </a:r>
            <a:endParaRPr lang="ru-RU"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Файл:GaelicZones.gif"/>
          <p:cNvPicPr>
            <a:picLocks noChangeAspect="1" noChangeArrowheads="1"/>
          </p:cNvPicPr>
          <p:nvPr/>
        </p:nvPicPr>
        <p:blipFill>
          <a:blip r:embed="rId2" cstate="print"/>
          <a:srcRect/>
          <a:stretch>
            <a:fillRect/>
          </a:stretch>
        </p:blipFill>
        <p:spPr bwMode="auto">
          <a:xfrm>
            <a:off x="251520" y="260648"/>
            <a:ext cx="5257512" cy="6350881"/>
          </a:xfrm>
          <a:prstGeom prst="rect">
            <a:avLst/>
          </a:prstGeom>
          <a:noFill/>
        </p:spPr>
      </p:pic>
      <p:sp>
        <p:nvSpPr>
          <p:cNvPr id="3" name="Прямоугольник 2"/>
          <p:cNvSpPr/>
          <p:nvPr/>
        </p:nvSpPr>
        <p:spPr>
          <a:xfrm>
            <a:off x="5868144" y="2204864"/>
            <a:ext cx="3059832" cy="954107"/>
          </a:xfrm>
          <a:prstGeom prst="rect">
            <a:avLst/>
          </a:prstGeom>
        </p:spPr>
        <p:txBody>
          <a:bodyPr wrap="square">
            <a:spAutoFit/>
          </a:bodyPr>
          <a:lstStyle/>
          <a:p>
            <a:r>
              <a:rPr lang="en-US" sz="2800" dirty="0" smtClean="0"/>
              <a:t>distribution of Gaelic in Scotland</a:t>
            </a:r>
            <a:endParaRPr lang="ru-RU" sz="2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0" name="Picture 10" descr="http://www.xa-xa.org/uploads/posts/2012-11/1354317571_7cf25c4a93.jpg"/>
          <p:cNvPicPr>
            <a:picLocks noChangeAspect="1" noChangeArrowheads="1"/>
          </p:cNvPicPr>
          <p:nvPr/>
        </p:nvPicPr>
        <p:blipFill>
          <a:blip r:embed="rId2" cstate="print"/>
          <a:srcRect/>
          <a:stretch>
            <a:fillRect/>
          </a:stretch>
        </p:blipFill>
        <p:spPr bwMode="auto">
          <a:xfrm>
            <a:off x="251520" y="260648"/>
            <a:ext cx="8532440" cy="6329287"/>
          </a:xfrm>
          <a:prstGeom prst="rect">
            <a:avLst/>
          </a:prstGeom>
          <a:noFill/>
        </p:spPr>
      </p:pic>
      <p:sp>
        <p:nvSpPr>
          <p:cNvPr id="2" name="Прямоугольник 1"/>
          <p:cNvSpPr/>
          <p:nvPr/>
        </p:nvSpPr>
        <p:spPr>
          <a:xfrm>
            <a:off x="467544" y="404664"/>
            <a:ext cx="7416824" cy="584775"/>
          </a:xfrm>
          <a:prstGeom prst="rect">
            <a:avLst/>
          </a:prstGeom>
        </p:spPr>
        <p:txBody>
          <a:bodyPr wrap="square">
            <a:spAutoFit/>
          </a:bodyPr>
          <a:lstStyle/>
          <a:p>
            <a:r>
              <a:rPr lang="en-US" sz="3200" dirty="0" smtClean="0"/>
              <a:t>Borrowings</a:t>
            </a:r>
            <a:endParaRPr lang="ru-RU" dirty="0"/>
          </a:p>
        </p:txBody>
      </p:sp>
      <p:pic>
        <p:nvPicPr>
          <p:cNvPr id="51202" name="Picture 2" descr="http://s020.radikal.ru/i701/1212/7b/aa66ca334154.jpg"/>
          <p:cNvPicPr>
            <a:picLocks noChangeAspect="1" noChangeArrowheads="1"/>
          </p:cNvPicPr>
          <p:nvPr/>
        </p:nvPicPr>
        <p:blipFill>
          <a:blip r:embed="rId3" cstate="print"/>
          <a:srcRect/>
          <a:stretch>
            <a:fillRect/>
          </a:stretch>
        </p:blipFill>
        <p:spPr bwMode="auto">
          <a:xfrm>
            <a:off x="5364088" y="1052736"/>
            <a:ext cx="3400218" cy="4706184"/>
          </a:xfrm>
          <a:prstGeom prst="rect">
            <a:avLst/>
          </a:prstGeom>
          <a:noFill/>
        </p:spPr>
      </p:pic>
      <p:sp>
        <p:nvSpPr>
          <p:cNvPr id="4" name="Прямоугольник 3"/>
          <p:cNvSpPr/>
          <p:nvPr/>
        </p:nvSpPr>
        <p:spPr>
          <a:xfrm>
            <a:off x="7740352" y="1556792"/>
            <a:ext cx="707758" cy="461665"/>
          </a:xfrm>
          <a:prstGeom prst="rect">
            <a:avLst/>
          </a:prstGeom>
        </p:spPr>
        <p:txBody>
          <a:bodyPr wrap="none">
            <a:spAutoFit/>
          </a:bodyPr>
          <a:lstStyle/>
          <a:p>
            <a:r>
              <a:rPr lang="en-US" sz="2400" dirty="0" err="1" smtClean="0"/>
              <a:t>veel</a:t>
            </a:r>
            <a:endParaRPr lang="ru-RU" sz="2400" dirty="0"/>
          </a:p>
        </p:txBody>
      </p:sp>
      <p:sp>
        <p:nvSpPr>
          <p:cNvPr id="9" name="Прямоугольник 8"/>
          <p:cNvSpPr/>
          <p:nvPr/>
        </p:nvSpPr>
        <p:spPr>
          <a:xfrm>
            <a:off x="2771800" y="4509120"/>
            <a:ext cx="608821" cy="369332"/>
          </a:xfrm>
          <a:prstGeom prst="rect">
            <a:avLst/>
          </a:prstGeom>
        </p:spPr>
        <p:txBody>
          <a:bodyPr wrap="none">
            <a:spAutoFit/>
          </a:bodyPr>
          <a:lstStyle/>
          <a:p>
            <a:r>
              <a:rPr lang="en-US" dirty="0" smtClean="0"/>
              <a:t>glen</a:t>
            </a:r>
            <a:endParaRPr lang="ru-RU" dirty="0"/>
          </a:p>
        </p:txBody>
      </p:sp>
      <p:sp>
        <p:nvSpPr>
          <p:cNvPr id="7" name="Прямоугольник 6"/>
          <p:cNvSpPr/>
          <p:nvPr/>
        </p:nvSpPr>
        <p:spPr>
          <a:xfrm>
            <a:off x="4139952" y="4509120"/>
            <a:ext cx="737318" cy="369332"/>
          </a:xfrm>
          <a:prstGeom prst="rect">
            <a:avLst/>
          </a:prstGeom>
        </p:spPr>
        <p:txBody>
          <a:bodyPr wrap="none">
            <a:spAutoFit/>
          </a:bodyPr>
          <a:lstStyle/>
          <a:p>
            <a:r>
              <a:rPr lang="en-US" dirty="0" smtClean="0"/>
              <a:t> Loch</a:t>
            </a:r>
            <a:endParaRPr lang="ru-RU" dirty="0"/>
          </a:p>
        </p:txBody>
      </p:sp>
      <p:sp>
        <p:nvSpPr>
          <p:cNvPr id="11" name="Прямоугольник 10"/>
          <p:cNvSpPr/>
          <p:nvPr/>
        </p:nvSpPr>
        <p:spPr>
          <a:xfrm>
            <a:off x="3995936" y="1196752"/>
            <a:ext cx="599844" cy="369332"/>
          </a:xfrm>
          <a:prstGeom prst="rect">
            <a:avLst/>
          </a:prstGeom>
        </p:spPr>
        <p:txBody>
          <a:bodyPr wrap="none">
            <a:spAutoFit/>
          </a:bodyPr>
          <a:lstStyle/>
          <a:p>
            <a:r>
              <a:rPr lang="ru-RU" dirty="0" err="1" smtClean="0"/>
              <a:t>сlan</a:t>
            </a:r>
            <a:endParaRPr lang="ru-RU" dirty="0"/>
          </a:p>
        </p:txBody>
      </p:sp>
      <p:sp>
        <p:nvSpPr>
          <p:cNvPr id="12" name="Прямоугольник 11"/>
          <p:cNvSpPr/>
          <p:nvPr/>
        </p:nvSpPr>
        <p:spPr>
          <a:xfrm>
            <a:off x="4644008" y="5877272"/>
            <a:ext cx="792205" cy="369332"/>
          </a:xfrm>
          <a:prstGeom prst="rect">
            <a:avLst/>
          </a:prstGeom>
        </p:spPr>
        <p:txBody>
          <a:bodyPr wrap="none">
            <a:spAutoFit/>
          </a:bodyPr>
          <a:lstStyle/>
          <a:p>
            <a:r>
              <a:rPr lang="en-US" dirty="0" smtClean="0"/>
              <a:t>tartan</a:t>
            </a:r>
            <a:endParaRPr lang="ru-RU" dirty="0"/>
          </a:p>
        </p:txBody>
      </p:sp>
      <p:sp>
        <p:nvSpPr>
          <p:cNvPr id="14" name="Прямоугольник 13"/>
          <p:cNvSpPr/>
          <p:nvPr/>
        </p:nvSpPr>
        <p:spPr>
          <a:xfrm>
            <a:off x="4427984" y="5013176"/>
            <a:ext cx="1394369" cy="369332"/>
          </a:xfrm>
          <a:prstGeom prst="rect">
            <a:avLst/>
          </a:prstGeom>
        </p:spPr>
        <p:txBody>
          <a:bodyPr wrap="square">
            <a:spAutoFit/>
          </a:bodyPr>
          <a:lstStyle/>
          <a:p>
            <a:r>
              <a:rPr lang="ru-RU" dirty="0" err="1" smtClean="0"/>
              <a:t>с</a:t>
            </a:r>
            <a:r>
              <a:rPr lang="en-US" dirty="0" smtClean="0"/>
              <a:t>rag</a:t>
            </a:r>
            <a:endParaRPr lang="ru-RU" dirty="0"/>
          </a:p>
        </p:txBody>
      </p:sp>
      <p:sp>
        <p:nvSpPr>
          <p:cNvPr id="15" name="Прямоугольник 14"/>
          <p:cNvSpPr/>
          <p:nvPr/>
        </p:nvSpPr>
        <p:spPr>
          <a:xfrm>
            <a:off x="1475656" y="4509120"/>
            <a:ext cx="829073" cy="369332"/>
          </a:xfrm>
          <a:prstGeom prst="rect">
            <a:avLst/>
          </a:prstGeom>
        </p:spPr>
        <p:txBody>
          <a:bodyPr wrap="none">
            <a:spAutoFit/>
          </a:bodyPr>
          <a:lstStyle/>
          <a:p>
            <a:r>
              <a:rPr lang="en-US" dirty="0" smtClean="0"/>
              <a:t>slogan</a:t>
            </a:r>
            <a:endParaRPr lang="ru-R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webmandry.com/images/stories/2013/01/002-scotland/000xwa98.jpg"/>
          <p:cNvPicPr>
            <a:picLocks noChangeAspect="1" noChangeArrowheads="1"/>
          </p:cNvPicPr>
          <p:nvPr/>
        </p:nvPicPr>
        <p:blipFill>
          <a:blip r:embed="rId2" cstate="print"/>
          <a:srcRect/>
          <a:stretch>
            <a:fillRect/>
          </a:stretch>
        </p:blipFill>
        <p:spPr bwMode="auto">
          <a:xfrm>
            <a:off x="251520" y="332656"/>
            <a:ext cx="8543023" cy="5830466"/>
          </a:xfrm>
          <a:prstGeom prst="rect">
            <a:avLst/>
          </a:prstGeom>
          <a:noFill/>
        </p:spPr>
      </p:pic>
      <p:sp>
        <p:nvSpPr>
          <p:cNvPr id="3" name="TextBox 2"/>
          <p:cNvSpPr txBox="1"/>
          <p:nvPr/>
        </p:nvSpPr>
        <p:spPr>
          <a:xfrm>
            <a:off x="467544" y="764704"/>
            <a:ext cx="3096344" cy="830997"/>
          </a:xfrm>
          <a:prstGeom prst="rect">
            <a:avLst/>
          </a:prstGeom>
          <a:noFill/>
        </p:spPr>
        <p:txBody>
          <a:bodyPr wrap="square" rtlCol="0">
            <a:spAutoFit/>
          </a:bodyPr>
          <a:lstStyle/>
          <a:p>
            <a:r>
              <a:rPr lang="en-US" sz="2400" dirty="0" smtClean="0"/>
              <a:t>thistle is the symbol of Scotland</a:t>
            </a:r>
            <a:endParaRPr lang="ru-RU"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rewalls.com/pic/201102/1280x960/reWalls.com-22897.jpg"/>
          <p:cNvPicPr>
            <a:picLocks noChangeAspect="1" noChangeArrowheads="1"/>
          </p:cNvPicPr>
          <p:nvPr/>
        </p:nvPicPr>
        <p:blipFill>
          <a:blip r:embed="rId2" cstate="print"/>
          <a:srcRect/>
          <a:stretch>
            <a:fillRect/>
          </a:stretch>
        </p:blipFill>
        <p:spPr bwMode="auto">
          <a:xfrm>
            <a:off x="323528" y="260648"/>
            <a:ext cx="8316415" cy="6237312"/>
          </a:xfrm>
          <a:prstGeom prst="rect">
            <a:avLst/>
          </a:prstGeom>
          <a:noFill/>
        </p:spPr>
      </p:pic>
      <p:sp>
        <p:nvSpPr>
          <p:cNvPr id="3" name="TextBox 2"/>
          <p:cNvSpPr txBox="1"/>
          <p:nvPr/>
        </p:nvSpPr>
        <p:spPr>
          <a:xfrm>
            <a:off x="971600" y="476672"/>
            <a:ext cx="2092817" cy="830997"/>
          </a:xfrm>
          <a:prstGeom prst="rect">
            <a:avLst/>
          </a:prstGeom>
          <a:noFill/>
        </p:spPr>
        <p:txBody>
          <a:bodyPr wrap="none" rtlCol="0">
            <a:spAutoFit/>
          </a:bodyPr>
          <a:lstStyle/>
          <a:p>
            <a:r>
              <a:rPr lang="en-US" sz="4800" dirty="0" smtClean="0">
                <a:solidFill>
                  <a:srgbClr val="B46E3A"/>
                </a:solidFill>
              </a:rPr>
              <a:t>Ireland</a:t>
            </a:r>
            <a:endParaRPr lang="ru-RU" sz="4800" dirty="0">
              <a:solidFill>
                <a:srgbClr val="B46E3A"/>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d2y13ph2yc4lvn.cloudfront.net/www.okcs.com/uploaded/images/Images%20of%20Ireland%20WF%20folder/sat%20Ireland.jpg"/>
          <p:cNvPicPr>
            <a:picLocks noChangeAspect="1" noChangeArrowheads="1"/>
          </p:cNvPicPr>
          <p:nvPr/>
        </p:nvPicPr>
        <p:blipFill>
          <a:blip r:embed="rId3" cstate="print"/>
          <a:srcRect/>
          <a:stretch>
            <a:fillRect/>
          </a:stretch>
        </p:blipFill>
        <p:spPr bwMode="auto">
          <a:xfrm>
            <a:off x="179512" y="260648"/>
            <a:ext cx="6120680" cy="6392354"/>
          </a:xfrm>
          <a:prstGeom prst="rect">
            <a:avLst/>
          </a:prstGeom>
          <a:noFill/>
        </p:spPr>
      </p:pic>
      <p:sp>
        <p:nvSpPr>
          <p:cNvPr id="4" name="Блок-схема: сохраненные данные 3"/>
          <p:cNvSpPr/>
          <p:nvPr/>
        </p:nvSpPr>
        <p:spPr>
          <a:xfrm>
            <a:off x="3779912" y="476672"/>
            <a:ext cx="6336704" cy="5589240"/>
          </a:xfrm>
          <a:prstGeom prst="flowChartOnlineStorage">
            <a:avLst/>
          </a:prstGeom>
          <a:solidFill>
            <a:srgbClr val="B46E3A"/>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5652120" y="1268760"/>
            <a:ext cx="3275856" cy="2862322"/>
          </a:xfrm>
          <a:prstGeom prst="rect">
            <a:avLst/>
          </a:prstGeom>
        </p:spPr>
        <p:txBody>
          <a:bodyPr wrap="square">
            <a:spAutoFit/>
          </a:bodyPr>
          <a:lstStyle/>
          <a:p>
            <a:r>
              <a:rPr lang="en-US" dirty="0" smtClean="0"/>
              <a:t>The concept of "Ulster colony" originated in the 18th century and is directly linked with the English colonization of Ireland. First English knights appeared on Irish soil in the 12th century. For several centuries, the English feudal managed to win only a small area in the east of the country.</a:t>
            </a:r>
            <a:endParaRPr lang="ru-RU" dirty="0"/>
          </a:p>
        </p:txBody>
      </p:sp>
      <p:sp>
        <p:nvSpPr>
          <p:cNvPr id="5" name="TextBox 4"/>
          <p:cNvSpPr txBox="1"/>
          <p:nvPr/>
        </p:nvSpPr>
        <p:spPr>
          <a:xfrm>
            <a:off x="4788024" y="4437112"/>
            <a:ext cx="2808312" cy="646331"/>
          </a:xfrm>
          <a:prstGeom prst="rect">
            <a:avLst/>
          </a:prstGeom>
          <a:noFill/>
        </p:spPr>
        <p:txBody>
          <a:bodyPr wrap="square" rtlCol="0">
            <a:spAutoFit/>
          </a:bodyPr>
          <a:lstStyle/>
          <a:p>
            <a:r>
              <a:rPr lang="en-US" dirty="0" smtClean="0"/>
              <a:t>British government achieved </a:t>
            </a:r>
            <a:r>
              <a:rPr lang="en-US" dirty="0" err="1" smtClean="0"/>
              <a:t>Unia</a:t>
            </a:r>
            <a:r>
              <a:rPr lang="en-US" dirty="0" smtClean="0"/>
              <a:t> in 1800</a:t>
            </a:r>
            <a:endParaRPr lang="ru-RU"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4" descr="http://history-maps.ru/pictures/max/0/13.jpg"/>
          <p:cNvPicPr>
            <a:picLocks noChangeAspect="1" noChangeArrowheads="1"/>
          </p:cNvPicPr>
          <p:nvPr/>
        </p:nvPicPr>
        <p:blipFill>
          <a:blip r:embed="rId2" cstate="print"/>
          <a:srcRect/>
          <a:stretch>
            <a:fillRect/>
          </a:stretch>
        </p:blipFill>
        <p:spPr bwMode="auto">
          <a:xfrm>
            <a:off x="251520" y="260648"/>
            <a:ext cx="8251960" cy="6167190"/>
          </a:xfrm>
          <a:prstGeom prst="rect">
            <a:avLst/>
          </a:prstGeom>
          <a:noFill/>
        </p:spPr>
      </p:pic>
      <p:sp>
        <p:nvSpPr>
          <p:cNvPr id="7" name="Блок-схема: сохраненные данные 6"/>
          <p:cNvSpPr/>
          <p:nvPr/>
        </p:nvSpPr>
        <p:spPr>
          <a:xfrm>
            <a:off x="5436096" y="332656"/>
            <a:ext cx="3707904" cy="2808312"/>
          </a:xfrm>
          <a:prstGeom prst="flowChartOnlineStorage">
            <a:avLst/>
          </a:prstGeom>
          <a:solidFill>
            <a:srgbClr val="B46E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For many years a fierce struggle is in a colony of Great Britain - Northern Ireland attached to the British government in 1922. The rest of Ireland achieved independence</a:t>
            </a:r>
            <a:endParaRPr lang="ru-RU" dirty="0"/>
          </a:p>
        </p:txBody>
      </p:sp>
      <p:sp>
        <p:nvSpPr>
          <p:cNvPr id="8" name="Кольцо 7"/>
          <p:cNvSpPr/>
          <p:nvPr/>
        </p:nvSpPr>
        <p:spPr>
          <a:xfrm>
            <a:off x="2483768" y="1988840"/>
            <a:ext cx="1728192" cy="1440160"/>
          </a:xfrm>
          <a:prstGeom prst="donut">
            <a:avLst>
              <a:gd name="adj" fmla="val 1995"/>
            </a:avLst>
          </a:prstGeom>
          <a:solidFill>
            <a:srgbClr val="B15A3B"/>
          </a:solidFill>
          <a:ln>
            <a:solidFill>
              <a:srgbClr val="B15A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B15A3B"/>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cs1061.vkontakte.ru/u232056/5994154/x_6c3b09ed.jpg"/>
          <p:cNvPicPr>
            <a:picLocks noChangeAspect="1" noChangeArrowheads="1"/>
          </p:cNvPicPr>
          <p:nvPr/>
        </p:nvPicPr>
        <p:blipFill>
          <a:blip r:embed="rId2" cstate="print"/>
          <a:srcRect/>
          <a:stretch>
            <a:fillRect/>
          </a:stretch>
        </p:blipFill>
        <p:spPr bwMode="auto">
          <a:xfrm>
            <a:off x="3491880" y="2042846"/>
            <a:ext cx="5184576" cy="3888433"/>
          </a:xfrm>
          <a:prstGeom prst="rect">
            <a:avLst/>
          </a:prstGeom>
          <a:noFill/>
        </p:spPr>
      </p:pic>
      <p:sp>
        <p:nvSpPr>
          <p:cNvPr id="3" name="Прямоугольник 2"/>
          <p:cNvSpPr/>
          <p:nvPr/>
        </p:nvSpPr>
        <p:spPr>
          <a:xfrm>
            <a:off x="4211960" y="1484784"/>
            <a:ext cx="3683444" cy="400110"/>
          </a:xfrm>
          <a:prstGeom prst="rect">
            <a:avLst/>
          </a:prstGeom>
        </p:spPr>
        <p:txBody>
          <a:bodyPr wrap="none">
            <a:spAutoFit/>
          </a:bodyPr>
          <a:lstStyle/>
          <a:p>
            <a:r>
              <a:rPr lang="en-US" sz="2000" dirty="0" smtClean="0"/>
              <a:t>shamrock is a symbol of Ireland</a:t>
            </a:r>
            <a:endParaRPr lang="ru-RU" sz="2000" dirty="0"/>
          </a:p>
        </p:txBody>
      </p:sp>
      <p:sp>
        <p:nvSpPr>
          <p:cNvPr id="48132" name="Rectangle 4"/>
          <p:cNvSpPr>
            <a:spLocks noChangeArrowheads="1"/>
          </p:cNvSpPr>
          <p:nvPr/>
        </p:nvSpPr>
        <p:spPr bwMode="auto">
          <a:xfrm>
            <a:off x="755576" y="4077072"/>
            <a:ext cx="3168352"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shillelagh</a:t>
            </a:r>
            <a:r>
              <a:rPr kumimoji="0" lang="ru-RU"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Прямоугольник 5"/>
          <p:cNvSpPr/>
          <p:nvPr/>
        </p:nvSpPr>
        <p:spPr>
          <a:xfrm>
            <a:off x="683568" y="2204864"/>
            <a:ext cx="1069524" cy="369332"/>
          </a:xfrm>
          <a:prstGeom prst="rect">
            <a:avLst/>
          </a:prstGeom>
        </p:spPr>
        <p:txBody>
          <a:bodyPr wrap="none">
            <a:spAutoFit/>
          </a:bodyPr>
          <a:lstStyle/>
          <a:p>
            <a:r>
              <a:rPr lang="ru-RU" dirty="0" err="1" smtClean="0">
                <a:latin typeface="Arial" pitchFamily="34" charset="0"/>
                <a:ea typeface="Calibri" pitchFamily="34" charset="0"/>
                <a:cs typeface="Arial" pitchFamily="34" charset="0"/>
              </a:rPr>
              <a:t>banshee</a:t>
            </a:r>
            <a:endParaRPr lang="ru-RU" dirty="0"/>
          </a:p>
        </p:txBody>
      </p:sp>
      <p:sp>
        <p:nvSpPr>
          <p:cNvPr id="7" name="Прямоугольник 6"/>
          <p:cNvSpPr/>
          <p:nvPr/>
        </p:nvSpPr>
        <p:spPr>
          <a:xfrm>
            <a:off x="611560" y="1700808"/>
            <a:ext cx="569387" cy="369332"/>
          </a:xfrm>
          <a:prstGeom prst="rect">
            <a:avLst/>
          </a:prstGeom>
        </p:spPr>
        <p:txBody>
          <a:bodyPr wrap="none">
            <a:spAutoFit/>
          </a:bodyPr>
          <a:lstStyle/>
          <a:p>
            <a:r>
              <a:rPr lang="ru-RU" dirty="0" err="1" smtClean="0">
                <a:latin typeface="Arial" pitchFamily="34" charset="0"/>
                <a:ea typeface="Calibri" pitchFamily="34" charset="0"/>
                <a:cs typeface="Arial" pitchFamily="34" charset="0"/>
              </a:rPr>
              <a:t>bog</a:t>
            </a:r>
            <a:endParaRPr lang="ru-RU" dirty="0"/>
          </a:p>
        </p:txBody>
      </p:sp>
      <p:sp>
        <p:nvSpPr>
          <p:cNvPr id="8" name="Прямоугольник 7"/>
          <p:cNvSpPr/>
          <p:nvPr/>
        </p:nvSpPr>
        <p:spPr>
          <a:xfrm>
            <a:off x="899592" y="2852936"/>
            <a:ext cx="889987" cy="369332"/>
          </a:xfrm>
          <a:prstGeom prst="rect">
            <a:avLst/>
          </a:prstGeom>
        </p:spPr>
        <p:txBody>
          <a:bodyPr wrap="none">
            <a:spAutoFit/>
          </a:bodyPr>
          <a:lstStyle/>
          <a:p>
            <a:r>
              <a:rPr lang="ru-RU" dirty="0" err="1" smtClean="0">
                <a:latin typeface="Arial" pitchFamily="34" charset="0"/>
                <a:ea typeface="Calibri" pitchFamily="34" charset="0"/>
                <a:cs typeface="Arial" pitchFamily="34" charset="0"/>
              </a:rPr>
              <a:t>galore</a:t>
            </a:r>
            <a:r>
              <a:rPr lang="ru-RU" dirty="0" smtClean="0">
                <a:latin typeface="Arial" pitchFamily="34" charset="0"/>
                <a:ea typeface="Calibri" pitchFamily="34" charset="0"/>
                <a:cs typeface="Arial" pitchFamily="34" charset="0"/>
              </a:rPr>
              <a:t> </a:t>
            </a:r>
            <a:endParaRPr lang="ru-RU" dirty="0"/>
          </a:p>
        </p:txBody>
      </p:sp>
      <p:sp>
        <p:nvSpPr>
          <p:cNvPr id="9" name="Прямоугольник 8"/>
          <p:cNvSpPr/>
          <p:nvPr/>
        </p:nvSpPr>
        <p:spPr>
          <a:xfrm>
            <a:off x="1043608" y="3501008"/>
            <a:ext cx="1184940" cy="369332"/>
          </a:xfrm>
          <a:prstGeom prst="rect">
            <a:avLst/>
          </a:prstGeom>
        </p:spPr>
        <p:txBody>
          <a:bodyPr wrap="none">
            <a:spAutoFit/>
          </a:bodyPr>
          <a:lstStyle/>
          <a:p>
            <a:r>
              <a:rPr lang="ru-RU" dirty="0" err="1" smtClean="0">
                <a:latin typeface="Arial" pitchFamily="34" charset="0"/>
                <a:ea typeface="Calibri" pitchFamily="34" charset="0"/>
                <a:cs typeface="Arial" pitchFamily="34" charset="0"/>
              </a:rPr>
              <a:t>shamrock</a:t>
            </a:r>
            <a:endParaRPr lang="ru-RU" dirty="0"/>
          </a:p>
        </p:txBody>
      </p:sp>
      <p:sp>
        <p:nvSpPr>
          <p:cNvPr id="11" name="TextBox 10"/>
          <p:cNvSpPr txBox="1"/>
          <p:nvPr/>
        </p:nvSpPr>
        <p:spPr>
          <a:xfrm>
            <a:off x="1619672" y="404664"/>
            <a:ext cx="1152128" cy="369332"/>
          </a:xfrm>
          <a:prstGeom prst="rect">
            <a:avLst/>
          </a:prstGeom>
          <a:noFill/>
        </p:spPr>
        <p:txBody>
          <a:bodyPr wrap="square" rtlCol="0">
            <a:spAutoFit/>
          </a:bodyPr>
          <a:lstStyle/>
          <a:p>
            <a:endParaRPr lang="ru-RU" dirty="0"/>
          </a:p>
        </p:txBody>
      </p:sp>
      <p:sp>
        <p:nvSpPr>
          <p:cNvPr id="12" name="TextBox 11"/>
          <p:cNvSpPr txBox="1"/>
          <p:nvPr/>
        </p:nvSpPr>
        <p:spPr>
          <a:xfrm>
            <a:off x="611560" y="620688"/>
            <a:ext cx="3580404" cy="523220"/>
          </a:xfrm>
          <a:prstGeom prst="rect">
            <a:avLst/>
          </a:prstGeom>
          <a:noFill/>
        </p:spPr>
        <p:txBody>
          <a:bodyPr wrap="none" rtlCol="0">
            <a:spAutoFit/>
          </a:bodyPr>
          <a:lstStyle/>
          <a:p>
            <a:r>
              <a:rPr lang="en-US" sz="2800" dirty="0" smtClean="0">
                <a:solidFill>
                  <a:schemeClr val="accent2"/>
                </a:solidFill>
              </a:rPr>
              <a:t>Borrowings from Irish</a:t>
            </a:r>
            <a:endParaRPr lang="ru-RU" sz="2800" dirty="0">
              <a:solidFill>
                <a:schemeClr val="accent2"/>
              </a:solidFill>
            </a:endParaRPr>
          </a:p>
        </p:txBody>
      </p:sp>
      <p:sp>
        <p:nvSpPr>
          <p:cNvPr id="13" name="TextBox 12"/>
          <p:cNvSpPr txBox="1"/>
          <p:nvPr/>
        </p:nvSpPr>
        <p:spPr>
          <a:xfrm>
            <a:off x="1772072" y="557064"/>
            <a:ext cx="1152128" cy="369332"/>
          </a:xfrm>
          <a:prstGeom prst="rect">
            <a:avLst/>
          </a:prstGeom>
          <a:noFill/>
        </p:spPr>
        <p:txBody>
          <a:bodyPr wrap="square" rtlCol="0">
            <a:spAutoFit/>
          </a:bodyPr>
          <a:lstStyle/>
          <a:p>
            <a:endParaRPr lang="ru-RU" dirty="0"/>
          </a:p>
        </p:txBody>
      </p:sp>
      <p:sp>
        <p:nvSpPr>
          <p:cNvPr id="14" name="Прямоугольник 13"/>
          <p:cNvSpPr/>
          <p:nvPr/>
        </p:nvSpPr>
        <p:spPr>
          <a:xfrm>
            <a:off x="1331640" y="4653136"/>
            <a:ext cx="1056700" cy="369332"/>
          </a:xfrm>
          <a:prstGeom prst="rect">
            <a:avLst/>
          </a:prstGeom>
        </p:spPr>
        <p:txBody>
          <a:bodyPr wrap="none">
            <a:spAutoFit/>
          </a:bodyPr>
          <a:lstStyle/>
          <a:p>
            <a:r>
              <a:rPr lang="ru-RU" dirty="0" smtClean="0">
                <a:latin typeface="Arial" pitchFamily="34" charset="0"/>
                <a:ea typeface="Calibri" pitchFamily="34" charset="0"/>
                <a:cs typeface="Arial" pitchFamily="34" charset="0"/>
              </a:rPr>
              <a:t>spalpen </a:t>
            </a:r>
            <a:endParaRPr lang="ru-RU" dirty="0"/>
          </a:p>
        </p:txBody>
      </p:sp>
      <p:sp>
        <p:nvSpPr>
          <p:cNvPr id="15" name="TextBox 14"/>
          <p:cNvSpPr txBox="1"/>
          <p:nvPr/>
        </p:nvSpPr>
        <p:spPr>
          <a:xfrm>
            <a:off x="1979712" y="5229200"/>
            <a:ext cx="590226" cy="369332"/>
          </a:xfrm>
          <a:prstGeom prst="rect">
            <a:avLst/>
          </a:prstGeom>
          <a:noFill/>
        </p:spPr>
        <p:txBody>
          <a:bodyPr wrap="none" rtlCol="0">
            <a:spAutoFit/>
          </a:bodyPr>
          <a:lstStyle/>
          <a:p>
            <a:r>
              <a:rPr lang="en-US" dirty="0" err="1" smtClean="0"/>
              <a:t>tory</a:t>
            </a: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899592" y="5805264"/>
            <a:ext cx="7128792" cy="792088"/>
          </a:xfrm>
        </p:spPr>
        <p:txBody>
          <a:bodyPr>
            <a:normAutofit/>
          </a:bodyPr>
          <a:lstStyle/>
          <a:p>
            <a:endParaRPr lang="ru-RU" dirty="0"/>
          </a:p>
        </p:txBody>
      </p:sp>
      <p:graphicFrame>
        <p:nvGraphicFramePr>
          <p:cNvPr id="7" name="Содержимое 6"/>
          <p:cNvGraphicFramePr>
            <a:graphicFrameLocks noGrp="1"/>
          </p:cNvGraphicFramePr>
          <p:nvPr>
            <p:ph idx="1"/>
          </p:nvPr>
        </p:nvGraphicFramePr>
        <p:xfrm>
          <a:off x="251520" y="1484784"/>
          <a:ext cx="82296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755576" y="620688"/>
            <a:ext cx="5468164" cy="584775"/>
          </a:xfrm>
          <a:prstGeom prst="rect">
            <a:avLst/>
          </a:prstGeom>
          <a:noFill/>
        </p:spPr>
        <p:txBody>
          <a:bodyPr wrap="none" rtlCol="0">
            <a:spAutoFit/>
          </a:bodyPr>
          <a:lstStyle/>
          <a:p>
            <a:r>
              <a:rPr lang="en-US" sz="3200" dirty="0" smtClean="0">
                <a:solidFill>
                  <a:schemeClr val="accent2"/>
                </a:solidFill>
              </a:rPr>
              <a:t>Languages of United </a:t>
            </a:r>
            <a:r>
              <a:rPr lang="en-US" sz="3200" dirty="0" err="1" smtClean="0">
                <a:solidFill>
                  <a:schemeClr val="accent2"/>
                </a:solidFill>
              </a:rPr>
              <a:t>Kindom</a:t>
            </a:r>
            <a:r>
              <a:rPr lang="en-US" sz="3200" dirty="0" smtClean="0">
                <a:solidFill>
                  <a:schemeClr val="accent2"/>
                </a:solidFill>
              </a:rPr>
              <a:t>.</a:t>
            </a:r>
            <a:endParaRPr lang="ru-RU" sz="3200" dirty="0">
              <a:solidFill>
                <a:schemeClr val="accent2"/>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www.southtravels.com/europe/northernireland/gifs/map.jpg"/>
          <p:cNvPicPr>
            <a:picLocks noChangeAspect="1" noChangeArrowheads="1"/>
          </p:cNvPicPr>
          <p:nvPr/>
        </p:nvPicPr>
        <p:blipFill>
          <a:blip r:embed="rId2" cstate="print"/>
          <a:srcRect/>
          <a:stretch>
            <a:fillRect/>
          </a:stretch>
        </p:blipFill>
        <p:spPr bwMode="auto">
          <a:xfrm>
            <a:off x="0" y="0"/>
            <a:ext cx="9144000" cy="6798509"/>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www.raremaps.com/maps/medium/2115.jpg"/>
          <p:cNvPicPr>
            <a:picLocks noChangeAspect="1" noChangeArrowheads="1"/>
          </p:cNvPicPr>
          <p:nvPr/>
        </p:nvPicPr>
        <p:blipFill>
          <a:blip r:embed="rId2" cstate="print"/>
          <a:srcRect/>
          <a:stretch>
            <a:fillRect/>
          </a:stretch>
        </p:blipFill>
        <p:spPr bwMode="auto">
          <a:xfrm>
            <a:off x="0" y="0"/>
            <a:ext cx="9144000" cy="7244864"/>
          </a:xfrm>
          <a:prstGeom prst="rect">
            <a:avLst/>
          </a:prstGeom>
          <a:noFill/>
        </p:spPr>
      </p:pic>
      <p:sp>
        <p:nvSpPr>
          <p:cNvPr id="3" name="Прямоугольник 2"/>
          <p:cNvSpPr/>
          <p:nvPr/>
        </p:nvSpPr>
        <p:spPr>
          <a:xfrm>
            <a:off x="5940152" y="2492896"/>
            <a:ext cx="3491880" cy="369332"/>
          </a:xfrm>
          <a:prstGeom prst="rect">
            <a:avLst/>
          </a:prstGeom>
        </p:spPr>
        <p:txBody>
          <a:bodyPr wrap="square">
            <a:spAutoFit/>
          </a:bodyPr>
          <a:lstStyle/>
          <a:p>
            <a:r>
              <a:rPr lang="en-US" dirty="0" smtClean="0"/>
              <a:t> </a:t>
            </a:r>
            <a:endParaRPr lang="ru-RU"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620688"/>
            <a:ext cx="242374" cy="369332"/>
          </a:xfrm>
          <a:prstGeom prst="rect">
            <a:avLst/>
          </a:prstGeom>
        </p:spPr>
        <p:txBody>
          <a:bodyPr wrap="none">
            <a:spAutoFit/>
          </a:bodyPr>
          <a:lstStyle/>
          <a:p>
            <a:r>
              <a:rPr lang="ru-RU" dirty="0" smtClean="0"/>
              <a:t> </a:t>
            </a:r>
            <a:endParaRPr lang="ru-RU" dirty="0"/>
          </a:p>
        </p:txBody>
      </p:sp>
      <p:pic>
        <p:nvPicPr>
          <p:cNvPr id="3" name="Picture 2" descr="http://www.infotravel.ru/pics/countrys/Velikobritaniya/map_m.gif"/>
          <p:cNvPicPr>
            <a:picLocks noChangeAspect="1" noChangeArrowheads="1"/>
          </p:cNvPicPr>
          <p:nvPr/>
        </p:nvPicPr>
        <p:blipFill>
          <a:blip r:embed="rId2" cstate="print"/>
          <a:srcRect/>
          <a:stretch>
            <a:fillRect/>
          </a:stretch>
        </p:blipFill>
        <p:spPr bwMode="auto">
          <a:xfrm>
            <a:off x="0" y="-4347864"/>
            <a:ext cx="9505056" cy="12847487"/>
          </a:xfrm>
          <a:prstGeom prst="rect">
            <a:avLst/>
          </a:prstGeom>
          <a:noFill/>
        </p:spPr>
      </p:pic>
      <p:sp>
        <p:nvSpPr>
          <p:cNvPr id="4" name="TextBox 3"/>
          <p:cNvSpPr txBox="1"/>
          <p:nvPr/>
        </p:nvSpPr>
        <p:spPr>
          <a:xfrm>
            <a:off x="5609186" y="692696"/>
            <a:ext cx="3534814" cy="1200329"/>
          </a:xfrm>
          <a:prstGeom prst="rect">
            <a:avLst/>
          </a:prstGeom>
          <a:noFill/>
        </p:spPr>
        <p:txBody>
          <a:bodyPr wrap="none" rtlCol="0">
            <a:spAutoFit/>
          </a:bodyPr>
          <a:lstStyle/>
          <a:p>
            <a:r>
              <a:rPr lang="en-US" sz="7200" dirty="0" smtClean="0">
                <a:solidFill>
                  <a:schemeClr val="bg1"/>
                </a:solidFill>
              </a:rPr>
              <a:t>The End</a:t>
            </a:r>
            <a:endParaRPr lang="ru-RU" sz="7200"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File:Keltisch ru.svg"/>
          <p:cNvPicPr>
            <a:picLocks noChangeAspect="1" noChangeArrowheads="1"/>
          </p:cNvPicPr>
          <p:nvPr/>
        </p:nvPicPr>
        <p:blipFill>
          <a:blip r:embed="rId2" cstate="print"/>
          <a:srcRect/>
          <a:stretch>
            <a:fillRect/>
          </a:stretch>
        </p:blipFill>
        <p:spPr bwMode="auto">
          <a:xfrm>
            <a:off x="827584" y="476672"/>
            <a:ext cx="3960440" cy="5839400"/>
          </a:xfrm>
          <a:prstGeom prst="rect">
            <a:avLst/>
          </a:prstGeom>
          <a:noFill/>
        </p:spPr>
      </p:pic>
      <p:sp>
        <p:nvSpPr>
          <p:cNvPr id="4" name="Прямоугольник 3"/>
          <p:cNvSpPr/>
          <p:nvPr/>
        </p:nvSpPr>
        <p:spPr>
          <a:xfrm>
            <a:off x="5004048" y="1196752"/>
            <a:ext cx="3744416" cy="1200329"/>
          </a:xfrm>
          <a:prstGeom prst="rect">
            <a:avLst/>
          </a:prstGeom>
        </p:spPr>
        <p:txBody>
          <a:bodyPr wrap="square">
            <a:spAutoFit/>
          </a:bodyPr>
          <a:lstStyle/>
          <a:p>
            <a:r>
              <a:rPr lang="en-US" sz="3600" dirty="0" smtClean="0"/>
              <a:t>distribution of Celtic languages</a:t>
            </a:r>
            <a:endParaRPr lang="ru-RU" sz="3600" dirty="0"/>
          </a:p>
        </p:txBody>
      </p:sp>
      <p:sp>
        <p:nvSpPr>
          <p:cNvPr id="5" name="Прямоугольник 4"/>
          <p:cNvSpPr/>
          <p:nvPr/>
        </p:nvSpPr>
        <p:spPr>
          <a:xfrm>
            <a:off x="2123728" y="764704"/>
            <a:ext cx="1152128" cy="2160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flipV="1">
            <a:off x="457200" y="6096000"/>
            <a:ext cx="8229600" cy="573360"/>
          </a:xfrm>
        </p:spPr>
        <p:txBody>
          <a:bodyPr/>
          <a:lstStyle/>
          <a:p>
            <a:pPr>
              <a:buNone/>
            </a:pPr>
            <a:endParaRPr lang="ru-RU" dirty="0"/>
          </a:p>
        </p:txBody>
      </p:sp>
      <p:sp>
        <p:nvSpPr>
          <p:cNvPr id="4" name="Прямоугольник 3"/>
          <p:cNvSpPr/>
          <p:nvPr/>
        </p:nvSpPr>
        <p:spPr>
          <a:xfrm>
            <a:off x="323528" y="548680"/>
            <a:ext cx="4248472" cy="2031325"/>
          </a:xfrm>
          <a:prstGeom prst="rect">
            <a:avLst/>
          </a:prstGeom>
        </p:spPr>
        <p:txBody>
          <a:bodyPr wrap="square">
            <a:spAutoFit/>
          </a:bodyPr>
          <a:lstStyle/>
          <a:p>
            <a:r>
              <a:rPr lang="en-US" sz="3600" dirty="0" smtClean="0">
                <a:solidFill>
                  <a:schemeClr val="accent2"/>
                </a:solidFill>
              </a:rPr>
              <a:t>The first population. </a:t>
            </a:r>
          </a:p>
          <a:p>
            <a:endParaRPr lang="en-US" dirty="0" smtClean="0"/>
          </a:p>
          <a:p>
            <a:endParaRPr lang="en-US" dirty="0" smtClean="0"/>
          </a:p>
          <a:p>
            <a:endParaRPr lang="en-US" dirty="0" smtClean="0"/>
          </a:p>
          <a:p>
            <a:pPr>
              <a:buFont typeface="Courier New" pitchFamily="49" charset="0"/>
              <a:buChar char="o"/>
            </a:pPr>
            <a:r>
              <a:rPr lang="en-US" dirty="0" smtClean="0"/>
              <a:t>     The first people of Britain were the Iberians.</a:t>
            </a:r>
            <a:endParaRPr lang="ru-RU" dirty="0"/>
          </a:p>
        </p:txBody>
      </p:sp>
      <p:pic>
        <p:nvPicPr>
          <p:cNvPr id="1028" name="Picture 4" descr="http://upload.wikimedia.org/wikipedia/commons/0/0e/Map_Gaels_Brythons_Picts.png"/>
          <p:cNvPicPr>
            <a:picLocks noChangeAspect="1" noChangeArrowheads="1"/>
          </p:cNvPicPr>
          <p:nvPr/>
        </p:nvPicPr>
        <p:blipFill>
          <a:blip r:embed="rId2" cstate="print"/>
          <a:srcRect/>
          <a:stretch>
            <a:fillRect/>
          </a:stretch>
        </p:blipFill>
        <p:spPr bwMode="auto">
          <a:xfrm>
            <a:off x="4547070" y="620688"/>
            <a:ext cx="4380905" cy="5648166"/>
          </a:xfrm>
          <a:prstGeom prst="rect">
            <a:avLst/>
          </a:prstGeom>
        </p:spPr>
        <p:style>
          <a:lnRef idx="2">
            <a:schemeClr val="accent2">
              <a:shade val="50000"/>
            </a:schemeClr>
          </a:lnRef>
          <a:fillRef idx="1">
            <a:schemeClr val="accent2"/>
          </a:fillRef>
          <a:effectRef idx="0">
            <a:schemeClr val="accent2"/>
          </a:effectRef>
          <a:fontRef idx="minor">
            <a:schemeClr val="lt1"/>
          </a:fontRef>
        </p:style>
      </p:pic>
      <p:sp>
        <p:nvSpPr>
          <p:cNvPr id="7" name="Прямоугольник 6"/>
          <p:cNvSpPr/>
          <p:nvPr/>
        </p:nvSpPr>
        <p:spPr>
          <a:xfrm>
            <a:off x="323528" y="3212976"/>
            <a:ext cx="3312368" cy="923330"/>
          </a:xfrm>
          <a:prstGeom prst="rect">
            <a:avLst/>
          </a:prstGeom>
        </p:spPr>
        <p:txBody>
          <a:bodyPr wrap="square">
            <a:spAutoFit/>
          </a:bodyPr>
          <a:lstStyle/>
          <a:p>
            <a:endParaRPr lang="en-US" dirty="0" smtClean="0"/>
          </a:p>
          <a:p>
            <a:pPr>
              <a:buFont typeface="Courier New" pitchFamily="49" charset="0"/>
              <a:buChar char="o"/>
            </a:pPr>
            <a:r>
              <a:rPr lang="en-US" dirty="0" smtClean="0"/>
              <a:t>   The next settlers were Celts </a:t>
            </a:r>
            <a:r>
              <a:rPr lang="ru-RU" dirty="0" smtClean="0"/>
              <a:t>:</a:t>
            </a:r>
            <a:endParaRPr lang="en-US" dirty="0" smtClean="0"/>
          </a:p>
          <a:p>
            <a:r>
              <a:rPr lang="en-US" dirty="0" smtClean="0"/>
              <a:t>Britons</a:t>
            </a:r>
            <a:r>
              <a:rPr lang="ru-RU" dirty="0" smtClean="0"/>
              <a:t>,</a:t>
            </a:r>
            <a:r>
              <a:rPr lang="en-US" dirty="0" smtClean="0"/>
              <a:t> Gael</a:t>
            </a:r>
            <a:r>
              <a:rPr lang="ru-RU" dirty="0" smtClean="0"/>
              <a:t> </a:t>
            </a:r>
            <a:r>
              <a:rPr lang="en-US" dirty="0" smtClean="0"/>
              <a:t>and </a:t>
            </a:r>
            <a:r>
              <a:rPr lang="en-US" dirty="0" err="1" smtClean="0"/>
              <a:t>Picts</a:t>
            </a:r>
            <a:endParaRPr lang="ru-RU" dirty="0"/>
          </a:p>
        </p:txBody>
      </p:sp>
      <p:sp>
        <p:nvSpPr>
          <p:cNvPr id="8" name="TextBox 7"/>
          <p:cNvSpPr txBox="1"/>
          <p:nvPr/>
        </p:nvSpPr>
        <p:spPr>
          <a:xfrm>
            <a:off x="7164288" y="4797152"/>
            <a:ext cx="907428" cy="369332"/>
          </a:xfrm>
          <a:prstGeom prst="rect">
            <a:avLst/>
          </a:prstGeom>
          <a:noFill/>
        </p:spPr>
        <p:txBody>
          <a:bodyPr wrap="none" rtlCol="0">
            <a:spAutoFit/>
          </a:bodyPr>
          <a:lstStyle/>
          <a:p>
            <a:r>
              <a:rPr lang="en-US" dirty="0" smtClean="0"/>
              <a:t>Britons</a:t>
            </a:r>
            <a:endParaRPr lang="ru-RU" dirty="0"/>
          </a:p>
        </p:txBody>
      </p:sp>
      <p:sp>
        <p:nvSpPr>
          <p:cNvPr id="9" name="Прямоугольник 8"/>
          <p:cNvSpPr/>
          <p:nvPr/>
        </p:nvSpPr>
        <p:spPr>
          <a:xfrm>
            <a:off x="5220072" y="3933056"/>
            <a:ext cx="631904" cy="369332"/>
          </a:xfrm>
          <a:prstGeom prst="rect">
            <a:avLst/>
          </a:prstGeom>
        </p:spPr>
        <p:txBody>
          <a:bodyPr wrap="none">
            <a:spAutoFit/>
          </a:bodyPr>
          <a:lstStyle/>
          <a:p>
            <a:r>
              <a:rPr lang="en-US" dirty="0" smtClean="0"/>
              <a:t>Gael</a:t>
            </a:r>
            <a:endParaRPr lang="ru-RU" dirty="0"/>
          </a:p>
        </p:txBody>
      </p:sp>
      <p:sp>
        <p:nvSpPr>
          <p:cNvPr id="10" name="Прямоугольник 9"/>
          <p:cNvSpPr/>
          <p:nvPr/>
        </p:nvSpPr>
        <p:spPr>
          <a:xfrm>
            <a:off x="6588224" y="1844824"/>
            <a:ext cx="665567" cy="369332"/>
          </a:xfrm>
          <a:prstGeom prst="rect">
            <a:avLst/>
          </a:prstGeom>
        </p:spPr>
        <p:txBody>
          <a:bodyPr wrap="none">
            <a:spAutoFit/>
          </a:bodyPr>
          <a:lstStyle/>
          <a:p>
            <a:r>
              <a:rPr lang="en-US" dirty="0" err="1" smtClean="0"/>
              <a:t>Picts</a:t>
            </a: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fotoalbum-eu.s3.amazonaws.com/images1/200904/89933/251267/00000008.jpg"/>
          <p:cNvPicPr>
            <a:picLocks noChangeAspect="1" noChangeArrowheads="1"/>
          </p:cNvPicPr>
          <p:nvPr/>
        </p:nvPicPr>
        <p:blipFill>
          <a:blip r:embed="rId2" cstate="print"/>
          <a:srcRect/>
          <a:stretch>
            <a:fillRect/>
          </a:stretch>
        </p:blipFill>
        <p:spPr bwMode="auto">
          <a:xfrm>
            <a:off x="-1188640" y="0"/>
            <a:ext cx="10657184" cy="7985629"/>
          </a:xfrm>
          <a:prstGeom prst="rect">
            <a:avLst/>
          </a:prstGeom>
          <a:noFill/>
        </p:spPr>
      </p:pic>
      <p:pic>
        <p:nvPicPr>
          <p:cNvPr id="21508" name="Picture 4" descr="http://i.enc-dic.com/dic/colier/images/_hm_1023.jpg"/>
          <p:cNvPicPr>
            <a:picLocks noChangeAspect="1" noChangeArrowheads="1"/>
          </p:cNvPicPr>
          <p:nvPr/>
        </p:nvPicPr>
        <p:blipFill>
          <a:blip r:embed="rId3" cstate="print"/>
          <a:srcRect/>
          <a:stretch>
            <a:fillRect/>
          </a:stretch>
        </p:blipFill>
        <p:spPr bwMode="auto">
          <a:xfrm>
            <a:off x="11628784" y="260648"/>
            <a:ext cx="7488832" cy="5991601"/>
          </a:xfrm>
          <a:prstGeom prst="rect">
            <a:avLst/>
          </a:prstGeom>
          <a:noFill/>
        </p:spPr>
      </p:pic>
      <p:sp>
        <p:nvSpPr>
          <p:cNvPr id="2" name="Прямоугольник 1"/>
          <p:cNvSpPr/>
          <p:nvPr/>
        </p:nvSpPr>
        <p:spPr>
          <a:xfrm>
            <a:off x="3347864" y="1196752"/>
            <a:ext cx="5796136" cy="923330"/>
          </a:xfrm>
          <a:prstGeom prst="rect">
            <a:avLst/>
          </a:prstGeom>
        </p:spPr>
        <p:txBody>
          <a:bodyPr wrap="square">
            <a:spAutoFit/>
          </a:bodyPr>
          <a:lstStyle/>
          <a:p>
            <a:r>
              <a:rPr lang="en-US" dirty="0" smtClean="0"/>
              <a:t>In the 1 century  BC Roman legions invaded the British Isles. Britain, except Scotland and Wales, turned into a colony of the Roman Empire</a:t>
            </a:r>
            <a:endParaRPr lang="ru-RU" dirty="0"/>
          </a:p>
        </p:txBody>
      </p:sp>
      <p:sp>
        <p:nvSpPr>
          <p:cNvPr id="6" name="Прямоугольник 5"/>
          <p:cNvSpPr/>
          <p:nvPr/>
        </p:nvSpPr>
        <p:spPr>
          <a:xfrm>
            <a:off x="4067944" y="260648"/>
            <a:ext cx="4196342" cy="707886"/>
          </a:xfrm>
          <a:prstGeom prst="rect">
            <a:avLst/>
          </a:prstGeom>
        </p:spPr>
        <p:txBody>
          <a:bodyPr wrap="none">
            <a:spAutoFit/>
          </a:bodyPr>
          <a:lstStyle/>
          <a:p>
            <a:pPr>
              <a:buFont typeface="Courier New" pitchFamily="49" charset="0"/>
              <a:buChar char="o"/>
            </a:pPr>
            <a:r>
              <a:rPr lang="en-US" sz="4000" dirty="0" smtClean="0">
                <a:solidFill>
                  <a:schemeClr val="accent2"/>
                </a:solidFill>
              </a:rPr>
              <a:t>Roman conquest</a:t>
            </a:r>
            <a:endParaRPr lang="ru-RU" sz="4000" dirty="0">
              <a:solidFill>
                <a:schemeClr val="accent2"/>
              </a:solidFill>
            </a:endParaRPr>
          </a:p>
        </p:txBody>
      </p:sp>
      <p:sp>
        <p:nvSpPr>
          <p:cNvPr id="8" name="Стрелка вниз 7"/>
          <p:cNvSpPr/>
          <p:nvPr/>
        </p:nvSpPr>
        <p:spPr>
          <a:xfrm rot="8709006">
            <a:off x="1613476" y="1590784"/>
            <a:ext cx="605373" cy="806949"/>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downloads.bbc.co.uk/rmhttp/schools/primaryhistory/images/anglo_saxons/who_were_the_anglo-saxons/anglo-saxon_map.jpg"/>
          <p:cNvPicPr>
            <a:picLocks noChangeAspect="1" noChangeArrowheads="1"/>
          </p:cNvPicPr>
          <p:nvPr/>
        </p:nvPicPr>
        <p:blipFill>
          <a:blip r:embed="rId2" cstate="print"/>
          <a:srcRect/>
          <a:stretch>
            <a:fillRect/>
          </a:stretch>
        </p:blipFill>
        <p:spPr bwMode="auto">
          <a:xfrm>
            <a:off x="899592" y="2060848"/>
            <a:ext cx="6581775" cy="4429126"/>
          </a:xfrm>
          <a:prstGeom prst="rect">
            <a:avLst/>
          </a:prstGeom>
          <a:noFill/>
        </p:spPr>
      </p:pic>
      <p:sp>
        <p:nvSpPr>
          <p:cNvPr id="3" name="Прямоугольник 2"/>
          <p:cNvSpPr/>
          <p:nvPr/>
        </p:nvSpPr>
        <p:spPr>
          <a:xfrm>
            <a:off x="971600" y="836712"/>
            <a:ext cx="7128792" cy="1200329"/>
          </a:xfrm>
          <a:prstGeom prst="rect">
            <a:avLst/>
          </a:prstGeom>
        </p:spPr>
        <p:txBody>
          <a:bodyPr wrap="square">
            <a:spAutoFit/>
          </a:bodyPr>
          <a:lstStyle/>
          <a:p>
            <a:r>
              <a:rPr lang="en-US" dirty="0" smtClean="0"/>
              <a:t>In 408 the Roman legions left Britain, and in 410  Rome fell because of the German barbarian tribes. </a:t>
            </a:r>
          </a:p>
          <a:p>
            <a:r>
              <a:rPr lang="en-US" dirty="0" smtClean="0"/>
              <a:t>      West German tribes were represented by the Angles, Saxons, Jutes and Frisians</a:t>
            </a:r>
            <a:endParaRPr lang="ru-RU" dirty="0"/>
          </a:p>
        </p:txBody>
      </p:sp>
      <p:sp>
        <p:nvSpPr>
          <p:cNvPr id="4" name="Прямоугольник 3"/>
          <p:cNvSpPr/>
          <p:nvPr/>
        </p:nvSpPr>
        <p:spPr>
          <a:xfrm>
            <a:off x="539552" y="260648"/>
            <a:ext cx="5562485" cy="646331"/>
          </a:xfrm>
          <a:prstGeom prst="rect">
            <a:avLst/>
          </a:prstGeom>
        </p:spPr>
        <p:txBody>
          <a:bodyPr wrap="none">
            <a:spAutoFit/>
          </a:bodyPr>
          <a:lstStyle/>
          <a:p>
            <a:pPr>
              <a:buFont typeface="Courier New" pitchFamily="49" charset="0"/>
              <a:buChar char="o"/>
            </a:pPr>
            <a:r>
              <a:rPr lang="en-US" sz="3600" dirty="0" smtClean="0">
                <a:solidFill>
                  <a:schemeClr val="accent2"/>
                </a:solidFill>
              </a:rPr>
              <a:t>Germanic tribes conquest</a:t>
            </a:r>
            <a:endParaRPr lang="ru-RU" sz="3600" dirty="0">
              <a:solidFill>
                <a:schemeClr val="accent2"/>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File:Runen futhark.jpg"/>
          <p:cNvPicPr>
            <a:picLocks noChangeAspect="1" noChangeArrowheads="1"/>
          </p:cNvPicPr>
          <p:nvPr/>
        </p:nvPicPr>
        <p:blipFill>
          <a:blip r:embed="rId2" cstate="print"/>
          <a:srcRect/>
          <a:stretch>
            <a:fillRect/>
          </a:stretch>
        </p:blipFill>
        <p:spPr bwMode="auto">
          <a:xfrm>
            <a:off x="467544" y="2996952"/>
            <a:ext cx="7896187" cy="2438199"/>
          </a:xfrm>
          <a:prstGeom prst="rect">
            <a:avLst/>
          </a:prstGeom>
          <a:noFill/>
        </p:spPr>
      </p:pic>
      <p:sp>
        <p:nvSpPr>
          <p:cNvPr id="6" name="Прямоугольник 5"/>
          <p:cNvSpPr/>
          <p:nvPr/>
        </p:nvSpPr>
        <p:spPr>
          <a:xfrm>
            <a:off x="395536" y="260648"/>
            <a:ext cx="4572000" cy="861774"/>
          </a:xfrm>
          <a:prstGeom prst="rect">
            <a:avLst/>
          </a:prstGeom>
        </p:spPr>
        <p:txBody>
          <a:bodyPr wrap="square">
            <a:spAutoFit/>
          </a:bodyPr>
          <a:lstStyle/>
          <a:p>
            <a:endParaRPr lang="en-US" dirty="0" smtClean="0"/>
          </a:p>
          <a:p>
            <a:pPr>
              <a:buFont typeface="Courier New" pitchFamily="49" charset="0"/>
              <a:buChar char="o"/>
            </a:pPr>
            <a:r>
              <a:rPr lang="en-US" sz="3200" dirty="0" smtClean="0">
                <a:solidFill>
                  <a:schemeClr val="accent2"/>
                </a:solidFill>
              </a:rPr>
              <a:t>Futhark </a:t>
            </a:r>
            <a:endParaRPr lang="ru-RU" sz="3200" dirty="0">
              <a:solidFill>
                <a:schemeClr val="accent2"/>
              </a:solidFill>
            </a:endParaRPr>
          </a:p>
        </p:txBody>
      </p:sp>
      <p:sp>
        <p:nvSpPr>
          <p:cNvPr id="7" name="Прямоугольник 6"/>
          <p:cNvSpPr/>
          <p:nvPr/>
        </p:nvSpPr>
        <p:spPr>
          <a:xfrm>
            <a:off x="539552" y="1268760"/>
            <a:ext cx="7344816" cy="1200329"/>
          </a:xfrm>
          <a:prstGeom prst="rect">
            <a:avLst/>
          </a:prstGeom>
        </p:spPr>
        <p:txBody>
          <a:bodyPr wrap="square">
            <a:spAutoFit/>
          </a:bodyPr>
          <a:lstStyle/>
          <a:p>
            <a:r>
              <a:rPr lang="en-US" dirty="0" smtClean="0"/>
              <a:t>Futhark - Anglo-Saxon runic alphabet evolved from older Futhark, included - 26-33 runes. </a:t>
            </a:r>
          </a:p>
          <a:p>
            <a:r>
              <a:rPr lang="en-US" dirty="0" smtClean="0"/>
              <a:t>Anglo-Saxon runes used to write Old English and Frisian, dating from about the 5th century BC and to the 11th century.</a:t>
            </a: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8" name="Picture 6" descr="http://content.foto.mail.ru/mail/v_jaze/_answers/i-197.jpg"/>
          <p:cNvPicPr>
            <a:picLocks noChangeAspect="1" noChangeArrowheads="1"/>
          </p:cNvPicPr>
          <p:nvPr/>
        </p:nvPicPr>
        <p:blipFill>
          <a:blip r:embed="rId2" cstate="print"/>
          <a:srcRect/>
          <a:stretch>
            <a:fillRect/>
          </a:stretch>
        </p:blipFill>
        <p:spPr bwMode="auto">
          <a:xfrm>
            <a:off x="323528" y="260648"/>
            <a:ext cx="4656237" cy="6381328"/>
          </a:xfrm>
          <a:prstGeom prst="rect">
            <a:avLst/>
          </a:prstGeom>
          <a:noFill/>
        </p:spPr>
      </p:pic>
      <p:sp>
        <p:nvSpPr>
          <p:cNvPr id="3" name="TextBox 2"/>
          <p:cNvSpPr txBox="1"/>
          <p:nvPr/>
        </p:nvSpPr>
        <p:spPr>
          <a:xfrm>
            <a:off x="5076056" y="260648"/>
            <a:ext cx="3945952" cy="523220"/>
          </a:xfrm>
          <a:prstGeom prst="rect">
            <a:avLst/>
          </a:prstGeom>
          <a:noFill/>
        </p:spPr>
        <p:txBody>
          <a:bodyPr wrap="none" rtlCol="0">
            <a:spAutoFit/>
          </a:bodyPr>
          <a:lstStyle/>
          <a:p>
            <a:pPr>
              <a:buFont typeface="Courier New" pitchFamily="49" charset="0"/>
              <a:buChar char="o"/>
            </a:pPr>
            <a:r>
              <a:rPr lang="en-US" sz="2800" dirty="0" smtClean="0">
                <a:solidFill>
                  <a:schemeClr val="accent2"/>
                </a:solidFill>
              </a:rPr>
              <a:t>Scandinavian conquest</a:t>
            </a:r>
            <a:endParaRPr lang="ru-RU" sz="2800" dirty="0">
              <a:solidFill>
                <a:schemeClr val="accent2"/>
              </a:solidFill>
            </a:endParaRPr>
          </a:p>
        </p:txBody>
      </p:sp>
      <p:sp>
        <p:nvSpPr>
          <p:cNvPr id="4" name="Прямоугольник 3"/>
          <p:cNvSpPr/>
          <p:nvPr/>
        </p:nvSpPr>
        <p:spPr>
          <a:xfrm>
            <a:off x="5076056" y="1268760"/>
            <a:ext cx="3744416" cy="2308324"/>
          </a:xfrm>
          <a:prstGeom prst="rect">
            <a:avLst/>
          </a:prstGeom>
        </p:spPr>
        <p:txBody>
          <a:bodyPr wrap="square">
            <a:spAutoFit/>
          </a:bodyPr>
          <a:lstStyle/>
          <a:p>
            <a:r>
              <a:rPr lang="en-US" dirty="0" smtClean="0"/>
              <a:t>there are 3 periods in the history of the Scandinavian invasions </a:t>
            </a:r>
            <a:r>
              <a:rPr lang="ru-RU" dirty="0" smtClean="0"/>
              <a:t>:</a:t>
            </a:r>
            <a:r>
              <a:rPr lang="en-US" dirty="0" smtClean="0"/>
              <a:t/>
            </a:r>
            <a:br>
              <a:rPr lang="en-US" dirty="0" smtClean="0"/>
            </a:br>
            <a:endParaRPr lang="en-US" dirty="0" smtClean="0"/>
          </a:p>
          <a:p>
            <a:endParaRPr lang="en-US" dirty="0" smtClean="0"/>
          </a:p>
          <a:p>
            <a:r>
              <a:rPr lang="en-US" dirty="0" smtClean="0"/>
              <a:t>1.   787-850 - foray </a:t>
            </a:r>
            <a:br>
              <a:rPr lang="en-US" dirty="0" smtClean="0"/>
            </a:br>
            <a:r>
              <a:rPr lang="en-US" dirty="0" smtClean="0"/>
              <a:t>2.  850-878 - Scandinavians looking      for places to permanent settlement </a:t>
            </a:r>
            <a:br>
              <a:rPr lang="en-US" dirty="0" smtClean="0"/>
            </a:br>
            <a:r>
              <a:rPr lang="en-US" dirty="0" smtClean="0"/>
              <a:t>3.  878-1042. -renewal of raids</a:t>
            </a:r>
            <a:endParaRPr lang="ru-RU" dirty="0"/>
          </a:p>
        </p:txBody>
      </p:sp>
      <p:sp>
        <p:nvSpPr>
          <p:cNvPr id="5" name="Прямоугольник 4"/>
          <p:cNvSpPr/>
          <p:nvPr/>
        </p:nvSpPr>
        <p:spPr>
          <a:xfrm>
            <a:off x="5148064" y="4365104"/>
            <a:ext cx="3636912" cy="1477328"/>
          </a:xfrm>
          <a:prstGeom prst="rect">
            <a:avLst/>
          </a:prstGeom>
        </p:spPr>
        <p:txBody>
          <a:bodyPr wrap="square">
            <a:spAutoFit/>
          </a:bodyPr>
          <a:lstStyle/>
          <a:p>
            <a:r>
              <a:rPr lang="en-US" dirty="0" smtClean="0"/>
              <a:t>As a result, the Scandinavians gradually dissolved among the Anglo-Saxon and Scandinavian language had a significant impact on the English language.</a:t>
            </a:r>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3654</TotalTime>
  <Words>752</Words>
  <Application>Microsoft Office PowerPoint</Application>
  <PresentationFormat>Экран (4:3)</PresentationFormat>
  <Paragraphs>98</Paragraphs>
  <Slides>32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Бумажная</vt:lpstr>
      <vt:lpstr>How do languages ​​in the UK coexist ?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languages ​​in UK? coexist ?</dc:title>
  <dc:creator>USER</dc:creator>
  <cp:lastModifiedBy>USER</cp:lastModifiedBy>
  <cp:revision>89</cp:revision>
  <dcterms:created xsi:type="dcterms:W3CDTF">2014-03-05T09:54:08Z</dcterms:created>
  <dcterms:modified xsi:type="dcterms:W3CDTF">2014-05-03T19:22:57Z</dcterms:modified>
</cp:coreProperties>
</file>