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2" r:id="rId4"/>
    <p:sldId id="280" r:id="rId5"/>
    <p:sldId id="281" r:id="rId6"/>
    <p:sldId id="261" r:id="rId7"/>
    <p:sldId id="262" r:id="rId8"/>
    <p:sldId id="264" r:id="rId9"/>
    <p:sldId id="284" r:id="rId10"/>
    <p:sldId id="277" r:id="rId11"/>
    <p:sldId id="268" r:id="rId12"/>
    <p:sldId id="285" r:id="rId13"/>
    <p:sldId id="271" r:id="rId14"/>
    <p:sldId id="274" r:id="rId15"/>
    <p:sldId id="266" r:id="rId16"/>
    <p:sldId id="275" r:id="rId17"/>
    <p:sldId id="283" r:id="rId18"/>
    <p:sldId id="260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1AD7-0A71-4DDF-841E-B94590C26877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B2CAA-4FBA-4A7C-B79D-33DFED26F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C169-668A-4B8E-8197-58E9BAEDDC03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9EA4-22EA-44D5-9643-93E2CAD2E9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A50F-9D23-499F-B991-5B9AD1E65E7C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B08C-D4EE-4A0C-8EED-218BCAD674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7330-A5C8-4315-94C9-826A8D77F430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2E97-D12B-4D47-8D34-C5C2262E6F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225E-EC44-4040-A60B-0742FCBAA52F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0D3A-8E03-4965-AF0E-4167557BA5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8103-CFC5-4E5D-A6B0-64F2930F40F4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C6881-3F3F-454E-8716-CEF76C4878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AAFC-7D27-47FE-994B-705AFE9B78D7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3195-620F-4D5A-A5DE-1B76AD75B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B12D-736C-4926-BF39-3EF10572461E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1112-9CE6-42C3-BFD2-51152BE81C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226C-AD35-4550-992A-10F5DC05EE13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53EE-9C02-4BA0-ADB9-ABE9750658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BB1F-D9BA-4075-BB9D-9D81E129AC66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6BDC-AB6A-47E5-9F7F-C8D73648F2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9DF6-6DE9-49A4-B388-5472EB00265E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DD9C-72FC-404A-B641-EE5F9446EF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9C72-62FF-4D97-80D9-3E68C7E7594F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9C7F-AEC8-48C9-BE9D-3F37D3B4F1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331704-0E7E-45DD-8F7D-2EADB3FDD824}" type="datetimeFigureOut">
              <a:rPr lang="fr-FR"/>
              <a:pPr>
                <a:defRPr/>
              </a:pPr>
              <a:t>14/10/2014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D6469-BDE2-4DF0-A93B-6435ADF785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&#1055;&#1088;&#1080;&#1083;&#1086;&#1078;&#1077;&#1085;&#1080;&#1077;%201.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&#1085;&#1072;%20&#1082;&#1086;&#1085;&#1082;&#1091;&#1088;&#1089;%202015\&#1055;&#1088;&#1077;&#1079;&#1077;&#1085;&#1090;&#1072;&#1094;&#1080;&#1103;.ppt\&#1055;&#1088;&#1080;&#1083;&#1086;&#1078;&#1077;&#1085;&#1080;&#1077;%202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Ольга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</a:t>
            </a:r>
            <a:endParaRPr lang="fr-FR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Медицинский термометр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640960" cy="2880320"/>
          </a:xfrm>
        </p:spPr>
        <p:txBody>
          <a:bodyPr/>
          <a:lstStyle/>
          <a:p>
            <a:r>
              <a:rPr lang="ru-RU" b="1" dirty="0"/>
              <a:t>Фиксирует максимальную температуру, для того, чтобы вернуть его в первоначальное состояние, его нужно встряхнуть</a:t>
            </a:r>
          </a:p>
        </p:txBody>
      </p:sp>
      <p:pic>
        <p:nvPicPr>
          <p:cNvPr id="61444" name="Picture 4" descr="PB220008"/>
          <p:cNvPicPr>
            <a:picLocks noChangeAspect="1" noChangeArrowheads="1"/>
          </p:cNvPicPr>
          <p:nvPr/>
        </p:nvPicPr>
        <p:blipFill>
          <a:blip r:embed="rId3" cstate="print"/>
          <a:srcRect l="2751" t="14790" b="20790"/>
          <a:stretch>
            <a:fillRect/>
          </a:stretch>
        </p:blipFill>
        <p:spPr bwMode="auto">
          <a:xfrm>
            <a:off x="251520" y="4581128"/>
            <a:ext cx="8640960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Шкала Цельсия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6588224" cy="1756792"/>
          </a:xfrm>
        </p:spPr>
        <p:txBody>
          <a:bodyPr>
            <a:noAutofit/>
          </a:bodyPr>
          <a:lstStyle/>
          <a:p>
            <a:pPr>
              <a:buClr>
                <a:schemeClr val="hlink"/>
              </a:buClr>
              <a:buSzPct val="90000"/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</a:rPr>
              <a:t>Базовые точки:</a:t>
            </a:r>
          </a:p>
          <a:p>
            <a:pPr marL="514350" indent="-514350">
              <a:buClr>
                <a:schemeClr val="hlink"/>
              </a:buClr>
              <a:buSzPct val="90000"/>
              <a:buFont typeface="+mj-lt"/>
              <a:buAutoNum type="arabicPeriod"/>
            </a:pPr>
            <a:r>
              <a:rPr lang="ru-RU" sz="2800" b="1" dirty="0" smtClean="0"/>
              <a:t>0</a:t>
            </a:r>
            <a:r>
              <a:rPr lang="ru-RU" sz="2800" b="1" baseline="30000" dirty="0" smtClean="0"/>
              <a:t>о</a:t>
            </a:r>
            <a:r>
              <a:rPr lang="ru-RU" sz="2800" b="1" dirty="0" smtClean="0"/>
              <a:t>С-таяние льда</a:t>
            </a:r>
          </a:p>
          <a:p>
            <a:pPr marL="514350" indent="-514350">
              <a:buClr>
                <a:schemeClr val="hlink"/>
              </a:buClr>
              <a:buSzPct val="90000"/>
              <a:buFont typeface="+mj-lt"/>
              <a:buAutoNum type="arabicPeriod"/>
            </a:pPr>
            <a:r>
              <a:rPr lang="ru-RU" sz="2800" b="1" dirty="0" smtClean="0"/>
              <a:t>100</a:t>
            </a:r>
            <a:r>
              <a:rPr lang="ru-RU" sz="2800" b="1" baseline="30000" dirty="0" smtClean="0"/>
              <a:t>о</a:t>
            </a:r>
            <a:r>
              <a:rPr lang="ru-RU" sz="2800" b="1" dirty="0" smtClean="0"/>
              <a:t>С-кипение воды при нормальных условия</a:t>
            </a:r>
          </a:p>
          <a:p>
            <a:pPr marL="514350" indent="-514350">
              <a:buClr>
                <a:schemeClr val="hlink"/>
              </a:buClr>
              <a:buSzPct val="90000"/>
              <a:buNone/>
            </a:pPr>
            <a:endParaRPr lang="ru-RU" sz="2800" b="1" dirty="0" smtClean="0"/>
          </a:p>
          <a:p>
            <a:pPr marL="514350" indent="-514350">
              <a:buClr>
                <a:schemeClr val="hlink"/>
              </a:buClr>
              <a:buSzPct val="90000"/>
              <a:buNone/>
            </a:pPr>
            <a:r>
              <a:rPr lang="ru-RU" sz="2800" b="1" dirty="0" smtClean="0"/>
              <a:t>Разработал в 1742 г шведский астроном Андерс Цельсий (0 (нулём) была точка кипения воды, а 100 - точка замерзания )</a:t>
            </a:r>
          </a:p>
          <a:p>
            <a:pPr marL="514350" indent="-514350">
              <a:buClr>
                <a:schemeClr val="hlink"/>
              </a:buClr>
              <a:buSzPct val="90000"/>
              <a:buNone/>
            </a:pPr>
            <a:r>
              <a:rPr lang="ru-RU" sz="2800" b="1" dirty="0" smtClean="0"/>
              <a:t> Позднее его современник Карл Линней «перевернул» эту шкалу</a:t>
            </a:r>
            <a:endParaRPr lang="ru-RU" sz="2800" b="1" dirty="0"/>
          </a:p>
        </p:txBody>
      </p:sp>
      <p:pic>
        <p:nvPicPr>
          <p:cNvPr id="2050" name="Picture 2" descr="Carl von Linné.jpg"/>
          <p:cNvPicPr>
            <a:picLocks noChangeAspect="1" noChangeArrowheads="1"/>
          </p:cNvPicPr>
          <p:nvPr/>
        </p:nvPicPr>
        <p:blipFill>
          <a:blip r:embed="rId4" cstate="print"/>
          <a:srcRect t="6493" r="13574"/>
          <a:stretch>
            <a:fillRect/>
          </a:stretch>
        </p:blipFill>
        <p:spPr bwMode="auto">
          <a:xfrm>
            <a:off x="7164288" y="4581128"/>
            <a:ext cx="1584176" cy="207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Anders-Celsius-H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204864"/>
            <a:ext cx="1584176" cy="2114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060848"/>
            <a:ext cx="2168676" cy="20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7" action="ppaction://hlinkpres?slideindex=1&amp;slidetitle="/>
          </p:cNvPr>
          <p:cNvSpPr/>
          <p:nvPr/>
        </p:nvSpPr>
        <p:spPr>
          <a:xfrm>
            <a:off x="4929190" y="6286520"/>
            <a:ext cx="1071570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Приложение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Абсолютная температура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869160"/>
          </a:xfrm>
        </p:spPr>
        <p:txBody>
          <a:bodyPr/>
          <a:lstStyle/>
          <a:p>
            <a:r>
              <a:rPr lang="ru-RU" sz="2400" b="1" dirty="0" smtClean="0"/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Понятие абсолютной температуры было введено        У. Томсоном (Кельвином)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Шкалу абсолютной температуры называют шкалой Кельвина или термодинамической температурной шкалой</a:t>
            </a:r>
          </a:p>
          <a:p>
            <a:r>
              <a:rPr lang="ru-RU" sz="2800" b="1" dirty="0" smtClean="0"/>
              <a:t>Единица абсолютной температуры — кельвин (К) 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Абсолютный ноль — наиболее низкая возможная температура, при которой ничего не может быть холоднее и теоретически невозможно извлечь из вещества тепловую энергию, температура, при которой прекращается тепловое движение молекул </a:t>
            </a: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30722" name="Picture 2" descr="http://www.famousscientists.org/images/William-Thomson-Kel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472608" cy="624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Соотношение между шкалой Цельсия и Кельвина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5"/>
            <a:ext cx="9144000" cy="172819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Абсолютный ноль определен как 0 K, что приблизительно равно −273.15 °C</a:t>
            </a:r>
          </a:p>
          <a:p>
            <a:r>
              <a:rPr lang="ru-RU" b="1" dirty="0" smtClean="0"/>
              <a:t> Один Кельвин равен одному градусу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T=t+273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Picture 6" descr="http://www.nscience.ru/chemistry/physical/thermodynamics/what_does_thermidynamics_research/sc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8999"/>
            <a:ext cx="4143375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 из ЕГЭ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Какой из приведенных ниже вариантов измерения температуры горячей воды с помощью термометра дает более правильный результат?</a:t>
            </a:r>
          </a:p>
          <a:p>
            <a:pPr>
              <a:buNone/>
            </a:pPr>
            <a:r>
              <a:rPr lang="ru-RU" sz="2400" b="1" dirty="0" smtClean="0"/>
              <a:t>1) Термометр опускают в воду и, вынув из воды через несколько минут, снимают показания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2) Термометр опускают в воду и ждут до тех пор, пока температура перестанет изменяться. После этого, не вынимая термометра из воды, снимают его показания</a:t>
            </a:r>
          </a:p>
          <a:p>
            <a:pPr>
              <a:buNone/>
            </a:pPr>
            <a:r>
              <a:rPr lang="ru-RU" sz="2400" b="1" dirty="0" smtClean="0"/>
              <a:t>3) Термометр опускают в воду и, не вынимая его из воды, сразу же снимают показания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4) Термометр опускают в воду, затем быстро вынимают из воды и снимают показания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 из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6768752" cy="4525963"/>
          </a:xfrm>
        </p:spPr>
        <p:txBody>
          <a:bodyPr/>
          <a:lstStyle/>
          <a:p>
            <a:r>
              <a:rPr lang="ru-RU" b="1" dirty="0" smtClean="0"/>
              <a:t>На рисунке показана часть шкалы термометра, висящего за окном. Температура воздуха на улице равна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18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14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21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22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</a:t>
            </a:r>
          </a:p>
          <a:p>
            <a:endParaRPr lang="ru-RU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524" y="2201539"/>
            <a:ext cx="1927964" cy="44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Решите 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8892480" cy="1252736"/>
          </a:xfrm>
        </p:spPr>
        <p:txBody>
          <a:bodyPr/>
          <a:lstStyle/>
          <a:p>
            <a:pPr lvl="0"/>
            <a:r>
              <a:rPr lang="ru-RU" sz="3600" b="1" dirty="0" smtClean="0"/>
              <a:t>№ 915, 916 («Сборник задач по физике   7-9» </a:t>
            </a:r>
            <a:r>
              <a:rPr lang="ru-RU" sz="3600" b="1" dirty="0" err="1" smtClean="0"/>
              <a:t>В.И.Лукашик</a:t>
            </a:r>
            <a:r>
              <a:rPr lang="ru-RU" sz="3600" b="1" dirty="0" smtClean="0"/>
              <a:t>, Е.В. Иванова)</a:t>
            </a:r>
          </a:p>
          <a:p>
            <a:endParaRPr lang="ru-RU" dirty="0"/>
          </a:p>
        </p:txBody>
      </p:sp>
      <p:pic>
        <p:nvPicPr>
          <p:cNvPr id="5" name="Picture 6" descr="http://newmif.ru/u/editor/anoma/42/text/md_132432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17641"/>
            <a:ext cx="4320479" cy="32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1468760"/>
          </a:xfrm>
        </p:spPr>
        <p:txBody>
          <a:bodyPr/>
          <a:lstStyle/>
          <a:p>
            <a:r>
              <a:rPr lang="en-US" sz="3600" b="1" dirty="0" smtClean="0">
                <a:cs typeface="Arial" charset="0"/>
              </a:rPr>
              <a:t>§</a:t>
            </a:r>
            <a:r>
              <a:rPr lang="ru-RU" sz="36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ru-RU" sz="3600" b="1" dirty="0" smtClean="0">
                <a:cs typeface="Arial" charset="0"/>
              </a:rPr>
              <a:t>28</a:t>
            </a:r>
          </a:p>
          <a:p>
            <a:pPr lvl="0"/>
            <a:r>
              <a:rPr lang="ru-RU" sz="3600" b="1" dirty="0" smtClean="0">
                <a:cs typeface="Arial" charset="0"/>
              </a:rPr>
              <a:t>№128 Д </a:t>
            </a:r>
            <a:r>
              <a:rPr lang="ru-RU" sz="3600" b="1" dirty="0" smtClean="0"/>
              <a:t>«Сборник задач по физике 7-9» </a:t>
            </a:r>
            <a:r>
              <a:rPr lang="ru-RU" sz="3600" b="1" dirty="0" err="1" smtClean="0"/>
              <a:t>В.И.Лукашик</a:t>
            </a:r>
            <a:r>
              <a:rPr lang="ru-RU" sz="3600" b="1" dirty="0" smtClean="0"/>
              <a:t>, Е.В. Иванова</a:t>
            </a:r>
            <a:endParaRPr lang="ru-RU" sz="3600" b="1" dirty="0"/>
          </a:p>
        </p:txBody>
      </p:sp>
      <p:pic>
        <p:nvPicPr>
          <p:cNvPr id="5" name="Picture 6" descr="C:\Users\Ольга\Desktop\856589_e126024a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73697"/>
            <a:ext cx="4182368" cy="3184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Тепловое движение атомов и молекул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5868144" cy="2476872"/>
          </a:xfrm>
        </p:spPr>
        <p:txBody>
          <a:bodyPr/>
          <a:lstStyle/>
          <a:p>
            <a:r>
              <a:rPr lang="ru-RU" b="1" dirty="0" smtClean="0"/>
              <a:t>Все молекулы любого вещества непрерывно и беспорядочно (хаотически) движутся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Беспорядочное хаотическое движение молекул называется </a:t>
            </a:r>
            <a:r>
              <a:rPr lang="ru-RU" b="1" dirty="0" smtClean="0">
                <a:solidFill>
                  <a:srgbClr val="FF0000"/>
                </a:solidFill>
              </a:rPr>
              <a:t>тепловым движением</a:t>
            </a:r>
            <a:endParaRPr lang="ru-RU" b="1" dirty="0"/>
          </a:p>
        </p:txBody>
      </p:sp>
      <p:pic>
        <p:nvPicPr>
          <p:cNvPr id="5" name="Picture 6" descr="Тепловое движение атомов в твердых тела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2998" y="2492896"/>
            <a:ext cx="3661002" cy="366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Отличие от механического движения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ru-RU" b="1" dirty="0"/>
              <a:t>В нём участвуют много частиц с разными траекториями</a:t>
            </a:r>
          </a:p>
          <a:p>
            <a:r>
              <a:rPr lang="ru-RU" b="1" dirty="0"/>
              <a:t>Движение никогда не </a:t>
            </a:r>
            <a:r>
              <a:rPr lang="ru-RU" b="1" dirty="0" smtClean="0"/>
              <a:t>прекращается</a:t>
            </a:r>
          </a:p>
          <a:p>
            <a:r>
              <a:rPr lang="ru-RU" b="1" dirty="0" smtClean="0"/>
              <a:t>Модель: «Броуновское движение»</a:t>
            </a:r>
            <a:endParaRPr lang="ru-RU" b="1" dirty="0"/>
          </a:p>
        </p:txBody>
      </p:sp>
      <p:pic>
        <p:nvPicPr>
          <p:cNvPr id="5" name="Picture 5" descr="Броуновское движение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0"/>
            <a:ext cx="3347913" cy="252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 чего зависит тепловое движение?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493204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Опыт №1:</a:t>
            </a:r>
            <a:r>
              <a:rPr lang="ru-RU" b="1" dirty="0" smtClean="0"/>
              <a:t> Опустим кусок сахара в холодную воду, а другой в горячую.  Какой растворится быстрее?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Опыт №2: </a:t>
            </a:r>
            <a:r>
              <a:rPr lang="ru-RU" b="1" dirty="0" smtClean="0"/>
              <a:t>Опустим 2 куска сахара (один больше другого) в холодную воду. Какой растворится быстрее?</a:t>
            </a:r>
          </a:p>
        </p:txBody>
      </p:sp>
      <p:pic>
        <p:nvPicPr>
          <p:cNvPr id="1026" name="Picture 2" descr="http://club.foto.ru/gallery/images/photo/2009/08/21/1410509.jpg"/>
          <p:cNvPicPr>
            <a:picLocks noChangeAspect="1" noChangeArrowheads="1"/>
          </p:cNvPicPr>
          <p:nvPr/>
        </p:nvPicPr>
        <p:blipFill>
          <a:blip r:embed="rId3" cstate="print"/>
          <a:srcRect l="11347" t="12285" r="31918" b="35741"/>
          <a:stretch>
            <a:fillRect/>
          </a:stretch>
        </p:blipFill>
        <p:spPr bwMode="auto">
          <a:xfrm>
            <a:off x="6516216" y="4509120"/>
            <a:ext cx="155116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img-fotki.yandex.ru/get/5308/81454286.2ea/0_851ed_f6caea03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2867472" cy="2150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Температура - мера средней кинетической энергии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525963"/>
          </a:xfrm>
        </p:spPr>
        <p:txBody>
          <a:bodyPr/>
          <a:lstStyle/>
          <a:p>
            <a:r>
              <a:rPr lang="ru-RU" b="1" dirty="0" smtClean="0"/>
              <a:t>Температура зависит от средней скорости движения молекул и от их массы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– величины, которые так же зависят от скорости и массы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Температура - мера средней кинетической энергии частиц тела, чем больше энергия, тем больше температура</a:t>
            </a:r>
          </a:p>
          <a:p>
            <a:endParaRPr lang="ru-RU" dirty="0"/>
          </a:p>
        </p:txBody>
      </p:sp>
      <p:pic>
        <p:nvPicPr>
          <p:cNvPr id="5" name="Picture 15" descr="File26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203825"/>
            <a:ext cx="2359025" cy="1654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5157192"/>
            <a:ext cx="18002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Температура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/>
          <a:lstStyle/>
          <a:p>
            <a:r>
              <a:rPr lang="ru-RU" b="1" dirty="0" smtClean="0"/>
              <a:t>Температура- величина, которая характеризует тепловое состояние тела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Мера «</a:t>
            </a:r>
            <a:r>
              <a:rPr lang="ru-RU" b="1" dirty="0" err="1" smtClean="0">
                <a:solidFill>
                  <a:srgbClr val="002060"/>
                </a:solidFill>
              </a:rPr>
              <a:t>нагретости</a:t>
            </a:r>
            <a:r>
              <a:rPr lang="ru-RU" b="1" dirty="0" smtClean="0">
                <a:solidFill>
                  <a:srgbClr val="002060"/>
                </a:solidFill>
              </a:rPr>
              <a:t>» тела</a:t>
            </a:r>
          </a:p>
          <a:p>
            <a:r>
              <a:rPr lang="ru-RU" b="1" dirty="0" smtClean="0"/>
              <a:t>Чем </a:t>
            </a:r>
            <a:r>
              <a:rPr lang="ru-RU" b="1" dirty="0" smtClean="0">
                <a:solidFill>
                  <a:srgbClr val="FF0000"/>
                </a:solidFill>
              </a:rPr>
              <a:t>выше температура </a:t>
            </a:r>
            <a:r>
              <a:rPr lang="ru-RU" b="1" dirty="0" smtClean="0"/>
              <a:t>тела, тем </a:t>
            </a:r>
            <a:r>
              <a:rPr lang="ru-RU" b="1" dirty="0" smtClean="0">
                <a:solidFill>
                  <a:srgbClr val="FF0000"/>
                </a:solidFill>
              </a:rPr>
              <a:t>большую</a:t>
            </a:r>
            <a:r>
              <a:rPr lang="ru-RU" b="1" dirty="0" smtClean="0"/>
              <a:t> в среднем </a:t>
            </a:r>
            <a:r>
              <a:rPr lang="ru-RU" b="1" dirty="0" smtClean="0">
                <a:solidFill>
                  <a:srgbClr val="FF0000"/>
                </a:solidFill>
              </a:rPr>
              <a:t>энергию</a:t>
            </a:r>
            <a:r>
              <a:rPr lang="ru-RU" b="1" dirty="0" smtClean="0"/>
              <a:t> имеют его атомы и молекулы</a:t>
            </a:r>
            <a:endParaRPr lang="ru-RU" b="1" dirty="0"/>
          </a:p>
        </p:txBody>
      </p:sp>
      <p:pic>
        <p:nvPicPr>
          <p:cNvPr id="5" name="Picture 8" descr="Тепловое движение молекул в жидкости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0972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Субъективное восприятие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Опыт №1:</a:t>
            </a:r>
            <a:r>
              <a:rPr lang="ru-RU" sz="2400" b="1" dirty="0" smtClean="0"/>
              <a:t>Дотронуться одной рукой до деревянного предмета, а другой до металлического.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Сравните ощущения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33CC"/>
                </a:solidFill>
              </a:rPr>
              <a:t> </a:t>
            </a:r>
            <a:r>
              <a:rPr lang="ru-RU" sz="2400" b="1" dirty="0" smtClean="0"/>
              <a:t>Хотя оба предмета находятся при одной температуре, одна рука ощутит холод, а другая тепло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Опыт №2:</a:t>
            </a:r>
            <a:r>
              <a:rPr lang="ru-RU" sz="2400" b="1" dirty="0" smtClean="0"/>
              <a:t> возьмём три сосуда с горячей, тёплой и холодной водой. Опустить одну руку в сосуд с холодной, а другую в сосуд с горячей водой. Через некоторое время обе руки опустить  в сосуд с тёплой водой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Сравните ощущения</a:t>
            </a:r>
          </a:p>
          <a:p>
            <a:r>
              <a:rPr lang="ru-RU" sz="2400" b="1" dirty="0" smtClean="0"/>
              <a:t>Рука, которая была в горячей воде теперь ощущает холод, а  рука, которая была в холодной воде теперь ощущает тепло, хотя обе руки находятся в одном сосуде</a:t>
            </a:r>
            <a:endParaRPr lang="ru-RU" sz="2400" dirty="0"/>
          </a:p>
        </p:txBody>
      </p:sp>
      <p:pic>
        <p:nvPicPr>
          <p:cNvPr id="10242" name="Picture 2" descr="http://www.naukamira.ru/_ph/7/464892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72" y="1124744"/>
            <a:ext cx="8605408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Термометр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5"/>
            <a:ext cx="8100392" cy="4032448"/>
          </a:xfrm>
        </p:spPr>
        <p:txBody>
          <a:bodyPr/>
          <a:lstStyle/>
          <a:p>
            <a:r>
              <a:rPr lang="ru-RU" b="1" dirty="0" smtClean="0"/>
              <a:t>Приборы, служащие для измерения температуры называются </a:t>
            </a:r>
            <a:r>
              <a:rPr lang="ru-RU" b="1" dirty="0" smtClean="0">
                <a:solidFill>
                  <a:srgbClr val="C00000"/>
                </a:solidFill>
              </a:rPr>
              <a:t>термометрами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Их действие основано на тепловом расширении вещества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Первый жидкостный термометр изобретён в 1631 году французским физиком Ж. Реем</a:t>
            </a: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Сегодня известны термометры жидкостные и газовые, полупроводниковые и оптические</a:t>
            </a:r>
          </a:p>
        </p:txBody>
      </p:sp>
      <p:pic>
        <p:nvPicPr>
          <p:cNvPr id="5" name="Picture 5" descr="PB28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64" y="2132856"/>
            <a:ext cx="1224136" cy="4481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PB280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28069" y="3789155"/>
            <a:ext cx="4572229" cy="125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44000" cy="6825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Тепловое равновесие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6156176" cy="4525963"/>
          </a:xfrm>
        </p:spPr>
        <p:txBody>
          <a:bodyPr/>
          <a:lstStyle/>
          <a:p>
            <a:r>
              <a:rPr lang="ru-RU" sz="2800" b="1" dirty="0" smtClean="0"/>
              <a:t>Температура тела будет изменяться, пока не придёт в </a:t>
            </a:r>
            <a:r>
              <a:rPr lang="ru-RU" sz="2800" b="1" dirty="0" smtClean="0">
                <a:solidFill>
                  <a:srgbClr val="C00000"/>
                </a:solidFill>
              </a:rPr>
              <a:t>тепловое равновесие </a:t>
            </a:r>
            <a:r>
              <a:rPr lang="ru-RU" sz="2800" b="1" dirty="0" smtClean="0"/>
              <a:t>со средой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Закон теплового равновесия</a:t>
            </a:r>
            <a:r>
              <a:rPr lang="ru-RU" sz="2800" b="1" dirty="0" smtClean="0"/>
              <a:t>: у любой группы изолированных тел через какое-то время температуры становятся одинаковыми, т.е. наступает состояние теплового равновесия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0399" t="8960" r="2454" b="10401"/>
          <a:stretch>
            <a:fillRect/>
          </a:stretch>
        </p:blipFill>
        <p:spPr bwMode="auto">
          <a:xfrm>
            <a:off x="7164288" y="4437112"/>
            <a:ext cx="1728192" cy="2145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60" r="54668" b="10401"/>
          <a:stretch>
            <a:fillRect/>
          </a:stretch>
        </p:blipFill>
        <p:spPr bwMode="auto">
          <a:xfrm>
            <a:off x="7164288" y="2276872"/>
            <a:ext cx="1647800" cy="1941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108</Template>
  <TotalTime>337</TotalTime>
  <Words>576</Words>
  <Application>Microsoft Office PowerPoint</Application>
  <PresentationFormat>Экран (4:3)</PresentationFormat>
  <Paragraphs>68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108</vt:lpstr>
      <vt:lpstr>Температура</vt:lpstr>
      <vt:lpstr>Тепловое движение атомов и молекул </vt:lpstr>
      <vt:lpstr>Отличие от механического движения</vt:lpstr>
      <vt:lpstr>От чего зависит тепловое движение?</vt:lpstr>
      <vt:lpstr>Температура - мера средней кинетической энергии</vt:lpstr>
      <vt:lpstr>Температура</vt:lpstr>
      <vt:lpstr>Субъективное восприятие</vt:lpstr>
      <vt:lpstr>Термометр</vt:lpstr>
      <vt:lpstr>Тепловое равновесие</vt:lpstr>
      <vt:lpstr>Медицинский термометр</vt:lpstr>
      <vt:lpstr>Шкала Цельсия</vt:lpstr>
      <vt:lpstr>Слайд 12</vt:lpstr>
      <vt:lpstr>Абсолютная температура</vt:lpstr>
      <vt:lpstr>Соотношение между шкалой Цельсия и Кельвина</vt:lpstr>
      <vt:lpstr>Вопросы из ЕГЭ</vt:lpstr>
      <vt:lpstr>Вопросы из ЕГЭ</vt:lpstr>
      <vt:lpstr>Решите задачи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Ольга</dc:creator>
  <cp:lastModifiedBy>pc</cp:lastModifiedBy>
  <cp:revision>42</cp:revision>
  <dcterms:created xsi:type="dcterms:W3CDTF">2012-12-25T07:22:37Z</dcterms:created>
  <dcterms:modified xsi:type="dcterms:W3CDTF">2014-10-14T14:46:28Z</dcterms:modified>
</cp:coreProperties>
</file>