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83" r:id="rId5"/>
    <p:sldId id="264" r:id="rId6"/>
    <p:sldId id="263" r:id="rId7"/>
    <p:sldId id="265" r:id="rId8"/>
    <p:sldId id="272" r:id="rId9"/>
    <p:sldId id="266" r:id="rId10"/>
    <p:sldId id="267" r:id="rId11"/>
    <p:sldId id="291" r:id="rId12"/>
    <p:sldId id="285" r:id="rId13"/>
    <p:sldId id="292" r:id="rId14"/>
    <p:sldId id="268" r:id="rId15"/>
    <p:sldId id="287" r:id="rId16"/>
    <p:sldId id="300" r:id="rId17"/>
    <p:sldId id="289" r:id="rId18"/>
    <p:sldId id="301" r:id="rId19"/>
    <p:sldId id="290" r:id="rId20"/>
    <p:sldId id="278" r:id="rId21"/>
    <p:sldId id="294" r:id="rId22"/>
    <p:sldId id="270" r:id="rId23"/>
    <p:sldId id="279" r:id="rId24"/>
    <p:sldId id="295" r:id="rId25"/>
    <p:sldId id="280" r:id="rId26"/>
    <p:sldId id="282" r:id="rId27"/>
    <p:sldId id="303" r:id="rId28"/>
    <p:sldId id="298" r:id="rId29"/>
    <p:sldId id="302" r:id="rId30"/>
    <p:sldId id="306" r:id="rId31"/>
    <p:sldId id="305" r:id="rId32"/>
    <p:sldId id="30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8" autoAdjust="0"/>
    <p:restoredTop sz="94660"/>
  </p:normalViewPr>
  <p:slideViewPr>
    <p:cSldViewPr>
      <p:cViewPr>
        <p:scale>
          <a:sx n="75" d="100"/>
          <a:sy n="75" d="100"/>
        </p:scale>
        <p:origin x="-35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F6B2-DC52-4653-95D8-4ECC95D07B66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E648-A334-46AB-A8CA-FAA5C5B3A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6DDB-76AC-4362-8441-4FB3A1563B7B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7541-8B5E-4C71-9611-93B98088E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50CB-2A8B-4383-A0A2-0AE26E2BB9B9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9A1A-37F6-4459-94CA-F8791C6C4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D574-EF66-41DB-B6C9-E79EA158909F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32C9-1A5B-489E-AE36-809649DEC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D079-20F7-4A15-A632-CF701DCAAD2E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5161-FA3F-4647-A979-523A5F5D0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4AE5-FA48-47B6-90E1-33529513B7B4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4794-3643-4B8A-8EAA-A54BC6228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FEA9-1583-4216-8605-2740E072BB0F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742D-AE23-4513-8388-80377836B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67D3-3A24-418B-911A-508CC1B5F055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E692-E990-4A37-B440-7965AC29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F927-FC59-4E22-8ADC-3262E6FA3E09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B9AD-5AC8-43DA-AFAB-ABA76794C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5317-BAF6-44E9-AEC9-0B40418E85AF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E335-8E34-4B7C-B058-FBD869DB3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B4D8-D8A5-4908-A57B-3F5719617C64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B5D1-0C50-4ACF-A290-F9AB1EB29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63CBA8-82E3-4B83-A6FC-60D061436C1C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A7FB7B-B3E0-45CE-8CB8-B08897A4E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C:\Users\D8CB~1\AppData\Local\Temp\Rar$DI14.671\1 фон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34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636713" y="1595438"/>
            <a:ext cx="4789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Calibri" pitchFamily="34" charset="0"/>
              </a:rPr>
              <a:t>Урок математики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Calibri" pitchFamily="34" charset="0"/>
              </a:rPr>
              <a:t>2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0725" y="2720767"/>
            <a:ext cx="540130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+mn-lt"/>
              </a:rPr>
              <a:t>КОНКРЕТНЫЙ   СМЫСЛ</a:t>
            </a:r>
            <a:br>
              <a:rPr lang="ru-RU" sz="32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+mn-lt"/>
              </a:rPr>
            </a:br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+mn-lt"/>
              </a:rPr>
              <a:t>УМНОЖЕНИЯ  ЗАКРЕПЛЕНИЕ</a:t>
            </a:r>
            <a:endParaRPr lang="ru-RU" sz="32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+mn-lt"/>
            </a:endParaRP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915816" y="4149724"/>
            <a:ext cx="3923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Calibri" pitchFamily="34" charset="0"/>
              </a:rPr>
              <a:t>Надежда Васильевна Борисова</a:t>
            </a:r>
          </a:p>
          <a:p>
            <a:r>
              <a:rPr lang="ru-RU" b="1" i="1" dirty="0">
                <a:solidFill>
                  <a:srgbClr val="7030A0"/>
                </a:solidFill>
                <a:latin typeface="Calibri" pitchFamily="34" charset="0"/>
              </a:rPr>
              <a:t>у</a:t>
            </a:r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читель высшей квалификационной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категории </a:t>
            </a:r>
            <a:r>
              <a:rPr lang="ru-RU" b="1" i="1" dirty="0">
                <a:solidFill>
                  <a:srgbClr val="7030A0"/>
                </a:solidFill>
                <a:latin typeface="Calibri" pitchFamily="34" charset="0"/>
              </a:rPr>
              <a:t>начальных классов</a:t>
            </a:r>
          </a:p>
          <a:p>
            <a:r>
              <a:rPr lang="ru-RU" b="1" i="1" dirty="0">
                <a:solidFill>
                  <a:srgbClr val="7030A0"/>
                </a:solidFill>
                <a:latin typeface="Calibri" pitchFamily="34" charset="0"/>
              </a:rPr>
              <a:t>МБОУ СОШ № </a:t>
            </a:r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50, г.Новосибирск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40625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755650" y="876300"/>
            <a:ext cx="778033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Найдите  периметр                     ,</a:t>
            </a:r>
          </a:p>
          <a:p>
            <a:r>
              <a:rPr lang="ru-RU" sz="4400" b="1">
                <a:latin typeface="Calibri" pitchFamily="34" charset="0"/>
              </a:rPr>
              <a:t>если </a:t>
            </a:r>
          </a:p>
          <a:p>
            <a:r>
              <a:rPr lang="ru-RU" sz="4400" b="1">
                <a:latin typeface="Calibri" pitchFamily="34" charset="0"/>
              </a:rPr>
              <a:t>длина  = 25 м</a:t>
            </a:r>
          </a:p>
          <a:p>
            <a:r>
              <a:rPr lang="ru-RU" sz="4400" b="1">
                <a:latin typeface="Calibri" pitchFamily="34" charset="0"/>
              </a:rPr>
              <a:t>ширина = 12 м</a:t>
            </a:r>
          </a:p>
          <a:p>
            <a:endParaRPr lang="ru-RU" sz="4400" b="1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834063" y="774700"/>
            <a:ext cx="2232025" cy="669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4162425" y="3619500"/>
            <a:ext cx="4489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Ответ: 74метра длина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всего огорода 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прямоугольной формы.</a:t>
            </a:r>
          </a:p>
        </p:txBody>
      </p:sp>
      <p:sp>
        <p:nvSpPr>
          <p:cNvPr id="8" name="Облако 7"/>
          <p:cNvSpPr/>
          <p:nvPr/>
        </p:nvSpPr>
        <p:spPr>
          <a:xfrm rot="21012963">
            <a:off x="3317875" y="3048000"/>
            <a:ext cx="5432425" cy="349408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0099"/>
                </a:solidFill>
              </a:rPr>
              <a:t>? ? ?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188913"/>
            <a:ext cx="83581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 грядки собрали   - 12 маленьких морковок и 3 больших. </a:t>
            </a:r>
          </a:p>
        </p:txBody>
      </p:sp>
      <p:pic>
        <p:nvPicPr>
          <p:cNvPr id="23554" name="Picture 2" descr="H:\SCHOOL2\НАЧАЛЬНАЯ ШКОЛА\материал по предметам\КАРТИНКИ ДЛЯ ПРЕЗЕНТАЦИЙ\ФРУКТЫ ОВОЩИ\МОРКОВКА\05970460c7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360863"/>
            <a:ext cx="3816350" cy="22494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1690688"/>
            <a:ext cx="2792412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16225" y="1412875"/>
            <a:ext cx="6003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Сколько всего морковок собрали?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36863" y="2636838"/>
            <a:ext cx="6008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На сколько больше собрали  маленьких морковок, чем больших?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SCHOOL2\НАЧАЛЬНАЯ ШКОЛА\материал по предметам\КАРТИНКИ ДЛЯ ПРЕЗЕНТАЦИЙ\ФРУКТЫ ОВОЩИ\МОРКОВКА\05970460c7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241800"/>
            <a:ext cx="3143250" cy="2357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663" y="2170113"/>
            <a:ext cx="2514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428625" y="214313"/>
            <a:ext cx="8358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С одной грядки собрали   - 12 маленьких морковок и 3 больших. А с другой – 12 морковок. 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113" y="2640013"/>
            <a:ext cx="2286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63" y="2143125"/>
            <a:ext cx="7702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Сколько собрали с двух грядок?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1563" y="2663825"/>
            <a:ext cx="80486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На сколько морковок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больше собрали с первой грядки,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чем со второй?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:\SCHOOL2\НАЧАЛЬНАЯ ШКОЛА\материал по предметам\КАРТИНКИ ДЛЯ ПРЕЗЕНТАЦИЙ\ФРУКТЫ ОВОЩИ\МОРКОВКА\05970460c7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154488"/>
            <a:ext cx="3143250" cy="2357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257425"/>
            <a:ext cx="2514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00063" y="214313"/>
            <a:ext cx="83581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 одной грядки собрали   - 12 маленьких морковок и 3 больших. На салат взяли 5 морковок.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357563" y="2286000"/>
            <a:ext cx="4567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Сколько морковок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осталось?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905000" y="334963"/>
            <a:ext cx="4498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i="1">
                <a:latin typeface="Calibri" pitchFamily="34" charset="0"/>
              </a:rPr>
              <a:t>ФИЗМИНУТКА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80988" y="1612900"/>
            <a:ext cx="7747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Подтянитесь на носочках столько раз,</a:t>
            </a:r>
          </a:p>
          <a:p>
            <a:r>
              <a:rPr lang="ru-RU" sz="2800" b="1" i="1">
                <a:latin typeface="Calibri" pitchFamily="34" charset="0"/>
              </a:rPr>
              <a:t>Ровно столько, сколько пальцев на руке у вас.</a:t>
            </a:r>
          </a:p>
          <a:p>
            <a:r>
              <a:rPr lang="ru-RU" sz="2800" b="1" i="1">
                <a:latin typeface="Calibri" pitchFamily="34" charset="0"/>
              </a:rPr>
              <a:t>Раз, два, три, четыре, пять – топаем ногами,</a:t>
            </a:r>
          </a:p>
          <a:p>
            <a:r>
              <a:rPr lang="ru-RU" sz="2800" b="1" i="1">
                <a:latin typeface="Calibri" pitchFamily="34" charset="0"/>
              </a:rPr>
              <a:t>Раз, два, три, четыре, пять – хлопаем руками.</a:t>
            </a:r>
          </a:p>
        </p:txBody>
      </p:sp>
      <p:pic>
        <p:nvPicPr>
          <p:cNvPr id="9" name="Picture 8" descr="MC90021522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763" y="3933825"/>
            <a:ext cx="23812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:\SCHOOL2\НАЧАЛЬНАЯ ШКОЛА\материал по предметам\КАРТИНКИ ДЛЯ ПРЕЗЕНТАЦИЙ\ФРУКТЫ ОВОЩИ\ПОМИДОРЫ\pomidory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2286000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71500" y="142875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На одном кусте - 8 помидоров,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на другом столько же. </a:t>
            </a:r>
          </a:p>
        </p:txBody>
      </p:sp>
      <p:pic>
        <p:nvPicPr>
          <p:cNvPr id="27652" name="Picture 2" descr="H:\SCHOOL2\НАЧАЛЬНАЯ ШКОЛА\материал по предметам\КАРТИНКИ ДЛЯ ПРЕЗЕНТАЦИЙ\ФРУКТЫ ОВОЩИ\ПОМИДОРЫ\pomidory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286000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1500188"/>
            <a:ext cx="858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Сколько помидоров на двух кустах?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:\SCHOOL2\НАЧАЛЬНАЯ ШКОЛА\материал по предметам\КАРТИНКИ ДЛЯ ПРЕЗЕНТАЦИЙ\ФРУКТЫ ОВОЩИ\ПОМИДОРЫ\pomidory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5" y="1989138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:\SCHOOL2\НАЧАЛЬНАЯ ШКОЛА\материал по предметам\КАРТИНКИ ДЛЯ ПРЕЗЕНТАЦИЙ\ФРУКТЫ ОВОЩИ\ПОМИДОРЫ\pomidory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0350" y="1963738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2025" y="611188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8+8 =16</a:t>
            </a:r>
            <a:r>
              <a:rPr lang="ru-RU" sz="4000" b="1"/>
              <a:t>(п.)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19688" y="646113"/>
            <a:ext cx="2486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8х2=16</a:t>
            </a:r>
            <a:r>
              <a:rPr lang="ru-RU" sz="4000" b="1"/>
              <a:t>(п.)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71500" y="357188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 одном стручке - 10 горошин. </a:t>
            </a:r>
          </a:p>
        </p:txBody>
      </p:sp>
      <p:pic>
        <p:nvPicPr>
          <p:cNvPr id="29699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11413"/>
            <a:ext cx="25908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428875"/>
            <a:ext cx="25908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395538"/>
            <a:ext cx="25908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1071563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Сколько горошин в трёх таких же стручках?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89138"/>
            <a:ext cx="25908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92313"/>
            <a:ext cx="25908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113" y="2009775"/>
            <a:ext cx="25908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549275"/>
            <a:ext cx="367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10+10+10=30</a:t>
            </a:r>
            <a:r>
              <a:rPr lang="en-US" sz="4000" b="1">
                <a:latin typeface="Calibri" pitchFamily="34" charset="0"/>
              </a:rPr>
              <a:t>(</a:t>
            </a:r>
            <a:r>
              <a:rPr lang="ru-RU" sz="4000" b="1"/>
              <a:t>г.)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825" y="642938"/>
            <a:ext cx="3105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10 х 3 = 30</a:t>
            </a:r>
            <a:r>
              <a:rPr lang="ru-RU" sz="4000" b="1"/>
              <a:t>(г.)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229600" cy="4691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Сосчитайте, сколько лапок у утят?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                                                    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/>
              <a:t>                                                                 </a:t>
            </a:r>
            <a:endParaRPr lang="ru-RU" b="1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                                                     </a:t>
            </a:r>
            <a:r>
              <a:rPr lang="ru-RU" b="1" smtClean="0"/>
              <a:t> =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Как узнали?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FF0066"/>
                </a:solidFill>
              </a:rPr>
              <a:t> </a:t>
            </a:r>
            <a:endParaRPr lang="ru-RU" sz="2800" smtClean="0"/>
          </a:p>
        </p:txBody>
      </p:sp>
      <p:pic>
        <p:nvPicPr>
          <p:cNvPr id="31748" name="Picture 4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4923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420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923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420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420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420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4923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7848600" y="2971800"/>
            <a:ext cx="762000" cy="6096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>
                <a:solidFill>
                  <a:srgbClr val="000099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848600" y="2971800"/>
            <a:ext cx="762000" cy="6096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990600" y="4800600"/>
            <a:ext cx="7696200" cy="1524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66"/>
                </a:solidFill>
                <a:latin typeface="Calibri" pitchFamily="34" charset="0"/>
              </a:rPr>
              <a:t>2 + 2 + 2 + 2 + 2 +2 + 2 = 14</a:t>
            </a:r>
            <a:r>
              <a:rPr lang="ru-RU" sz="3600" b="1">
                <a:solidFill>
                  <a:srgbClr val="FF0066"/>
                </a:solidFill>
              </a:rPr>
              <a:t> (л.)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4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684213" y="404813"/>
            <a:ext cx="8064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         </a:t>
            </a:r>
            <a:r>
              <a:rPr lang="ru-RU" sz="4000" b="1" i="1">
                <a:latin typeface="Calibri" pitchFamily="34" charset="0"/>
              </a:rPr>
              <a:t>Ни к чему стоять на месте,</a:t>
            </a:r>
            <a:endParaRPr lang="ru-RU" sz="4000">
              <a:latin typeface="Calibri" pitchFamily="34" charset="0"/>
            </a:endParaRPr>
          </a:p>
          <a:p>
            <a:r>
              <a:rPr lang="ru-RU" sz="4000" b="1" i="1">
                <a:latin typeface="Calibri" pitchFamily="34" charset="0"/>
              </a:rPr>
              <a:t>    От безделья скучать,</a:t>
            </a:r>
            <a:endParaRPr lang="ru-RU" sz="4000">
              <a:latin typeface="Calibri" pitchFamily="34" charset="0"/>
            </a:endParaRPr>
          </a:p>
          <a:p>
            <a:r>
              <a:rPr lang="ru-RU" sz="4000" b="1" i="1">
                <a:latin typeface="Calibri" pitchFamily="34" charset="0"/>
              </a:rPr>
              <a:t>    Мы попробуем все вместе </a:t>
            </a:r>
            <a:endParaRPr lang="ru-RU" sz="4000">
              <a:latin typeface="Calibri" pitchFamily="34" charset="0"/>
            </a:endParaRPr>
          </a:p>
          <a:p>
            <a:r>
              <a:rPr lang="ru-RU" sz="4000" b="1" i="1">
                <a:latin typeface="Calibri" pitchFamily="34" charset="0"/>
              </a:rPr>
              <a:t>    Что-то новое узнать.</a:t>
            </a:r>
            <a:endParaRPr lang="ru-RU" sz="4000">
              <a:latin typeface="Calibri" pitchFamily="34" charset="0"/>
            </a:endParaRPr>
          </a:p>
          <a:p>
            <a:r>
              <a:rPr lang="ru-RU" sz="4000" b="1" i="1">
                <a:latin typeface="Calibri" pitchFamily="34" charset="0"/>
              </a:rPr>
              <a:t>    Всех внимательных, пытливых</a:t>
            </a:r>
            <a:endParaRPr lang="ru-RU" sz="4000">
              <a:latin typeface="Calibri" pitchFamily="34" charset="0"/>
            </a:endParaRPr>
          </a:p>
          <a:p>
            <a:r>
              <a:rPr lang="ru-RU" sz="4000" b="1" i="1">
                <a:latin typeface="Calibri" pitchFamily="34" charset="0"/>
              </a:rPr>
              <a:t>    Важные открытья ждут.</a:t>
            </a:r>
            <a:endParaRPr lang="ru-RU" sz="4000">
              <a:latin typeface="Calibri" pitchFamily="34" charset="0"/>
            </a:endParaRPr>
          </a:p>
          <a:p>
            <a:r>
              <a:rPr lang="ru-RU" sz="4000" b="1" i="1">
                <a:latin typeface="Calibri" pitchFamily="34" charset="0"/>
              </a:rPr>
              <a:t>    По дороге школьных знаний</a:t>
            </a:r>
            <a:endParaRPr lang="ru-RU" sz="4000">
              <a:latin typeface="Calibri" pitchFamily="34" charset="0"/>
            </a:endParaRPr>
          </a:p>
          <a:p>
            <a:r>
              <a:rPr lang="ru-RU" sz="4000" b="1" i="1">
                <a:latin typeface="Calibri" pitchFamily="34" charset="0"/>
              </a:rPr>
              <a:t>    Всех к успеху приведут!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19913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723900" y="3225800"/>
            <a:ext cx="7696200" cy="1524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66"/>
                </a:solidFill>
                <a:latin typeface="Calibri" pitchFamily="34" charset="0"/>
              </a:rPr>
              <a:t>2 х 7 = 14</a:t>
            </a:r>
            <a:r>
              <a:rPr lang="ru-RU" sz="3600" b="1">
                <a:solidFill>
                  <a:srgbClr val="FF0066"/>
                </a:solidFill>
              </a:rPr>
              <a:t> (л.)</a:t>
            </a: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4395788" y="3244850"/>
            <a:ext cx="236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32773" name="Picture 6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41375"/>
            <a:ext cx="134937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835025"/>
            <a:ext cx="135413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835025"/>
            <a:ext cx="135413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6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765175"/>
            <a:ext cx="1411288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6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325" y="765175"/>
            <a:ext cx="14128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6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765175"/>
            <a:ext cx="1411288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animated_cartoon_00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765175"/>
            <a:ext cx="14128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596" y="571480"/>
            <a:ext cx="8429684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Сложение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одинаковых слагаемых </a:t>
            </a: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заменить </a:t>
            </a: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умножением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6"/>
          <p:cNvSpPr txBox="1">
            <a:spLocks noChangeArrowheads="1"/>
          </p:cNvSpPr>
          <p:nvPr/>
        </p:nvSpPr>
        <p:spPr bwMode="auto">
          <a:xfrm>
            <a:off x="7953375" y="2057400"/>
            <a:ext cx="70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18</a:t>
            </a:r>
          </a:p>
        </p:txBody>
      </p:sp>
      <p:sp>
        <p:nvSpPr>
          <p:cNvPr id="34818" name="TextBox 15"/>
          <p:cNvSpPr txBox="1">
            <a:spLocks noChangeArrowheads="1"/>
          </p:cNvSpPr>
          <p:nvPr/>
        </p:nvSpPr>
        <p:spPr bwMode="auto">
          <a:xfrm>
            <a:off x="7702550" y="1997075"/>
            <a:ext cx="703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18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7953375" y="1958975"/>
            <a:ext cx="70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18</a:t>
            </a:r>
          </a:p>
        </p:txBody>
      </p:sp>
      <p:pic>
        <p:nvPicPr>
          <p:cNvPr id="3482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7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4822" name="Прямоугольник 3"/>
          <p:cNvSpPr>
            <a:spLocks noChangeArrowheads="1"/>
          </p:cNvSpPr>
          <p:nvPr/>
        </p:nvSpPr>
        <p:spPr bwMode="auto">
          <a:xfrm>
            <a:off x="425450" y="1136650"/>
            <a:ext cx="5214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Сколько всего рыбок? </a:t>
            </a:r>
          </a:p>
        </p:txBody>
      </p:sp>
      <p:pic>
        <p:nvPicPr>
          <p:cNvPr id="34823" name="Picture 7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7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8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29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30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31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Rectangle 33"/>
          <p:cNvSpPr>
            <a:spLocks noChangeArrowheads="1"/>
          </p:cNvSpPr>
          <p:nvPr/>
        </p:nvSpPr>
        <p:spPr bwMode="auto">
          <a:xfrm>
            <a:off x="6934200" y="2133600"/>
            <a:ext cx="609600" cy="5334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Calibri" pitchFamily="34" charset="0"/>
              </a:rPr>
              <a:t>=</a:t>
            </a: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609600" y="4191000"/>
            <a:ext cx="7696200" cy="1524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66"/>
                </a:solidFill>
                <a:latin typeface="Calibri" pitchFamily="34" charset="0"/>
              </a:rPr>
              <a:t>3 + 3 + 3 + 3 + 3 + 3 = 18</a:t>
            </a:r>
            <a:r>
              <a:rPr lang="ru-RU" sz="3600" b="1">
                <a:solidFill>
                  <a:srgbClr val="FF0066"/>
                </a:solidFill>
              </a:rPr>
              <a:t> (р.)</a:t>
            </a:r>
          </a:p>
        </p:txBody>
      </p:sp>
      <p:sp>
        <p:nvSpPr>
          <p:cNvPr id="34831" name="Прямоугольник 13"/>
          <p:cNvSpPr>
            <a:spLocks noChangeArrowheads="1"/>
          </p:cNvSpPr>
          <p:nvPr/>
        </p:nvSpPr>
        <p:spPr bwMode="auto">
          <a:xfrm>
            <a:off x="3040657" y="277813"/>
            <a:ext cx="21752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02550" y="2079625"/>
            <a:ext cx="703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18</a:t>
            </a: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7637463" y="1703388"/>
            <a:ext cx="12192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99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35843" name="Picture 7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1152525"/>
            <a:ext cx="19304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997200"/>
            <a:ext cx="193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600" y="1462088"/>
            <a:ext cx="193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225800"/>
            <a:ext cx="19304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462088"/>
            <a:ext cx="193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 descr="2п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225800"/>
            <a:ext cx="19304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971550" y="4797425"/>
            <a:ext cx="7696200" cy="1524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66"/>
                </a:solidFill>
                <a:latin typeface="Calibri" pitchFamily="34" charset="0"/>
              </a:rPr>
              <a:t>3 х 6 = 18</a:t>
            </a:r>
            <a:r>
              <a:rPr lang="ru-RU" sz="3600" b="1">
                <a:solidFill>
                  <a:srgbClr val="FF0066"/>
                </a:solidFill>
              </a:rPr>
              <a:t> (р.)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596" y="571480"/>
            <a:ext cx="8429684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Сложение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одинаковых слагаемых </a:t>
            </a: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заменить </a:t>
            </a: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умножением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-122238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3017916" y="282575"/>
            <a:ext cx="2117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100" y="1876425"/>
            <a:ext cx="1601788" cy="1316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874713" y="1620838"/>
            <a:ext cx="8032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latin typeface="Calibri" pitchFamily="34" charset="0"/>
              </a:rPr>
              <a:t>3</a:t>
            </a:r>
          </a:p>
        </p:txBody>
      </p:sp>
      <p:pic>
        <p:nvPicPr>
          <p:cNvPr id="4098" name="Picture 2" descr="http://www.ireceptar.cz/res/data/096/011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876425"/>
            <a:ext cx="160178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1238" y="1133475"/>
            <a:ext cx="1601787" cy="1381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8750" y="1046163"/>
            <a:ext cx="1603375" cy="1314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91025" y="1616075"/>
            <a:ext cx="1603375" cy="1314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2687638" y="788988"/>
            <a:ext cx="8048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latin typeface="Calibri" pitchFamily="34" charset="0"/>
              </a:rPr>
              <a:t>3</a:t>
            </a: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4791075" y="1401763"/>
            <a:ext cx="8032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latin typeface="Calibri" pitchFamily="34" charset="0"/>
              </a:rPr>
              <a:t>3</a:t>
            </a:r>
          </a:p>
        </p:txBody>
      </p:sp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6775450" y="704850"/>
            <a:ext cx="8032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latin typeface="Calibri" pitchFamily="34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70163" y="3341688"/>
            <a:ext cx="495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3 + 3 + 3 + 3 = 12 (ог.)</a:t>
            </a:r>
          </a:p>
        </p:txBody>
      </p:sp>
      <p:pic>
        <p:nvPicPr>
          <p:cNvPr id="15" name="Picture 2" descr="http://www.ireceptar.cz/res/data/096/011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425" y="1130300"/>
            <a:ext cx="16017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ireceptar.cz/res/data/096/011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1616075"/>
            <a:ext cx="1603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ireceptar.cz/res/data/096/011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990600"/>
            <a:ext cx="1603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942975" y="4049713"/>
            <a:ext cx="7696200" cy="1524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66"/>
                </a:solidFill>
                <a:latin typeface="Calibri" pitchFamily="34" charset="0"/>
              </a:rPr>
              <a:t>3 х 4 = 12</a:t>
            </a:r>
            <a:r>
              <a:rPr lang="ru-RU" sz="3600" b="1">
                <a:solidFill>
                  <a:srgbClr val="FF0066"/>
                </a:solidFill>
              </a:rPr>
              <a:t> (ог.)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0"/>
          <p:cNvSpPr txBox="1">
            <a:spLocks noChangeArrowheads="1"/>
          </p:cNvSpPr>
          <p:nvPr/>
        </p:nvSpPr>
        <p:spPr bwMode="auto">
          <a:xfrm rot="1366112">
            <a:off x="4792663" y="1514475"/>
            <a:ext cx="808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14" name="TextBox 33"/>
          <p:cNvSpPr txBox="1">
            <a:spLocks noChangeArrowheads="1"/>
          </p:cNvSpPr>
          <p:nvPr/>
        </p:nvSpPr>
        <p:spPr bwMode="auto">
          <a:xfrm rot="1521526">
            <a:off x="1982788" y="1554163"/>
            <a:ext cx="808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15" name="TextBox 34"/>
          <p:cNvSpPr txBox="1">
            <a:spLocks noChangeArrowheads="1"/>
          </p:cNvSpPr>
          <p:nvPr/>
        </p:nvSpPr>
        <p:spPr bwMode="auto">
          <a:xfrm rot="1564714">
            <a:off x="3446463" y="1398588"/>
            <a:ext cx="808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16" name="TextBox 31"/>
          <p:cNvSpPr txBox="1">
            <a:spLocks noChangeArrowheads="1"/>
          </p:cNvSpPr>
          <p:nvPr/>
        </p:nvSpPr>
        <p:spPr bwMode="auto">
          <a:xfrm rot="1515546">
            <a:off x="3462338" y="1397000"/>
            <a:ext cx="808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17" name="TextBox 29"/>
          <p:cNvSpPr txBox="1">
            <a:spLocks noChangeArrowheads="1"/>
          </p:cNvSpPr>
          <p:nvPr/>
        </p:nvSpPr>
        <p:spPr bwMode="auto">
          <a:xfrm rot="1366112">
            <a:off x="6237288" y="1524000"/>
            <a:ext cx="808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 rot="1754188">
            <a:off x="1727200" y="1484313"/>
            <a:ext cx="1117600" cy="1617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9" name="TextBox 25"/>
          <p:cNvSpPr txBox="1">
            <a:spLocks noChangeArrowheads="1"/>
          </p:cNvSpPr>
          <p:nvPr/>
        </p:nvSpPr>
        <p:spPr bwMode="auto">
          <a:xfrm rot="1499463">
            <a:off x="6037263" y="1433513"/>
            <a:ext cx="808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20" name="TextBox 24"/>
          <p:cNvSpPr txBox="1">
            <a:spLocks noChangeArrowheads="1"/>
          </p:cNvSpPr>
          <p:nvPr/>
        </p:nvSpPr>
        <p:spPr bwMode="auto">
          <a:xfrm rot="1628370">
            <a:off x="4621213" y="1425575"/>
            <a:ext cx="808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21" name="TextBox 23"/>
          <p:cNvSpPr txBox="1">
            <a:spLocks noChangeArrowheads="1"/>
          </p:cNvSpPr>
          <p:nvPr/>
        </p:nvSpPr>
        <p:spPr bwMode="auto">
          <a:xfrm rot="1585815">
            <a:off x="3386138" y="1358900"/>
            <a:ext cx="808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22" name="TextBox 27"/>
          <p:cNvSpPr txBox="1">
            <a:spLocks noChangeArrowheads="1"/>
          </p:cNvSpPr>
          <p:nvPr/>
        </p:nvSpPr>
        <p:spPr bwMode="auto">
          <a:xfrm rot="1881390">
            <a:off x="1881188" y="1514475"/>
            <a:ext cx="809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23" name="TextBox 5"/>
          <p:cNvSpPr txBox="1">
            <a:spLocks noChangeArrowheads="1"/>
          </p:cNvSpPr>
          <p:nvPr/>
        </p:nvSpPr>
        <p:spPr bwMode="auto">
          <a:xfrm rot="2338076">
            <a:off x="2033588" y="1341438"/>
            <a:ext cx="808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3892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317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1700634">
            <a:off x="3355975" y="1430338"/>
            <a:ext cx="1119188" cy="1617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532586">
            <a:off x="4551363" y="1835150"/>
            <a:ext cx="1119187" cy="1617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453972">
            <a:off x="6081713" y="1390650"/>
            <a:ext cx="1117600" cy="1619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28" name="TextBox 22"/>
          <p:cNvSpPr txBox="1">
            <a:spLocks noChangeArrowheads="1"/>
          </p:cNvSpPr>
          <p:nvPr/>
        </p:nvSpPr>
        <p:spPr bwMode="auto">
          <a:xfrm rot="1780130">
            <a:off x="7491413" y="1500188"/>
            <a:ext cx="808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 rot="1355593">
            <a:off x="7481888" y="1663700"/>
            <a:ext cx="1119187" cy="1617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579987">
            <a:off x="650875" y="1238250"/>
            <a:ext cx="1117600" cy="1617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31" name="TextBox 4"/>
          <p:cNvSpPr txBox="1">
            <a:spLocks noChangeArrowheads="1"/>
          </p:cNvSpPr>
          <p:nvPr/>
        </p:nvSpPr>
        <p:spPr bwMode="auto">
          <a:xfrm rot="1545592">
            <a:off x="806450" y="1322388"/>
            <a:ext cx="808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32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8933" name="Прямоугольник 10"/>
          <p:cNvSpPr>
            <a:spLocks noChangeArrowheads="1"/>
          </p:cNvSpPr>
          <p:nvPr/>
        </p:nvSpPr>
        <p:spPr bwMode="auto">
          <a:xfrm>
            <a:off x="2973388" y="346075"/>
            <a:ext cx="237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4. </a:t>
            </a:r>
          </a:p>
        </p:txBody>
      </p:sp>
      <p:pic>
        <p:nvPicPr>
          <p:cNvPr id="7174" name="Picture 6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875683">
            <a:off x="388144" y="1459707"/>
            <a:ext cx="16525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5" name="TextBox 26"/>
          <p:cNvSpPr txBox="1">
            <a:spLocks noChangeArrowheads="1"/>
          </p:cNvSpPr>
          <p:nvPr/>
        </p:nvSpPr>
        <p:spPr bwMode="auto">
          <a:xfrm rot="1366112">
            <a:off x="7516813" y="1577975"/>
            <a:ext cx="808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29" name="Picture 14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917196">
            <a:off x="7169944" y="1878806"/>
            <a:ext cx="174307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 rot="1522168">
            <a:off x="1878013" y="1554163"/>
            <a:ext cx="1119187" cy="1619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38" name="TextBox 21"/>
          <p:cNvSpPr txBox="1">
            <a:spLocks noChangeArrowheads="1"/>
          </p:cNvSpPr>
          <p:nvPr/>
        </p:nvSpPr>
        <p:spPr bwMode="auto">
          <a:xfrm rot="1646085">
            <a:off x="6135688" y="1455738"/>
            <a:ext cx="808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7182" name="Picture 14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917196">
            <a:off x="5805487" y="1647826"/>
            <a:ext cx="169386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0" name="TextBox 20"/>
          <p:cNvSpPr txBox="1">
            <a:spLocks noChangeArrowheads="1"/>
          </p:cNvSpPr>
          <p:nvPr/>
        </p:nvSpPr>
        <p:spPr bwMode="auto">
          <a:xfrm rot="1601090">
            <a:off x="4621213" y="1846263"/>
            <a:ext cx="808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7180" name="Picture 12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854292">
            <a:off x="4324351" y="2055812"/>
            <a:ext cx="16002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2" name="TextBox 19"/>
          <p:cNvSpPr txBox="1">
            <a:spLocks noChangeArrowheads="1"/>
          </p:cNvSpPr>
          <p:nvPr/>
        </p:nvSpPr>
        <p:spPr bwMode="auto">
          <a:xfrm rot="1679671">
            <a:off x="3490913" y="1528763"/>
            <a:ext cx="808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7178" name="Picture 10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829000">
            <a:off x="3084513" y="1611313"/>
            <a:ext cx="16271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4" name="TextBox 36"/>
          <p:cNvSpPr txBox="1">
            <a:spLocks noChangeArrowheads="1"/>
          </p:cNvSpPr>
          <p:nvPr/>
        </p:nvSpPr>
        <p:spPr bwMode="auto">
          <a:xfrm rot="1610174">
            <a:off x="2033588" y="1577975"/>
            <a:ext cx="808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36" name="Picture 10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829000">
            <a:off x="1636712" y="1776413"/>
            <a:ext cx="1609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942975" y="4365625"/>
            <a:ext cx="7696200" cy="1208088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66"/>
                </a:solidFill>
                <a:latin typeface="Calibri" pitchFamily="34" charset="0"/>
              </a:rPr>
              <a:t>5 х 6 = 30</a:t>
            </a:r>
            <a:r>
              <a:rPr lang="ru-RU" sz="3600" b="1">
                <a:solidFill>
                  <a:srgbClr val="FF0066"/>
                </a:solidFill>
              </a:rPr>
              <a:t> (р.)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875" y="3621088"/>
            <a:ext cx="4687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5+5+5+5+5+5=30</a:t>
            </a:r>
            <a:r>
              <a:rPr lang="ru-RU" sz="4000" b="1"/>
              <a:t> (р.)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428625" y="3213100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2484438" y="11255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8588" y="657225"/>
            <a:ext cx="3656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6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57" y="1715094"/>
            <a:ext cx="834536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одинаковых </a:t>
            </a: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слагаемых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04975" y="2979738"/>
            <a:ext cx="5876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заменить</a:t>
            </a:r>
            <a:endParaRPr lang="ru-RU" sz="600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7191" y="4501286"/>
            <a:ext cx="4535857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умножением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539750" y="404813"/>
            <a:ext cx="53578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latin typeface="Times New Roman" pitchFamily="18" charset="0"/>
                <a:cs typeface="Times New Roman" pitchFamily="18" charset="0"/>
              </a:rPr>
              <a:t>8+8+8+8+8=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785813"/>
            <a:ext cx="5064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928813"/>
            <a:ext cx="5064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143375"/>
            <a:ext cx="5064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86438" y="428625"/>
            <a:ext cx="2214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latin typeface="Times New Roman" pitchFamily="18" charset="0"/>
                <a:cs typeface="Times New Roman" pitchFamily="18" charset="0"/>
              </a:rPr>
              <a:t>8   5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1571625"/>
            <a:ext cx="6072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latin typeface="Times New Roman" pitchFamily="18" charset="0"/>
                <a:cs typeface="Times New Roman" pitchFamily="18" charset="0"/>
              </a:rPr>
              <a:t>12+12+12+12=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75" y="1571625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latin typeface="Times New Roman" pitchFamily="18" charset="0"/>
                <a:cs typeface="Times New Roman" pitchFamily="18" charset="0"/>
              </a:rPr>
              <a:t>12   4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2643188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latin typeface="Times New Roman" pitchFamily="18" charset="0"/>
                <a:cs typeface="Times New Roman" pitchFamily="18" charset="0"/>
              </a:rPr>
              <a:t>33+22+44=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7188" y="3786188"/>
            <a:ext cx="4643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latin typeface="Times New Roman" pitchFamily="18" charset="0"/>
                <a:cs typeface="Times New Roman" pitchFamily="18" charset="0"/>
              </a:rPr>
              <a:t>15+15+15=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3500" y="3857625"/>
            <a:ext cx="2643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latin typeface="Times New Roman" pitchFamily="18" charset="0"/>
                <a:cs typeface="Times New Roman" pitchFamily="18" charset="0"/>
              </a:rPr>
              <a:t>15   3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8688" y="5057775"/>
            <a:ext cx="7958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latin typeface="Times New Roman" pitchFamily="18" charset="0"/>
                <a:cs typeface="Times New Roman" pitchFamily="18" charset="0"/>
              </a:rPr>
              <a:t>7+9+12+6+5=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684213" y="476250"/>
            <a:ext cx="5938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Calibri" pitchFamily="34" charset="0"/>
              </a:rPr>
              <a:t>15+15+15++15+27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2555875" y="1412875"/>
            <a:ext cx="3983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itchFamily="34" charset="0"/>
              </a:rPr>
              <a:t>35+24+4+4+4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684213" y="2420938"/>
            <a:ext cx="5832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Calibri" pitchFamily="34" charset="0"/>
              </a:rPr>
              <a:t>52+25+13+13+13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2700338" y="3500438"/>
            <a:ext cx="39766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itchFamily="34" charset="0"/>
              </a:rPr>
              <a:t>7+8+7+7+6+7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1187450" y="4570413"/>
            <a:ext cx="445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/>
              <a:t>4+4+12+4+35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65449" y="947143"/>
            <a:ext cx="4572000" cy="1323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1марта.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Классная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428625" y="3213100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484438" y="11255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8588" y="657225"/>
            <a:ext cx="3656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6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57" y="1715094"/>
            <a:ext cx="834536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одинаковых </a:t>
            </a: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слагаемых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04975" y="2979738"/>
            <a:ext cx="5876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заменить</a:t>
            </a:r>
            <a:endParaRPr lang="ru-RU" sz="600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7191" y="4501286"/>
            <a:ext cx="4535857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умножением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116013" y="2565400"/>
            <a:ext cx="264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/>
              <a:t>13 х 3 =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5364163" y="2492375"/>
            <a:ext cx="264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/>
              <a:t>24 х 4 =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116013" y="3644900"/>
            <a:ext cx="264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/>
              <a:t>17 х 3 =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250825" y="260350"/>
            <a:ext cx="8569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/>
              <a:t>Замените действие умножение </a:t>
            </a:r>
          </a:p>
          <a:p>
            <a:r>
              <a:rPr lang="ru-RU" sz="4000" b="1" i="1" dirty="0"/>
              <a:t>на действие </a:t>
            </a:r>
            <a:r>
              <a:rPr lang="ru-RU" sz="4000" b="1" i="1" dirty="0" smtClean="0"/>
              <a:t>сложение</a:t>
            </a:r>
            <a:endParaRPr lang="ru-RU" sz="4000" b="1" i="1" dirty="0"/>
          </a:p>
          <a:p>
            <a:r>
              <a:rPr lang="ru-RU" sz="4000" b="1" i="1" dirty="0"/>
              <a:t>(самостоятельная работа)</a:t>
            </a: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5364163" y="3500438"/>
            <a:ext cx="264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/>
              <a:t>46 х 2 =</a:t>
            </a:r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1331913" y="4797425"/>
            <a:ext cx="264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/>
              <a:t>32 х 3 =</a:t>
            </a:r>
          </a:p>
        </p:txBody>
      </p:sp>
      <p:sp>
        <p:nvSpPr>
          <p:cNvPr id="43016" name="Text Box 12"/>
          <p:cNvSpPr txBox="1">
            <a:spLocks noChangeArrowheads="1"/>
          </p:cNvSpPr>
          <p:nvPr/>
        </p:nvSpPr>
        <p:spPr bwMode="auto">
          <a:xfrm>
            <a:off x="5364163" y="4724400"/>
            <a:ext cx="264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/>
              <a:t>16 х 4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600" b="1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600" b="1" smtClean="0">
                <a:solidFill>
                  <a:srgbClr val="000099"/>
                </a:solidFill>
              </a:rPr>
              <a:t>До новых встреч!</a:t>
            </a:r>
          </a:p>
        </p:txBody>
      </p:sp>
      <p:pic>
        <p:nvPicPr>
          <p:cNvPr id="44035" name="Picture 4" descr="963f8c60e9b95b43501d3c68dab5db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2222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333375"/>
            <a:ext cx="7488237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200" b="1" i="1" dirty="0">
              <a:ln>
                <a:solidFill>
                  <a:srgbClr val="0070C0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3430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srgbClr val="7030A0"/>
                  </a:solidFill>
                </a:ln>
                <a:latin typeface="+mn-lt"/>
              </a:rPr>
              <a:t>Минутка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srgbClr val="7030A0"/>
                  </a:solidFill>
                </a:ln>
                <a:latin typeface="+mn-lt"/>
              </a:rPr>
              <a:t>чистописания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530600" y="1628775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Arc 7"/>
          <p:cNvSpPr>
            <a:spLocks/>
          </p:cNvSpPr>
          <p:nvPr/>
        </p:nvSpPr>
        <p:spPr bwMode="auto">
          <a:xfrm rot="615963">
            <a:off x="5816600" y="2924175"/>
            <a:ext cx="2338388" cy="3340100"/>
          </a:xfrm>
          <a:custGeom>
            <a:avLst/>
            <a:gdLst>
              <a:gd name="T0" fmla="*/ 18898756 w 39056"/>
              <a:gd name="T1" fmla="*/ 22500987 h 43200"/>
              <a:gd name="T2" fmla="*/ 0 w 39056"/>
              <a:gd name="T3" fmla="*/ 205168738 h 43200"/>
              <a:gd name="T4" fmla="*/ 62575219 w 39056"/>
              <a:gd name="T5" fmla="*/ 129123464 h 43200"/>
              <a:gd name="T6" fmla="*/ 0 60000 65536"/>
              <a:gd name="T7" fmla="*/ 0 60000 65536"/>
              <a:gd name="T8" fmla="*/ 0 60000 65536"/>
              <a:gd name="T9" fmla="*/ 0 w 39056"/>
              <a:gd name="T10" fmla="*/ 0 h 43200"/>
              <a:gd name="T11" fmla="*/ 39056 w 3905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H="1">
            <a:off x="6350000" y="1628775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Oval 12"/>
          <p:cNvSpPr>
            <a:spLocks noChangeArrowheads="1"/>
          </p:cNvSpPr>
          <p:nvPr/>
        </p:nvSpPr>
        <p:spPr bwMode="auto">
          <a:xfrm>
            <a:off x="6578600" y="155257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5846763" y="361950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rc 9"/>
          <p:cNvSpPr>
            <a:spLocks/>
          </p:cNvSpPr>
          <p:nvPr/>
        </p:nvSpPr>
        <p:spPr bwMode="auto">
          <a:xfrm rot="6839051">
            <a:off x="7015957" y="888206"/>
            <a:ext cx="989012" cy="1368425"/>
          </a:xfrm>
          <a:custGeom>
            <a:avLst/>
            <a:gdLst>
              <a:gd name="T0" fmla="*/ 13346352 w 21600"/>
              <a:gd name="T1" fmla="*/ 0 h 31221"/>
              <a:gd name="T2" fmla="*/ 39481402 w 21600"/>
              <a:gd name="T3" fmla="*/ 59978450 h 31221"/>
              <a:gd name="T4" fmla="*/ 0 w 21600"/>
              <a:gd name="T5" fmla="*/ 39653294 h 31221"/>
              <a:gd name="T6" fmla="*/ 0 60000 65536"/>
              <a:gd name="T7" fmla="*/ 0 60000 65536"/>
              <a:gd name="T8" fmla="*/ 0 60000 65536"/>
              <a:gd name="T9" fmla="*/ 0 w 21600"/>
              <a:gd name="T10" fmla="*/ 0 h 31221"/>
              <a:gd name="T11" fmla="*/ 21600 w 21600"/>
              <a:gd name="T12" fmla="*/ 31221 h 31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-0.03333 0.22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28092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1марта.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Классная работа.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4138613"/>
            <a:ext cx="78581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8" y="242411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8" y="328136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2411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281363"/>
            <a:ext cx="78581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4238" y="2424113"/>
            <a:ext cx="78581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8425" y="328136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8425" y="242411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2613" y="3281363"/>
            <a:ext cx="78581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2613" y="242411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3300" y="328136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38425" y="4138613"/>
            <a:ext cx="785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2613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4238" y="3281363"/>
            <a:ext cx="78581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4138613"/>
            <a:ext cx="785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7488" y="328136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1675" y="328136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5863" y="328136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9113" y="242411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3300" y="242411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7488" y="242411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1675" y="242411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5863" y="242411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0050" y="328136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0050" y="242411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4238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7488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3300" y="4138613"/>
            <a:ext cx="785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9113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9113" y="328136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4238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5863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1675" y="4138613"/>
            <a:ext cx="785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0050" y="4138613"/>
            <a:ext cx="785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2613" y="4138613"/>
            <a:ext cx="15716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0050" y="4138613"/>
            <a:ext cx="23987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-174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7343" y="332656"/>
            <a:ext cx="4377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УСТНЫЙ СЧЁТ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331913" y="2659063"/>
            <a:ext cx="64801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 17 + 20 +  40 + 3 =   80</a:t>
            </a:r>
          </a:p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 36 + 18 + 2 + 4 =   60</a:t>
            </a:r>
          </a:p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 29 + 50 + 1 + 20 = 100</a:t>
            </a:r>
          </a:p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 27 + 6 + 14 + 3 =  50   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179388" y="1136650"/>
            <a:ext cx="85693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</a:rPr>
              <a:t>1.Выполни вычисления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</a:rPr>
              <a:t> удобным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способом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5815013" y="2601913"/>
            <a:ext cx="914400" cy="914400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5500688" y="3254375"/>
            <a:ext cx="914400" cy="914400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олнце 8"/>
          <p:cNvSpPr/>
          <p:nvPr/>
        </p:nvSpPr>
        <p:spPr>
          <a:xfrm rot="21399364">
            <a:off x="5513388" y="3884613"/>
            <a:ext cx="1098550" cy="884237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олнце 9"/>
          <p:cNvSpPr/>
          <p:nvPr/>
        </p:nvSpPr>
        <p:spPr>
          <a:xfrm>
            <a:off x="5357813" y="4624388"/>
            <a:ext cx="914400" cy="914400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50825" y="846138"/>
            <a:ext cx="8497888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Calibri" pitchFamily="34" charset="0"/>
              </a:rPr>
              <a:t>2. Вставь пропущенные </a:t>
            </a:r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знаки</a:t>
            </a:r>
            <a:endParaRPr lang="ru-RU" sz="4000" b="1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ru-RU" sz="4000" dirty="0">
                <a:latin typeface="Calibri" pitchFamily="34" charset="0"/>
              </a:rPr>
              <a:t> </a:t>
            </a:r>
            <a:r>
              <a:rPr lang="ru-RU" sz="3200" b="1" dirty="0">
                <a:latin typeface="Calibri" pitchFamily="34" charset="0"/>
              </a:rPr>
              <a:t>59… 4… 20 = 43          58 … 4… 9 = 63</a:t>
            </a:r>
          </a:p>
          <a:p>
            <a:r>
              <a:rPr lang="ru-RU" sz="3200" b="1" dirty="0">
                <a:latin typeface="Calibri" pitchFamily="34" charset="0"/>
              </a:rPr>
              <a:t> 48… 50… 7 = 91          67 … 8 … 4 = 71</a:t>
            </a:r>
          </a:p>
          <a:p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98463" y="3313113"/>
            <a:ext cx="86407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Calibri" pitchFamily="34" charset="0"/>
              </a:rPr>
              <a:t>3. Вставь пропущенные </a:t>
            </a:r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числа</a:t>
            </a:r>
            <a:endParaRPr lang="ru-RU" sz="4000" b="1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ru-RU" sz="3200" b="1" dirty="0">
                <a:latin typeface="Calibri" pitchFamily="34" charset="0"/>
              </a:rPr>
              <a:t>48 + 4 </a:t>
            </a:r>
            <a:r>
              <a:rPr lang="en-US" sz="3200" b="1" dirty="0">
                <a:latin typeface="Calibri" pitchFamily="34" charset="0"/>
                <a:cs typeface="Tahoma" pitchFamily="34" charset="0"/>
              </a:rPr>
              <a:t>&gt;</a:t>
            </a:r>
            <a:r>
              <a:rPr lang="ru-RU" sz="3200" b="1" dirty="0">
                <a:latin typeface="Calibri" pitchFamily="34" charset="0"/>
                <a:cs typeface="Tahoma" pitchFamily="34" charset="0"/>
              </a:rPr>
              <a:t>28 + …                   56 – 30 </a:t>
            </a:r>
            <a:r>
              <a:rPr lang="en-US" sz="3200" b="1" dirty="0">
                <a:latin typeface="Calibri" pitchFamily="34" charset="0"/>
                <a:cs typeface="Tahoma" pitchFamily="34" charset="0"/>
              </a:rPr>
              <a:t>&lt;</a:t>
            </a:r>
            <a:r>
              <a:rPr lang="ru-RU" sz="3200" b="1" dirty="0">
                <a:latin typeface="Calibri" pitchFamily="34" charset="0"/>
                <a:cs typeface="Tahoma" pitchFamily="34" charset="0"/>
              </a:rPr>
              <a:t> 29 + …</a:t>
            </a:r>
          </a:p>
          <a:p>
            <a:r>
              <a:rPr lang="ru-RU" sz="3200" b="1" dirty="0">
                <a:latin typeface="Calibri" pitchFamily="34" charset="0"/>
                <a:cs typeface="Tahoma" pitchFamily="34" charset="0"/>
              </a:rPr>
              <a:t>65 + 7 </a:t>
            </a:r>
            <a:r>
              <a:rPr lang="en-US" sz="3200" b="1" dirty="0">
                <a:latin typeface="Calibri" pitchFamily="34" charset="0"/>
                <a:cs typeface="Tahoma" pitchFamily="34" charset="0"/>
              </a:rPr>
              <a:t>&lt;</a:t>
            </a:r>
            <a:r>
              <a:rPr lang="ru-RU" sz="3200" b="1" dirty="0">
                <a:latin typeface="Calibri" pitchFamily="34" charset="0"/>
                <a:cs typeface="Tahoma" pitchFamily="34" charset="0"/>
              </a:rPr>
              <a:t> 95 - …                   77 - …  </a:t>
            </a:r>
            <a:r>
              <a:rPr lang="en-US" sz="3200" b="1" dirty="0">
                <a:latin typeface="Calibri" pitchFamily="34" charset="0"/>
                <a:cs typeface="Tahoma" pitchFamily="34" charset="0"/>
              </a:rPr>
              <a:t>&gt;</a:t>
            </a:r>
            <a:r>
              <a:rPr lang="ru-RU" sz="3200" b="1" dirty="0">
                <a:latin typeface="Calibri" pitchFamily="34" charset="0"/>
                <a:cs typeface="Tahoma" pitchFamily="34" charset="0"/>
              </a:rPr>
              <a:t>  59 - 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20483" name="Picture 2" descr="http://img0.liveinternet.ru/images/attach/c/6/90/905/90905068_large_116b1516f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02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042988" y="336550"/>
            <a:ext cx="66913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Геометрический материал</a:t>
            </a: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439738" y="908050"/>
            <a:ext cx="79930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Ш"/>
            </a:pPr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Сколько прямоугольников на чертеже? </a:t>
            </a:r>
          </a:p>
          <a:p>
            <a:pPr>
              <a:buClr>
                <a:srgbClr val="FF0066"/>
              </a:buClr>
              <a:buFont typeface="Wingdings" pitchFamily="2" charset="2"/>
              <a:buChar char="Ш"/>
            </a:pPr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Сколько из них квадратов?</a:t>
            </a:r>
          </a:p>
          <a:p>
            <a:pPr>
              <a:buClr>
                <a:srgbClr val="FF0066"/>
              </a:buClr>
              <a:buFont typeface="Wingdings" pitchFamily="2" charset="2"/>
              <a:buChar char="Ш"/>
            </a:pPr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Покажите самый большой прямоугольник.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6938" y="2671763"/>
            <a:ext cx="7391400" cy="2667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439738" y="2671763"/>
            <a:ext cx="6324600" cy="13716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887538" y="4043363"/>
            <a:ext cx="6400800" cy="1295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39738" y="4043363"/>
            <a:ext cx="1447800" cy="1295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764338" y="2671763"/>
            <a:ext cx="1524000" cy="1371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094163" y="2111375"/>
            <a:ext cx="1905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25 м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764338" y="2671763"/>
            <a:ext cx="1524000" cy="1371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39738" y="4043363"/>
            <a:ext cx="1447800" cy="1295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7" name="Oval 11"/>
          <p:cNvSpPr>
            <a:spLocks noChangeArrowheads="1"/>
          </p:cNvSpPr>
          <p:nvPr/>
        </p:nvSpPr>
        <p:spPr bwMode="auto">
          <a:xfrm>
            <a:off x="8288338" y="3429000"/>
            <a:ext cx="676275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12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663</Words>
  <Application>Microsoft Office PowerPoint</Application>
  <PresentationFormat>Экран (4:3)</PresentationFormat>
  <Paragraphs>175</Paragraphs>
  <Slides>32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Задача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Пользователь</cp:lastModifiedBy>
  <cp:revision>56</cp:revision>
  <cp:lastPrinted>2013-02-28T12:46:34Z</cp:lastPrinted>
  <dcterms:created xsi:type="dcterms:W3CDTF">2013-02-26T08:34:29Z</dcterms:created>
  <dcterms:modified xsi:type="dcterms:W3CDTF">2014-11-06T07:47:51Z</dcterms:modified>
</cp:coreProperties>
</file>