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3" r:id="rId3"/>
    <p:sldId id="262" r:id="rId4"/>
    <p:sldId id="267" r:id="rId5"/>
    <p:sldId id="268" r:id="rId6"/>
    <p:sldId id="258" r:id="rId7"/>
    <p:sldId id="264" r:id="rId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D2319"/>
    <a:srgbClr val="8C2F0A"/>
    <a:srgbClr val="8A1F14"/>
    <a:srgbClr val="A32D21"/>
    <a:srgbClr val="9D392F"/>
    <a:srgbClr val="AD260B"/>
    <a:srgbClr val="99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700" autoAdjust="0"/>
  </p:normalViewPr>
  <p:slideViewPr>
    <p:cSldViewPr>
      <p:cViewPr varScale="1">
        <p:scale>
          <a:sx n="89" d="100"/>
          <a:sy n="89" d="100"/>
        </p:scale>
        <p:origin x="-1434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Прямая соединительная линия 7"/>
          <p:cNvCxnSpPr/>
          <p:nvPr/>
        </p:nvCxnSpPr>
        <p:spPr>
          <a:xfrm>
            <a:off x="1463675" y="3549650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12"/>
          <p:cNvCxnSpPr/>
          <p:nvPr/>
        </p:nvCxnSpPr>
        <p:spPr>
          <a:xfrm>
            <a:off x="4708525" y="3549650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Овал 13"/>
          <p:cNvSpPr/>
          <p:nvPr/>
        </p:nvSpPr>
        <p:spPr>
          <a:xfrm>
            <a:off x="4540250" y="3525838"/>
            <a:ext cx="46038" cy="46037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7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E69053-DD2D-4413-B754-8E81462BCB47}" type="datetimeFigureOut">
              <a:rPr lang="ru-RU"/>
              <a:pPr>
                <a:defRPr/>
              </a:pPr>
              <a:t>26.04.2014</a:t>
            </a:fld>
            <a:endParaRPr lang="ru-RU"/>
          </a:p>
        </p:txBody>
      </p:sp>
      <p:sp>
        <p:nvSpPr>
          <p:cNvPr id="8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940765-CA21-4531-89D1-4B0D7BE3033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175E36-F79D-4004-8C1A-4F2FDCBB3E10}" type="datetimeFigureOut">
              <a:rPr lang="ru-RU"/>
              <a:pPr>
                <a:defRPr/>
              </a:pPr>
              <a:t>26.04.2014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23A77A-6454-4EA2-9CE7-44D9AB6E560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285891-37FB-427D-8888-695355B31DEE}" type="datetimeFigureOut">
              <a:rPr lang="ru-RU"/>
              <a:pPr>
                <a:defRPr/>
              </a:pPr>
              <a:t>26.04.2014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37191D-488A-4378-AA7B-39B9B06A93D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849468-C422-4799-925C-EF624A20237D}" type="datetimeFigureOut">
              <a:rPr lang="ru-RU"/>
              <a:pPr>
                <a:defRPr/>
              </a:pPr>
              <a:t>26.04.2014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1CCABB-4CD4-4E56-9A5C-A84E5A69206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Прямая соединительная линия 6"/>
          <p:cNvCxnSpPr/>
          <p:nvPr/>
        </p:nvCxnSpPr>
        <p:spPr>
          <a:xfrm>
            <a:off x="685800" y="4916488"/>
            <a:ext cx="7924800" cy="4762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015505-0EC2-4CD7-A453-D7C8872E8CFF}" type="datetimeFigureOut">
              <a:rPr lang="ru-RU"/>
              <a:pPr>
                <a:defRPr/>
              </a:pPr>
              <a:t>26.04.2014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BFD00C-E021-4518-B4EB-B6A11B42D66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1CD9CE-E717-4BC6-B2EA-F882150070FF}" type="datetimeFigureOut">
              <a:rPr lang="ru-RU"/>
              <a:pPr>
                <a:defRPr/>
              </a:pPr>
              <a:t>26.04.2014</a:t>
            </a:fld>
            <a:endParaRPr lang="ru-RU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804F5B-C70C-4AAC-8EFF-2D8C786774D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Прямая соединительная линия 9"/>
          <p:cNvCxnSpPr/>
          <p:nvPr/>
        </p:nvCxnSpPr>
        <p:spPr>
          <a:xfrm>
            <a:off x="563563" y="2179638"/>
            <a:ext cx="3748087" cy="1587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16"/>
          <p:cNvCxnSpPr/>
          <p:nvPr/>
        </p:nvCxnSpPr>
        <p:spPr>
          <a:xfrm>
            <a:off x="4754563" y="2179638"/>
            <a:ext cx="3749675" cy="1587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20DCFE-50E4-4353-AE1B-E85ED342C3E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Дата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60BAA3-5BA5-4AC3-BC43-54DE56BE9D36}" type="datetimeFigureOut">
              <a:rPr lang="ru-RU"/>
              <a:pPr>
                <a:defRPr/>
              </a:pPr>
              <a:t>26.04.2014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7074DD-C86F-4E6D-AB85-6838E1417873}" type="datetimeFigureOut">
              <a:rPr lang="ru-RU"/>
              <a:pPr>
                <a:defRPr/>
              </a:pPr>
              <a:t>26.04.2014</a:t>
            </a:fld>
            <a:endParaRPr lang="ru-RU"/>
          </a:p>
        </p:txBody>
      </p:sp>
      <p:sp>
        <p:nvSpPr>
          <p:cNvPr id="4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E6F7BA-7E5B-4B71-8C36-78AACB0E4B2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3BEC2F-DC81-46B6-85B6-38E44EF80FAC}" type="datetimeFigureOut">
              <a:rPr lang="ru-RU"/>
              <a:pPr>
                <a:defRPr/>
              </a:pPr>
              <a:t>26.04.2014</a:t>
            </a:fld>
            <a:endParaRPr lang="ru-RU"/>
          </a:p>
        </p:txBody>
      </p:sp>
      <p:sp>
        <p:nvSpPr>
          <p:cNvPr id="3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29EA65-A3D9-45F7-93DE-AEC025547C3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736391-129C-438A-BF0F-CAF4276C5D2C}" type="datetimeFigureOut">
              <a:rPr lang="ru-RU"/>
              <a:pPr>
                <a:defRPr/>
              </a:pPr>
              <a:t>26.04.2014</a:t>
            </a:fld>
            <a:endParaRPr lang="ru-RU"/>
          </a:p>
        </p:txBody>
      </p:sp>
      <p:sp>
        <p:nvSpPr>
          <p:cNvPr id="6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10CFDE-A819-4718-A3AD-2ED492A628F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638CFB-AC80-42AA-AC30-91EE2472B6DA}" type="datetimeFigureOut">
              <a:rPr lang="ru-RU"/>
              <a:pPr>
                <a:defRPr/>
              </a:pPr>
              <a:t>26.04.2014</a:t>
            </a:fld>
            <a:endParaRPr lang="ru-RU"/>
          </a:p>
        </p:txBody>
      </p:sp>
      <p:sp>
        <p:nvSpPr>
          <p:cNvPr id="6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7985A8-0CDB-49C2-A3A8-97A44B8AFD0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Текст 8"/>
          <p:cNvSpPr>
            <a:spLocks noGrp="1"/>
          </p:cNvSpPr>
          <p:nvPr>
            <p:ph type="body" idx="1"/>
          </p:nvPr>
        </p:nvSpPr>
        <p:spPr bwMode="auto">
          <a:xfrm>
            <a:off x="457200" y="1447800"/>
            <a:ext cx="8229600" cy="467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950"/>
            <a:ext cx="2590800" cy="38417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B6C38F14-1AD7-46A5-8D91-9F76E91C77EA}" type="datetimeFigureOut">
              <a:rPr lang="ru-RU"/>
              <a:pPr>
                <a:defRPr/>
              </a:pPr>
              <a:t>26.04.2014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950"/>
            <a:ext cx="3581400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725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600" baseline="0" smtClean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CCF5F245-5C30-4B0D-B302-0C2829D0023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3" r:id="rId3"/>
    <p:sldLayoutId id="2147483670" r:id="rId4"/>
    <p:sldLayoutId id="2147483674" r:id="rId5"/>
    <p:sldLayoutId id="2147483669" r:id="rId6"/>
    <p:sldLayoutId id="2147483668" r:id="rId7"/>
    <p:sldLayoutId id="2147483675" r:id="rId8"/>
    <p:sldLayoutId id="2147483676" r:id="rId9"/>
    <p:sldLayoutId id="2147483667" r:id="rId10"/>
    <p:sldLayoutId id="2147483666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lang="en-US" sz="4200" kern="1200" spc="-10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9pPr>
    </p:titleStyle>
    <p:bodyStyle>
      <a:lvl1pPr marL="273050" indent="-273050" algn="l" rtl="0" fontAlgn="base">
        <a:spcBef>
          <a:spcPts val="600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fontAlgn="base">
        <a:spcBef>
          <a:spcPts val="300"/>
        </a:spcBef>
        <a:spcAft>
          <a:spcPct val="0"/>
        </a:spcAft>
        <a:buClr>
          <a:srgbClr val="D6903D"/>
        </a:buClr>
        <a:buSzPct val="85000"/>
        <a:buFont typeface="Wingdings 2" pitchFamily="18" charset="2"/>
        <a:buChar char=""/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4888" indent="-228600" algn="l" rtl="0" fontAlgn="base">
        <a:spcBef>
          <a:spcPts val="300"/>
        </a:spcBef>
        <a:spcAft>
          <a:spcPct val="0"/>
        </a:spcAft>
        <a:buClr>
          <a:srgbClr val="B37732"/>
        </a:buClr>
        <a:buSzPct val="85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28600" algn="l" rtl="0" fontAlgn="base">
        <a:spcBef>
          <a:spcPts val="300"/>
        </a:spcBef>
        <a:spcAft>
          <a:spcPct val="0"/>
        </a:spcAft>
        <a:buClr>
          <a:srgbClr val="D6903D"/>
        </a:buClr>
        <a:buSzPct val="85000"/>
        <a:buFont typeface="Wingdings 2" pitchFamily="18" charset="2"/>
        <a:buChar char="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163" indent="-228600" algn="l" rtl="0" fontAlgn="base">
        <a:spcBef>
          <a:spcPts val="338"/>
        </a:spcBef>
        <a:spcAft>
          <a:spcPct val="0"/>
        </a:spcAft>
        <a:buClr>
          <a:srgbClr val="D6903D"/>
        </a:buClr>
        <a:buSzPct val="85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063" y="2357438"/>
            <a:ext cx="8305800" cy="1143000"/>
          </a:xfrm>
        </p:spPr>
        <p:txBody>
          <a:bodyPr/>
          <a:lstStyle/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58" y="428604"/>
            <a:ext cx="8305800" cy="1571636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smtClean="0">
                <a:solidFill>
                  <a:srgbClr val="993300"/>
                </a:solidFill>
                <a:latin typeface="HelveticaNeueCyr" pitchFamily="50" charset="-52"/>
              </a:rPr>
              <a:t>Propaganda</a:t>
            </a:r>
            <a:r>
              <a:rPr smtClean="0">
                <a:solidFill>
                  <a:srgbClr val="993300"/>
                </a:solidFill>
                <a:latin typeface="HelveticaNeueCyr" pitchFamily="50" charset="-52"/>
              </a:rPr>
              <a:t> posters WWI</a:t>
            </a:r>
            <a:br>
              <a:rPr smtClean="0">
                <a:solidFill>
                  <a:srgbClr val="993300"/>
                </a:solidFill>
                <a:latin typeface="HelveticaNeueCyr" pitchFamily="50" charset="-52"/>
              </a:rPr>
            </a:br>
            <a:r>
              <a:rPr sz="2400" smtClean="0">
                <a:solidFill>
                  <a:schemeClr val="bg2">
                    <a:lumMod val="50000"/>
                  </a:schemeClr>
                </a:solidFill>
              </a:rPr>
              <a:t>Mainly </a:t>
            </a:r>
            <a:r>
              <a:rPr sz="2400" smtClean="0">
                <a:solidFill>
                  <a:schemeClr val="bg2">
                    <a:lumMod val="50000"/>
                  </a:schemeClr>
                </a:solidFill>
              </a:rPr>
              <a:t>posters  of </a:t>
            </a:r>
            <a:r>
              <a:rPr sz="2400" smtClean="0">
                <a:solidFill>
                  <a:schemeClr val="bg2">
                    <a:lumMod val="50000"/>
                  </a:schemeClr>
                </a:solidFill>
              </a:rPr>
              <a:t>World War I can be divided into three broad categories independently from the country where they were issued.</a:t>
            </a:r>
            <a:endParaRPr lang="ru-RU" sz="2400">
              <a:solidFill>
                <a:schemeClr val="bg2">
                  <a:lumMod val="50000"/>
                </a:schemeClr>
              </a:solidFill>
              <a:latin typeface="HelveticaNeueCyr" pitchFamily="50" charset="-52"/>
            </a:endParaRPr>
          </a:p>
        </p:txBody>
      </p:sp>
      <p:pic>
        <p:nvPicPr>
          <p:cNvPr id="13315" name="Содержимое 6" descr="13543890373_52ce77541c_b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642938" y="2000250"/>
            <a:ext cx="7429500" cy="439102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sz="quarter" idx="1"/>
          </p:nvPr>
        </p:nvSpPr>
        <p:spPr>
          <a:xfrm>
            <a:off x="457200" y="1557338"/>
            <a:ext cx="4330700" cy="4751387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	</a:t>
            </a:r>
            <a:r>
              <a:rPr lang="en-US" sz="4000" dirty="0" smtClean="0">
                <a:solidFill>
                  <a:schemeClr val="tx2">
                    <a:lumMod val="10000"/>
                  </a:schemeClr>
                </a:solidFill>
              </a:rPr>
              <a:t>The most famous recruiting posters are posters twins which appeared in England, the United States and  Russia.</a:t>
            </a:r>
            <a:endParaRPr lang="ru-RU" sz="4000" dirty="0">
              <a:solidFill>
                <a:schemeClr val="tx2">
                  <a:lumMod val="10000"/>
                </a:schemeClr>
              </a:solidFill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68313" y="404813"/>
            <a:ext cx="8191500" cy="1066800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sz="3200" dirty="0" smtClean="0">
                <a:solidFill>
                  <a:srgbClr val="7D2319"/>
                </a:solidFill>
                <a:latin typeface="Times New Roman" pitchFamily="18" charset="0"/>
                <a:cs typeface="Times New Roman" pitchFamily="18" charset="0"/>
              </a:rPr>
              <a:t>The first one relates to</a:t>
            </a:r>
            <a:r>
              <a:rPr sz="3200" i="1" dirty="0" smtClean="0">
                <a:solidFill>
                  <a:srgbClr val="7D2319"/>
                </a:solidFill>
                <a:latin typeface="Times New Roman" pitchFamily="18" charset="0"/>
                <a:cs typeface="Times New Roman" pitchFamily="18" charset="0"/>
              </a:rPr>
              <a:t> recruiting young men to serve their country.</a:t>
            </a:r>
            <a:endParaRPr lang="ru-RU" sz="3200" dirty="0">
              <a:solidFill>
                <a:srgbClr val="7D231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4339" name="Рисунок 4" descr="images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32363" y="1268413"/>
            <a:ext cx="3494087" cy="525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348038" y="1268413"/>
            <a:ext cx="2232025" cy="5113337"/>
          </a:xfrm>
        </p:spPr>
        <p:txBody>
          <a:bodyPr>
            <a:normAutofit fontScale="92500" lnSpcReduction="10000"/>
          </a:bodyPr>
          <a:lstStyle/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sz="1600" dirty="0" smtClean="0"/>
              <a:t>	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sz="1600" dirty="0" smtClean="0"/>
              <a:t>	</a:t>
            </a:r>
            <a:r>
              <a:rPr lang="en-US" sz="2800" dirty="0" smtClean="0">
                <a:solidFill>
                  <a:schemeClr val="tx2">
                    <a:lumMod val="10000"/>
                  </a:schemeClr>
                </a:solidFill>
              </a:rPr>
              <a:t>They were created under the obvious influence of the well-known French artist Noah De </a:t>
            </a:r>
            <a:r>
              <a:rPr lang="en-US" sz="2800" dirty="0" err="1" smtClean="0">
                <a:solidFill>
                  <a:schemeClr val="tx2">
                    <a:lumMod val="10000"/>
                  </a:schemeClr>
                </a:solidFill>
              </a:rPr>
              <a:t>Lacroix</a:t>
            </a:r>
            <a:r>
              <a:rPr lang="en-US" sz="2800" dirty="0" smtClean="0">
                <a:solidFill>
                  <a:schemeClr val="tx2">
                    <a:lumMod val="10000"/>
                  </a:schemeClr>
                </a:solidFill>
              </a:rPr>
              <a:t> "To the barricades!"</a:t>
            </a:r>
            <a:endParaRPr lang="ru-RU" sz="2800" dirty="0">
              <a:solidFill>
                <a:schemeClr val="tx2">
                  <a:lumMod val="10000"/>
                </a:schemeClr>
              </a:solidFill>
            </a:endParaRPr>
          </a:p>
        </p:txBody>
      </p:sp>
      <p:sp>
        <p:nvSpPr>
          <p:cNvPr id="15362" name="Rectangle 1"/>
          <p:cNvSpPr>
            <a:spLocks noChangeArrowheads="1"/>
          </p:cNvSpPr>
          <p:nvPr/>
        </p:nvSpPr>
        <p:spPr bwMode="auto">
          <a:xfrm>
            <a:off x="1763713" y="-180975"/>
            <a:ext cx="6121400" cy="200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152352" bIns="0" anchor="ctr">
            <a:spAutoFit/>
          </a:bodyPr>
          <a:lstStyle/>
          <a:p>
            <a:endParaRPr lang="ru-RU" sz="4000" b="1" i="1">
              <a:cs typeface="Arial" charset="0"/>
            </a:endParaRPr>
          </a:p>
          <a:p>
            <a:pPr eaLnBrk="0" hangingPunct="0"/>
            <a:r>
              <a:rPr lang="en-US" sz="4000" b="1">
                <a:solidFill>
                  <a:srgbClr val="7D2319"/>
                </a:solidFill>
                <a:latin typeface="inherit"/>
                <a:cs typeface="Arial" charset="0"/>
              </a:rPr>
              <a:t>Your Country Needs You</a:t>
            </a:r>
            <a:endParaRPr lang="ru-RU" sz="4000" b="1">
              <a:solidFill>
                <a:srgbClr val="7D2319"/>
              </a:solidFill>
              <a:cs typeface="Arial" charset="0"/>
            </a:endParaRPr>
          </a:p>
          <a:p>
            <a:pPr eaLnBrk="0" hangingPunct="0"/>
            <a:endParaRPr lang="ru-RU" sz="4000"/>
          </a:p>
        </p:txBody>
      </p:sp>
      <p:pic>
        <p:nvPicPr>
          <p:cNvPr id="15363" name="Picture 2" descr="draft_lens21570668module169600505photo_962a8cde966957210520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35600" y="1412875"/>
            <a:ext cx="3259138" cy="4344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4" name="Рисунок 6" descr="world-war-1-recruiting-poster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3850" y="1412875"/>
            <a:ext cx="3311525" cy="440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sz="quarter" idx="1"/>
          </p:nvPr>
        </p:nvSpPr>
        <p:spPr>
          <a:xfrm>
            <a:off x="457200" y="1643063"/>
            <a:ext cx="4546600" cy="2722562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en-US" sz="700" smtClean="0"/>
              <a:t>	</a:t>
            </a:r>
            <a:r>
              <a:rPr lang="en-US" sz="3600" smtClean="0">
                <a:solidFill>
                  <a:srgbClr val="2D2901"/>
                </a:solidFill>
              </a:rPr>
              <a:t>Due to the economic hardship of war and food shortages in different countries there were posters, calling to conserve food and fuel resources, give money to hospitals and the like.</a:t>
            </a:r>
            <a:br>
              <a:rPr lang="en-US" sz="3600" smtClean="0">
                <a:solidFill>
                  <a:srgbClr val="2D2901"/>
                </a:solidFill>
              </a:rPr>
            </a:br>
            <a:endParaRPr lang="ru-RU" sz="3600" smtClean="0">
              <a:solidFill>
                <a:srgbClr val="2D2901"/>
              </a:solidFill>
            </a:endParaRPr>
          </a:p>
        </p:txBody>
      </p:sp>
      <p:sp>
        <p:nvSpPr>
          <p:cNvPr id="16386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375" cy="3733800"/>
          </a:xfrm>
        </p:spPr>
        <p:txBody>
          <a:bodyPr/>
          <a:lstStyle/>
          <a:p>
            <a:endParaRPr lang="ru-RU" smtClean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71500" y="457200"/>
            <a:ext cx="8191500" cy="1066800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sz="4000" dirty="0" smtClean="0">
                <a:solidFill>
                  <a:srgbClr val="7D2319"/>
                </a:solidFill>
              </a:rPr>
              <a:t>The second group is devoted to collecting  money.</a:t>
            </a:r>
            <a:endParaRPr lang="ru-RU" sz="4000" dirty="0">
              <a:solidFill>
                <a:srgbClr val="7D231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6388" name="Рисунок 4" descr="3EEA0895B173153764CB1A765995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86375" y="1143000"/>
            <a:ext cx="3317875" cy="535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68313" y="908050"/>
            <a:ext cx="8262937" cy="1066800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sz="3600" dirty="0" smtClean="0">
                <a:solidFill>
                  <a:srgbClr val="7D2319"/>
                </a:solidFill>
              </a:rPr>
              <a:t>The third  category  depicted the appalling face of the enemies </a:t>
            </a:r>
            <a:r>
              <a:rPr sz="3600" smtClean="0">
                <a:solidFill>
                  <a:srgbClr val="7D2319"/>
                </a:solidFill>
              </a:rPr>
              <a:t>or laughed </a:t>
            </a:r>
            <a:r>
              <a:rPr sz="3600" dirty="0" smtClean="0">
                <a:solidFill>
                  <a:srgbClr val="7D2319"/>
                </a:solidFill>
              </a:rPr>
              <a:t>at  them.</a:t>
            </a:r>
            <a:endParaRPr lang="ru-RU" sz="3600" dirty="0">
              <a:solidFill>
                <a:srgbClr val="7D2319"/>
              </a:solidFill>
            </a:endParaRPr>
          </a:p>
        </p:txBody>
      </p:sp>
      <p:pic>
        <p:nvPicPr>
          <p:cNvPr id="17410" name="Picture 4" descr="http://upload.wikimedia.org/wikipedia/commons/7/7a/World_War_I_US_Army_Air_Service_Recruiting_Poster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03788" y="1628775"/>
            <a:ext cx="3484562" cy="475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1" name="Picture 6" descr="http://www.anglonautes.com/history/hist_aus_20/aust_ww1_poster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71550" y="2060575"/>
            <a:ext cx="3203575" cy="434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5364163" y="115888"/>
            <a:ext cx="3260725" cy="6597650"/>
          </a:xfrm>
        </p:spPr>
        <p:txBody>
          <a:bodyPr>
            <a:noAutofit/>
          </a:bodyPr>
          <a:lstStyle/>
          <a:p>
            <a:pPr>
              <a:buFont typeface="Wingdings 2" pitchFamily="18" charset="2"/>
              <a:buNone/>
            </a:pPr>
            <a:r>
              <a:rPr lang="en-US" sz="3600" smtClean="0">
                <a:solidFill>
                  <a:srgbClr val="2D2901"/>
                </a:solidFill>
              </a:rPr>
              <a:t>	Other posters showed </a:t>
            </a:r>
            <a:r>
              <a:rPr lang="en-US" sz="3600" b="1" smtClean="0">
                <a:solidFill>
                  <a:srgbClr val="7D2319"/>
                </a:solidFill>
              </a:rPr>
              <a:t>the battle of Good against Evil</a:t>
            </a:r>
            <a:r>
              <a:rPr lang="en-US" sz="3600" smtClean="0">
                <a:solidFill>
                  <a:srgbClr val="2D2901"/>
                </a:solidFill>
              </a:rPr>
              <a:t>.</a:t>
            </a:r>
            <a:r>
              <a:rPr lang="en-US" sz="3600" b="1" smtClean="0">
                <a:solidFill>
                  <a:srgbClr val="8C2F0A"/>
                </a:solidFill>
              </a:rPr>
              <a:t> </a:t>
            </a:r>
            <a:r>
              <a:rPr lang="en-US" sz="3600" smtClean="0">
                <a:solidFill>
                  <a:srgbClr val="2D2901"/>
                </a:solidFill>
              </a:rPr>
              <a:t>Here, St. George slaying the dragon represents the "good".</a:t>
            </a:r>
          </a:p>
          <a:p>
            <a:endParaRPr lang="ru-RU" sz="3600" smtClean="0">
              <a:solidFill>
                <a:srgbClr val="2D2901"/>
              </a:solidFill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-8893175" y="4292600"/>
            <a:ext cx="8229600" cy="12192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18435" name="Рисунок 5" descr="15.jpe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4213" y="260350"/>
            <a:ext cx="4535487" cy="623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0" y="4149725"/>
            <a:ext cx="9144000" cy="2951163"/>
          </a:xfrm>
        </p:spPr>
        <p:txBody>
          <a:bodyPr>
            <a:normAutofit/>
          </a:bodyPr>
          <a:lstStyle/>
          <a:p>
            <a:pPr>
              <a:buFont typeface="Wingdings 2" pitchFamily="18" charset="2"/>
              <a:buNone/>
            </a:pPr>
            <a:r>
              <a:rPr lang="en-US" sz="2800" smtClean="0"/>
              <a:t>	</a:t>
            </a:r>
            <a:r>
              <a:rPr lang="en-US" sz="2800" smtClean="0">
                <a:solidFill>
                  <a:srgbClr val="2D2901"/>
                </a:solidFill>
              </a:rPr>
              <a:t> </a:t>
            </a:r>
            <a:r>
              <a:rPr lang="en-US" sz="3200" smtClean="0">
                <a:solidFill>
                  <a:srgbClr val="2D2901"/>
                </a:solidFill>
              </a:rPr>
              <a:t>They performed two important functions: informed and created a clear negative image of the enemies, and therefore encouraged  people to fight against them</a:t>
            </a:r>
            <a:r>
              <a:rPr lang="en-US" sz="3200" b="1" smtClean="0">
                <a:solidFill>
                  <a:srgbClr val="2D2901"/>
                </a:solidFill>
              </a:rPr>
              <a:t> </a:t>
            </a:r>
            <a:r>
              <a:rPr lang="en-US" sz="3200" smtClean="0">
                <a:solidFill>
                  <a:srgbClr val="2D2901"/>
                </a:solidFill>
              </a:rPr>
              <a:t>and help the state in every possible way.</a:t>
            </a:r>
            <a:endParaRPr lang="ru-RU" sz="3200" smtClean="0">
              <a:solidFill>
                <a:srgbClr val="2D2901"/>
              </a:solidFill>
            </a:endParaRPr>
          </a:p>
        </p:txBody>
      </p:sp>
      <p:sp>
        <p:nvSpPr>
          <p:cNvPr id="19458" name="Прямоугольник 3"/>
          <p:cNvSpPr>
            <a:spLocks noChangeArrowheads="1"/>
          </p:cNvSpPr>
          <p:nvPr/>
        </p:nvSpPr>
        <p:spPr bwMode="auto">
          <a:xfrm>
            <a:off x="684213" y="260350"/>
            <a:ext cx="4464050" cy="374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b="1" i="1">
                <a:solidFill>
                  <a:srgbClr val="7D2319"/>
                </a:solidFill>
                <a:latin typeface="Constantia" pitchFamily="18" charset="0"/>
              </a:rPr>
              <a:t>War-time posters are very emotional, psychologically sharp and full of pathetic feelings.</a:t>
            </a:r>
            <a:r>
              <a:rPr lang="en-US" sz="4000" b="1" i="1">
                <a:latin typeface="Constantia" pitchFamily="18" charset="0"/>
              </a:rPr>
              <a:t> </a:t>
            </a:r>
            <a:endParaRPr lang="ru-RU" sz="4000">
              <a:latin typeface="Constantia" pitchFamily="18" charset="0"/>
            </a:endParaRPr>
          </a:p>
        </p:txBody>
      </p:sp>
      <p:pic>
        <p:nvPicPr>
          <p:cNvPr id="19459" name="Picture 4" descr="http://media-cache-ak0.pinimg.com/736x/7f/46/18/7f4618ad0dd092c96bc766b0d298e67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92725" y="260350"/>
            <a:ext cx="3209925" cy="381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349</TotalTime>
  <Words>164</Words>
  <Application>Microsoft Office PowerPoint</Application>
  <PresentationFormat>On-screen Show (4:3)</PresentationFormat>
  <Paragraphs>12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Шаблон оформления</vt:lpstr>
      </vt:variant>
      <vt:variant>
        <vt:i4>6</vt:i4>
      </vt:variant>
      <vt:variant>
        <vt:lpstr>Заголовки слайдов</vt:lpstr>
      </vt:variant>
      <vt:variant>
        <vt:i4>7</vt:i4>
      </vt:variant>
    </vt:vector>
  </HeadingPairs>
  <TitlesOfParts>
    <vt:vector size="19" baseType="lpstr">
      <vt:lpstr>Constantia</vt:lpstr>
      <vt:lpstr>Arial</vt:lpstr>
      <vt:lpstr>Wingdings 2</vt:lpstr>
      <vt:lpstr>Calibri</vt:lpstr>
      <vt:lpstr>Times New Roman</vt:lpstr>
      <vt:lpstr>inherit</vt:lpstr>
      <vt:lpstr>Бумажная</vt:lpstr>
      <vt:lpstr>Бумажная</vt:lpstr>
      <vt:lpstr>Бумажная</vt:lpstr>
      <vt:lpstr>Бумажная</vt:lpstr>
      <vt:lpstr>Бумажная</vt:lpstr>
      <vt:lpstr>Бумажная</vt:lpstr>
      <vt:lpstr>Слайд 1</vt:lpstr>
      <vt:lpstr>The first one relates to recruiting young men to serve their country.</vt:lpstr>
      <vt:lpstr>Слайд 3</vt:lpstr>
      <vt:lpstr>The second group is devoted to collecting  money.</vt:lpstr>
      <vt:lpstr>The third  category  depicted the appalling face of the enemies or laughed at  them.</vt:lpstr>
      <vt:lpstr>Слайд 6</vt:lpstr>
      <vt:lpstr>Слайд 7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Андрей</cp:lastModifiedBy>
  <cp:revision>60</cp:revision>
  <dcterms:created xsi:type="dcterms:W3CDTF">2014-04-12T03:09:00Z</dcterms:created>
  <dcterms:modified xsi:type="dcterms:W3CDTF">2014-04-26T16:55:24Z</dcterms:modified>
</cp:coreProperties>
</file>