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0" r:id="rId2"/>
    <p:sldId id="258" r:id="rId3"/>
    <p:sldId id="263" r:id="rId4"/>
    <p:sldId id="260" r:id="rId5"/>
    <p:sldId id="257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B8D"/>
    <a:srgbClr val="925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7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5211F9-4852-4B23-B71F-BB0F785B7C3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139BA7-EB6A-4F19-87B3-220A6381C3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5085184"/>
            <a:ext cx="6696744" cy="16344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Силенко Н.Н.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№4» </a:t>
            </a:r>
            <a:endParaRPr lang="ru-RU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Юбилейный Московской области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543800" cy="1872208"/>
          </a:xfrm>
        </p:spPr>
        <p:txBody>
          <a:bodyPr/>
          <a:lstStyle/>
          <a:p>
            <a:pPr algn="ctr"/>
            <a:r>
              <a:rPr lang="ru-RU" sz="4800" cap="all" dirty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буква в кличках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10128" cy="63367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dirty="0">
                <a:solidFill>
                  <a:srgbClr val="C53B8D"/>
                </a:solidFill>
                <a:effectLst/>
                <a:latin typeface="Times New Roman"/>
                <a:ea typeface="Times New Roman"/>
              </a:rPr>
              <a:t>3 уровень: </a:t>
            </a:r>
            <a:endParaRPr lang="ru-RU" sz="3200" dirty="0">
              <a:solidFill>
                <a:srgbClr val="C53B8D"/>
              </a:solidFill>
              <a:effectLst/>
              <a:latin typeface="Times New Roman"/>
              <a:ea typeface="Times New Roman"/>
            </a:endParaRPr>
          </a:p>
          <a:p>
            <a:pPr marL="18288" indent="0">
              <a:buNone/>
            </a:pPr>
            <a:r>
              <a:rPr lang="ru-RU" sz="2400" b="1" dirty="0">
                <a:effectLst/>
                <a:latin typeface="Times New Roman"/>
                <a:ea typeface="Times New Roman"/>
              </a:rPr>
              <a:t>Прочитайте текст. Вставьте пропущенные буквы в текст. Перепишите текст в рабочую тетрадь. 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18288" indent="0">
              <a:buNone/>
            </a:pP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18288" indent="0"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18288" indent="0" algn="ctr">
              <a:buNone/>
            </a:pPr>
            <a:r>
              <a:rPr lang="ru-RU" sz="2400" dirty="0">
                <a:effectLst/>
                <a:latin typeface="Times New Roman"/>
                <a:ea typeface="Times New Roman"/>
              </a:rPr>
              <a:t>В гостях у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дедушки</a:t>
            </a:r>
          </a:p>
          <a:p>
            <a:pPr marL="18288" indent="0" algn="just">
              <a:buNone/>
            </a:pP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       Во </a:t>
            </a:r>
            <a:r>
              <a:rPr lang="ru-RU" sz="2400" dirty="0">
                <a:effectLst/>
                <a:latin typeface="Times New Roman"/>
                <a:ea typeface="Times New Roman"/>
              </a:rPr>
              <a:t>дворе у дедушки Гриши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ж…ли </a:t>
            </a:r>
            <a:r>
              <a:rPr lang="ru-RU" sz="2400" dirty="0">
                <a:effectLst/>
                <a:latin typeface="Times New Roman"/>
                <a:ea typeface="Times New Roman"/>
              </a:rPr>
              <a:t>корова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Бб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урёнка</a:t>
            </a:r>
            <a:r>
              <a:rPr lang="ru-RU" sz="2400" dirty="0">
                <a:effectLst/>
                <a:latin typeface="Times New Roman"/>
                <a:ea typeface="Times New Roman"/>
              </a:rPr>
              <a:t>, коза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Бб</a:t>
            </a:r>
            <a:r>
              <a:rPr lang="ru-RU" sz="2400" dirty="0">
                <a:effectLst/>
                <a:latin typeface="Times New Roman"/>
                <a:ea typeface="Times New Roman"/>
              </a:rPr>
              <a:t>)елка и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п…тух </a:t>
            </a:r>
            <a:r>
              <a:rPr lang="ru-RU" sz="2400" dirty="0">
                <a:effectLst/>
                <a:latin typeface="Times New Roman"/>
                <a:ea typeface="Times New Roman"/>
              </a:rPr>
              <a:t>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Кк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рикун</a:t>
            </a:r>
            <a:r>
              <a:rPr lang="ru-RU" sz="2400" dirty="0">
                <a:effectLst/>
                <a:latin typeface="Times New Roman"/>
                <a:ea typeface="Times New Roman"/>
              </a:rPr>
              <a:t>. В саду коза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Рр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оза</a:t>
            </a:r>
            <a:r>
              <a:rPr lang="ru-RU" sz="2400" dirty="0">
                <a:effectLst/>
                <a:latin typeface="Times New Roman"/>
                <a:ea typeface="Times New Roman"/>
              </a:rPr>
              <a:t> щипала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лист…я </a:t>
            </a:r>
            <a:r>
              <a:rPr lang="ru-RU" sz="2400" dirty="0">
                <a:effectLst/>
                <a:latin typeface="Times New Roman"/>
                <a:ea typeface="Times New Roman"/>
              </a:rPr>
              <a:t>у (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Рр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озы</a:t>
            </a:r>
            <a:r>
              <a:rPr lang="ru-RU" sz="2400" dirty="0">
                <a:effectLst/>
                <a:latin typeface="Times New Roman"/>
                <a:ea typeface="Times New Roman"/>
              </a:rPr>
              <a:t>. Кот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Рр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ыжик</a:t>
            </a:r>
            <a:r>
              <a:rPr lang="ru-RU" sz="2400" dirty="0">
                <a:effectLst/>
                <a:latin typeface="Times New Roman"/>
                <a:ea typeface="Times New Roman"/>
              </a:rPr>
              <a:t> любит молоко. В лесу под ёлкой можно найти много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Рр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ыжиков</a:t>
            </a:r>
            <a:r>
              <a:rPr lang="ru-RU" sz="2400" dirty="0">
                <a:effectLst/>
                <a:latin typeface="Times New Roman"/>
                <a:ea typeface="Times New Roman"/>
              </a:rPr>
              <a:t>. Летом у коровы 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18288" indent="0" algn="just"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(Мм)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лки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>
                <a:effectLst/>
                <a:latin typeface="Times New Roman"/>
                <a:ea typeface="Times New Roman"/>
              </a:rPr>
              <a:t>в деревне Сосновка родился телёнок 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Пп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ятнышко</a:t>
            </a:r>
            <a:r>
              <a:rPr lang="ru-RU" sz="2400" dirty="0">
                <a:effectLst/>
                <a:latin typeface="Times New Roman"/>
                <a:ea typeface="Times New Roman"/>
              </a:rPr>
              <a:t>. По утрам Катя кормила кошку (Мм)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урку</a:t>
            </a:r>
            <a:r>
              <a:rPr lang="ru-RU" sz="2400" dirty="0">
                <a:effectLst/>
                <a:latin typeface="Times New Roman"/>
                <a:ea typeface="Times New Roman"/>
              </a:rPr>
              <a:t>, а Иван –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с…баку </a:t>
            </a:r>
            <a:r>
              <a:rPr lang="ru-RU" sz="2400" dirty="0">
                <a:effectLst/>
                <a:latin typeface="Times New Roman"/>
                <a:ea typeface="Times New Roman"/>
              </a:rPr>
              <a:t>(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Рр</a:t>
            </a:r>
            <a:r>
              <a:rPr lang="ru-RU" sz="2400" dirty="0">
                <a:effectLst/>
                <a:latin typeface="Times New Roman"/>
                <a:ea typeface="Times New Roman"/>
              </a:rPr>
              <a:t>)</a:t>
            </a:r>
            <a:r>
              <a:rPr lang="ru-RU" sz="2400" dirty="0" err="1">
                <a:effectLst/>
                <a:latin typeface="Times New Roman"/>
                <a:ea typeface="Times New Roman"/>
              </a:rPr>
              <a:t>екса</a:t>
            </a:r>
            <a:r>
              <a:rPr lang="ru-RU" sz="2400" dirty="0">
                <a:effectLst/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7848872" cy="5256584"/>
          </a:xfrm>
        </p:spPr>
        <p:txBody>
          <a:bodyPr>
            <a:normAutofit fontScale="92500" lnSpcReduction="10000"/>
          </a:bodyPr>
          <a:lstStyle/>
          <a:p>
            <a:pPr marL="18288" indent="0" algn="ctr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</a:t>
            </a:r>
          </a:p>
          <a:p>
            <a:pPr marL="18288"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1).Исправь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ошибки.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Надежда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петровна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работает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ферме.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Она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кормит животных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Её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любят корова зорька, коза милка и теленок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семка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  <a:p>
            <a:pPr marL="18288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2).Выберите правильный вариант ответа.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Слова: девочка, школьник, синица, лисица, женщина – это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А) имена собственные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Б) имена нарицательные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Слова: Пушок, Буян,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Мурзик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Полкан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это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А) клички животных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Б) имена животных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В) фамилии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310462"/>
          </a:xfrm>
        </p:spPr>
        <p:txBody>
          <a:bodyPr/>
          <a:lstStyle/>
          <a:p>
            <a:pPr algn="ctr"/>
            <a:r>
              <a:rPr lang="ru-RU" sz="5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5400" b="1" dirty="0" smtClean="0">
                <a:effectLst/>
                <a:latin typeface="Times New Roman"/>
                <a:ea typeface="Times New Roman"/>
              </a:rPr>
            </a:br>
            <a:r>
              <a:rPr lang="ru-RU" sz="4000" cap="all" dirty="0" smtClean="0">
                <a:solidFill>
                  <a:srgbClr val="C53B8D"/>
                </a:solidFill>
                <a:effectLst/>
                <a:latin typeface="Times New Roman"/>
                <a:ea typeface="Times New Roman"/>
              </a:rPr>
              <a:t>Закрепление</a:t>
            </a:r>
            <a:r>
              <a:rPr lang="ru-RU" sz="4000" cap="all" dirty="0">
                <a:solidFill>
                  <a:srgbClr val="C53B8D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cap="all" dirty="0">
                <a:solidFill>
                  <a:srgbClr val="C53B8D"/>
                </a:solidFill>
                <a:effectLst/>
                <a:latin typeface="Times New Roman"/>
                <a:ea typeface="Times New Roman"/>
              </a:rPr>
            </a:br>
            <a:endParaRPr lang="ru-RU" sz="4000" cap="all" dirty="0">
              <a:solidFill>
                <a:srgbClr val="C53B8D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79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6096000" cy="4320480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чём сегодня говорили на уроке?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нужно писать названия  животных?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клички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интересным….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трудным…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88"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новым…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914400"/>
          </a:xfrm>
        </p:spPr>
        <p:txBody>
          <a:bodyPr/>
          <a:lstStyle/>
          <a:p>
            <a:pPr algn="ctr"/>
            <a:r>
              <a:rPr lang="ru-RU" sz="4000" cap="all" dirty="0">
                <a:solidFill>
                  <a:srgbClr val="C53B8D"/>
                </a:solidFill>
                <a:effectLst/>
                <a:latin typeface="Times New Roman"/>
                <a:ea typeface="Times New Roman"/>
                <a:cs typeface="+mn-cs"/>
              </a:rPr>
              <a:t>Итог  </a:t>
            </a:r>
            <a:r>
              <a:rPr lang="ru-RU" sz="4000" cap="all" dirty="0" smtClean="0">
                <a:solidFill>
                  <a:srgbClr val="C53B8D"/>
                </a:solidFill>
                <a:effectLst/>
                <a:latin typeface="Times New Roman"/>
                <a:ea typeface="Times New Roman"/>
                <a:cs typeface="+mn-cs"/>
              </a:rPr>
              <a:t>урока. Рефлексия.</a:t>
            </a:r>
            <a:endParaRPr lang="ru-RU" sz="4000" cap="all" dirty="0">
              <a:solidFill>
                <a:srgbClr val="C53B8D"/>
              </a:solidFill>
            </a:endParaRPr>
          </a:p>
        </p:txBody>
      </p:sp>
      <p:pic>
        <p:nvPicPr>
          <p:cNvPr id="4" name="Picture 13" descr="Учёная сова - Марина Анатольевна Аве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3950"/>
            <a:ext cx="3185974" cy="37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53B8D"/>
                </a:solidFill>
              </a:rPr>
              <a:t>Желаем успехов!</a:t>
            </a:r>
            <a:endParaRPr lang="ru-RU" dirty="0">
              <a:solidFill>
                <a:srgbClr val="C5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48957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 - это не кровать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нельзя на ней лежать.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сиди за партой стройно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веди себя достойно.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48615" cy="1143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cap="all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</a:t>
            </a:r>
            <a:endParaRPr lang="ru-RU" cap="all" dirty="0">
              <a:solidFill>
                <a:srgbClr val="C53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Выступление визитка ученика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573016"/>
            <a:ext cx="3314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черный Abali.ru Страница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6186" r="6736" b="9564"/>
          <a:stretch/>
        </p:blipFill>
        <p:spPr bwMode="auto">
          <a:xfrm>
            <a:off x="348855" y="1252069"/>
            <a:ext cx="7693817" cy="50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6837"/>
            <a:ext cx="6768752" cy="4968552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З С П Т К Щ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Что мы знаем  об этих буквах?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Какая буква «лишняя</a:t>
            </a:r>
            <a:r>
              <a:rPr lang="ru-RU" sz="25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lang="ru-RU" sz="25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Почему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Б)Словарно-орфографическая работа.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Найдите и выпишите из словаря названия представителей   животного мира, которые начинаются с этих букв.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Заяц</a:t>
            </a:r>
            <a:r>
              <a:rPr lang="ru-RU" sz="25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собака, петух,  телёнок, корова</a:t>
            </a:r>
            <a:r>
              <a:rPr lang="ru-RU" sz="25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5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щегол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Поставьте знак ударения</a:t>
            </a:r>
            <a:r>
              <a:rPr lang="ru-RU" sz="25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Разделите </a:t>
            </a:r>
            <a:r>
              <a:rPr lang="ru-RU" sz="25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слова</a:t>
            </a:r>
            <a:br>
              <a:rPr lang="ru-RU" sz="25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слоги.</a:t>
            </a:r>
            <a:br>
              <a:rPr lang="ru-RU" sz="25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8855" y="112240"/>
            <a:ext cx="8517632" cy="910988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all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Каллиграфическая минутка</a:t>
            </a:r>
            <a:endParaRPr lang="ru-RU" cap="all" dirty="0">
              <a:solidFill>
                <a:srgbClr val="C53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Учёная сова - Марина Анатольевна Авер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1344" y="4104680"/>
            <a:ext cx="2202656" cy="27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1093" y="287659"/>
            <a:ext cx="2880320" cy="352839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rgbClr val="9259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ru-RU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75476"/>
            <a:ext cx="2880320" cy="352839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rgbClr val="925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Мурка</a:t>
            </a: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Бурёнка</a:t>
            </a: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Дружок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02" y="4365104"/>
            <a:ext cx="8863098" cy="29253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Прочитайте слова, записанные в первом столбике.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обозначают эти слова?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Прочитайте слова во втором столбике.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общего в написании слов второго столбика?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Какой вывод можно сделать?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 descr="http://shkola.ostriv.iod.gov.ua/images/publications/4/10533/1322643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65" y="275476"/>
            <a:ext cx="2625958" cy="37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ля\AppData\Local\Microsoft\Windows\Temporary Internet Files\Content.IE5\2YMANIQV\MC900435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03" y="2888211"/>
            <a:ext cx="1428386" cy="15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я\AppData\Local\Microsoft\Windows\Temporary Internet Files\Content.IE5\RFRNGUTQ\MC9003561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8156"/>
            <a:ext cx="2448272" cy="14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я\AppData\Local\Microsoft\Windows\Temporary Internet Files\Content.IE5\PNWD00QA\MC9000528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36" y="594786"/>
            <a:ext cx="2378596" cy="13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я\AppData\Local\Microsoft\Windows\Temporary Internet Files\Content.IE5\JFSDXARR\MC9004116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4" y="3019860"/>
            <a:ext cx="1254362" cy="14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50739" y="1989056"/>
            <a:ext cx="1649250" cy="4897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Буян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0482" y="4550025"/>
            <a:ext cx="1555254" cy="4765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2045793"/>
            <a:ext cx="1550615" cy="44124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Зорька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5214" y="4686527"/>
            <a:ext cx="1584775" cy="4704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оля\AppData\Local\Microsoft\Windows\Temporary Internet Files\Content.IE5\IGAB2Z3M\MC900324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8" y="332656"/>
            <a:ext cx="1870190" cy="18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61875" y="2160301"/>
            <a:ext cx="1561853" cy="548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45224"/>
            <a:ext cx="604867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C53B8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Ребята, запомните! Клички </a:t>
            </a:r>
            <a:r>
              <a:rPr lang="ru-RU" sz="2400" b="1" dirty="0">
                <a:solidFill>
                  <a:srgbClr val="C53B8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животных пишутся с </a:t>
            </a:r>
            <a:r>
              <a:rPr lang="ru-RU" sz="2400" b="1" dirty="0" smtClean="0">
                <a:solidFill>
                  <a:srgbClr val="C53B8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БОЛЬШОЙ БУКВЫ.</a:t>
            </a:r>
            <a:endParaRPr lang="ru-RU" sz="2400" b="1" dirty="0">
              <a:solidFill>
                <a:srgbClr val="C53B8D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37" name="Picture 13" descr="Учёная сова - Марина Анатольевна Авер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3950"/>
            <a:ext cx="3185974" cy="37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94292"/>
            <a:ext cx="7848872" cy="417937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3600" dirty="0">
                <a:effectLst/>
              </a:rPr>
              <a:t>Запишите два предложения, заменив картинку словом</a:t>
            </a:r>
            <a:r>
              <a:rPr lang="ru-RU" sz="3600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sz="3600" dirty="0" smtClean="0">
              <a:effectLst/>
            </a:endParaRPr>
          </a:p>
          <a:p>
            <a:pPr marL="18288" indent="0">
              <a:buNone/>
            </a:pPr>
            <a:endParaRPr lang="ru-RU" sz="3600" dirty="0">
              <a:effectLst/>
            </a:endParaRPr>
          </a:p>
          <a:p>
            <a:pPr marL="18288" indent="0">
              <a:buNone/>
            </a:pPr>
            <a:r>
              <a:rPr lang="ru-RU" sz="3600" dirty="0" smtClean="0">
                <a:effectLst/>
              </a:rPr>
              <a:t>1.Сторожит дом  (          ) .</a:t>
            </a:r>
          </a:p>
          <a:p>
            <a:pPr marL="18288" indent="0">
              <a:buNone/>
            </a:pPr>
            <a:endParaRPr lang="ru-RU" sz="3600" dirty="0" smtClean="0">
              <a:effectLst/>
            </a:endParaRPr>
          </a:p>
          <a:p>
            <a:pPr marL="18288" indent="0">
              <a:buNone/>
            </a:pPr>
            <a:r>
              <a:rPr lang="ru-RU" sz="3600" dirty="0" smtClean="0">
                <a:effectLst/>
              </a:rPr>
              <a:t>2.Красный лопнул (          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2241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ОТЛИЧАТЬ ИМЕНА НАРИЦАТЕЛЬНЫЕ И СОБСТВЕННЫЕ</a:t>
            </a:r>
            <a:endParaRPr lang="ru-RU" sz="3600" dirty="0">
              <a:solidFill>
                <a:srgbClr val="C53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Сообщения на форуме от Асёна - Форум на Мамусик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7" b="26519"/>
          <a:stretch/>
        </p:blipFill>
        <p:spPr bwMode="auto">
          <a:xfrm>
            <a:off x="4716016" y="3658054"/>
            <a:ext cx="99075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расный шар с отражением - Стоковое векторное изображение Aleksandr Rozhkov #310051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6"/>
          <a:stretch/>
        </p:blipFill>
        <p:spPr bwMode="auto">
          <a:xfrm>
            <a:off x="5211395" y="4581128"/>
            <a:ext cx="746581" cy="18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992888" cy="2736304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sz="3200" b="1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уровень:</a:t>
            </a:r>
          </a:p>
          <a:p>
            <a:pPr marL="18288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слова. </a:t>
            </a:r>
          </a:p>
          <a:p>
            <a:pPr marL="18288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их на две группы: имена собственные и имена нарицательные.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Запишите в рабочую тетрадь только клички животных.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600" cap="all" dirty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учащихся</a:t>
            </a:r>
            <a:endParaRPr lang="ru-RU" sz="3600" cap="all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44198"/>
              </p:ext>
            </p:extLst>
          </p:nvPr>
        </p:nvGraphicFramePr>
        <p:xfrm>
          <a:off x="827584" y="3284984"/>
          <a:ext cx="799288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 БАРСИК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 ВОРОНОК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288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 АЛИСА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ПОРОСЁНОК  ПЯТАЧОК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 БЕЛЯНОЧКА</a:t>
                      </a:r>
                      <a:endParaRPr lang="ru-RU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ПЁС МУХТАР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 ШАРИК 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ДЯДЯ ФЁДОР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МЕДВЕЖОНОК ВИННИ-ПУХ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КРОКОДИЛ  ГЕНА</a:t>
                      </a:r>
                    </a:p>
                    <a:p>
                      <a:pPr marL="18288" indent="0" algn="l">
                        <a:buFontTx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047" y="1389457"/>
            <a:ext cx="8586681" cy="4464497"/>
          </a:xfrm>
        </p:spPr>
        <p:txBody>
          <a:bodyPr>
            <a:normAutofit/>
          </a:bodyPr>
          <a:lstStyle/>
          <a:p>
            <a:pPr marL="18288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полянке 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Маша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Ира вышли на полянку с псом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паслись маленькие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козлята.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еляночка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)очка.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 щипала травку корова     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 воду бычок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Иван пас стадо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собакой по кличке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олкан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350"/>
            <a:ext cx="828092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600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ВСТАВТЕ ПРОПУЩЕННЫЕ БУКВЫ В ТЕКСТ</a:t>
            </a:r>
            <a:endParaRPr lang="ru-RU" sz="3600" cap="all" dirty="0">
              <a:solidFill>
                <a:srgbClr val="C53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5928" y="269032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53B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3600" cap="all" dirty="0"/>
          </a:p>
        </p:txBody>
      </p:sp>
      <p:pic>
        <p:nvPicPr>
          <p:cNvPr id="7" name="Picture 12" descr="http://shkola.ostriv.iod.gov.ua/images/publications/4/10533/13226433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7690" y="4679252"/>
            <a:ext cx="1506875" cy="21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fontScale="62500" lnSpcReduction="20000"/>
          </a:bodyPr>
          <a:lstStyle/>
          <a:p>
            <a:pPr marL="18288" lvl="0" indent="0">
              <a:buNone/>
            </a:pPr>
            <a:r>
              <a:rPr lang="ru-RU" sz="4600" b="1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600" b="1" dirty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4600" b="1" dirty="0" smtClean="0">
                <a:solidFill>
                  <a:srgbClr val="C53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" lvl="0" indent="0">
              <a:lnSpc>
                <a:spcPct val="120000"/>
              </a:lnSpc>
              <a:buNone/>
            </a:pP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1.Вставьте пропущенные буквы в текст.</a:t>
            </a:r>
          </a:p>
          <a:p>
            <a:pPr marL="18288" lvl="0" indent="0">
              <a:lnSpc>
                <a:spcPct val="120000"/>
              </a:lnSpc>
              <a:buNone/>
            </a:pP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2.Придумайте </a:t>
            </a:r>
            <a:r>
              <a:rPr lang="ru-RU" sz="3800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и запишите 3 предложения в рабочую тетрадь об этих домашних животных.</a:t>
            </a:r>
            <a:r>
              <a:rPr lang="ru-RU" sz="3800" b="1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3800" dirty="0">
              <a:solidFill>
                <a:prstClr val="white"/>
              </a:solidFill>
              <a:effectLst/>
              <a:latin typeface="Times New Roman"/>
              <a:ea typeface="Times New Roman"/>
            </a:endParaRPr>
          </a:p>
          <a:p>
            <a:pPr marL="18288" indent="0">
              <a:buNone/>
            </a:pPr>
            <a:endParaRPr lang="ru-RU" sz="3800" dirty="0" smtClean="0">
              <a:effectLst/>
              <a:latin typeface="Times New Roman"/>
              <a:ea typeface="Times New Roman"/>
            </a:endParaRPr>
          </a:p>
          <a:p>
            <a:pPr marL="18288" indent="0" algn="just">
              <a:lnSpc>
                <a:spcPct val="170000"/>
              </a:lnSpc>
              <a:buNone/>
            </a:pPr>
            <a:r>
              <a:rPr lang="ru-RU" sz="3400" dirty="0" smtClean="0">
                <a:effectLst/>
                <a:latin typeface="Times New Roman"/>
                <a:ea typeface="Times New Roman"/>
              </a:rPr>
              <a:t>       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Пошли ребята гулять. За ними побежал щенок (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Б,б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арбоска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. Увидел </a:t>
            </a:r>
            <a:r>
              <a:rPr lang="ru-RU" sz="3800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ru-RU" sz="3800" dirty="0" err="1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Б,б</a:t>
            </a:r>
            <a:r>
              <a:rPr lang="ru-RU" sz="3800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арбоска</a:t>
            </a:r>
            <a:r>
              <a:rPr lang="ru-RU" sz="3800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котенка (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М,м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урзика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 и стал лаять. Но тут появилась кошка (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М,м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effectLst/>
                <a:latin typeface="Times New Roman"/>
                <a:ea typeface="Times New Roman"/>
              </a:rPr>
              <a:t>урка</a:t>
            </a:r>
            <a:r>
              <a:rPr lang="ru-RU" sz="3800" dirty="0" smtClean="0">
                <a:effectLst/>
                <a:latin typeface="Times New Roman"/>
                <a:ea typeface="Times New Roman"/>
              </a:rPr>
              <a:t>. Она зашипела на </a:t>
            </a:r>
            <a:r>
              <a:rPr lang="ru-RU" sz="3800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Б,б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арбоску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. Испугался щенок. Стал он лаять на других животных. Но жеребенок (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Б,б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уян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, теленок (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К,к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)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репыш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, козленок (</a:t>
            </a:r>
            <a:r>
              <a:rPr lang="ru-RU" sz="3800" dirty="0" err="1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С,с</a:t>
            </a:r>
            <a:r>
              <a:rPr lang="ru-RU" sz="3800" dirty="0" smtClean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)емка не обращали на него внимания и мирно паслись на лугу.</a:t>
            </a:r>
            <a:endParaRPr lang="ru-RU" sz="3800" dirty="0" smtClean="0">
              <a:effectLst/>
              <a:latin typeface="Times New Roman"/>
              <a:ea typeface="Times New Roman"/>
            </a:endParaRPr>
          </a:p>
          <a:p>
            <a:pPr marL="18288" lvl="0" indent="0">
              <a:buNone/>
            </a:pPr>
            <a:endParaRPr lang="ru-RU" sz="3000" b="1" dirty="0">
              <a:solidFill>
                <a:srgbClr val="C53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433</TotalTime>
  <Words>392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Большая буква в кличках животных</vt:lpstr>
      <vt:lpstr>Самоорганизация</vt:lpstr>
      <vt:lpstr>А) З С П Т К Щ - Что мы знаем  об этих буквах? Какая буква «лишняя» ?  Почему? Б)Словарно-орфографическая работа. - Найдите и выпишите из словаря названия представителей   животного мира, которые начинаются с этих букв. Заяц, собака, петух,  телёнок, корова, щегол. -  Поставьте знак ударения. Разделите слова  на слоги. </vt:lpstr>
      <vt:lpstr>Презентация PowerPoint</vt:lpstr>
      <vt:lpstr>Презентация PowerPoint</vt:lpstr>
      <vt:lpstr>УМЕНИЕ ОТЛИЧАТЬ ИМЕНА НАРИЦАТЕЛЬНЫЕ И СОБСТВЕННЫЕ</vt:lpstr>
      <vt:lpstr>    Индивидуальная работа учащихся</vt:lpstr>
      <vt:lpstr>    ВСТАВТЕ ПРОПУЩЕННЫЕ БУКВЫ В ТЕКСТ</vt:lpstr>
      <vt:lpstr>Презентация PowerPoint</vt:lpstr>
      <vt:lpstr>Презентация PowerPoint</vt:lpstr>
      <vt:lpstr> Закрепление </vt:lpstr>
      <vt:lpstr>Итог  урока. Рефлексия.</vt:lpstr>
      <vt:lpstr>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буква в кличках животных</dc:title>
  <dc:creator>оля</dc:creator>
  <cp:lastModifiedBy>оля</cp:lastModifiedBy>
  <cp:revision>25</cp:revision>
  <dcterms:created xsi:type="dcterms:W3CDTF">2014-10-18T13:39:45Z</dcterms:created>
  <dcterms:modified xsi:type="dcterms:W3CDTF">2014-10-19T12:56:48Z</dcterms:modified>
</cp:coreProperties>
</file>