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3" r:id="rId2"/>
    <p:sldId id="362" r:id="rId3"/>
    <p:sldId id="264" r:id="rId4"/>
    <p:sldId id="322" r:id="rId5"/>
    <p:sldId id="344" r:id="rId6"/>
    <p:sldId id="337" r:id="rId7"/>
    <p:sldId id="364" r:id="rId8"/>
    <p:sldId id="345" r:id="rId9"/>
    <p:sldId id="342" r:id="rId10"/>
    <p:sldId id="314" r:id="rId11"/>
    <p:sldId id="338" r:id="rId12"/>
    <p:sldId id="366" r:id="rId13"/>
    <p:sldId id="319" r:id="rId14"/>
    <p:sldId id="271" r:id="rId15"/>
    <p:sldId id="350" r:id="rId16"/>
    <p:sldId id="349" r:id="rId17"/>
    <p:sldId id="347" r:id="rId18"/>
    <p:sldId id="325" r:id="rId19"/>
    <p:sldId id="358" r:id="rId20"/>
    <p:sldId id="359" r:id="rId21"/>
    <p:sldId id="318" r:id="rId22"/>
    <p:sldId id="357" r:id="rId23"/>
    <p:sldId id="321" r:id="rId24"/>
    <p:sldId id="343" r:id="rId25"/>
    <p:sldId id="368" r:id="rId26"/>
    <p:sldId id="290" r:id="rId27"/>
    <p:sldId id="377" r:id="rId28"/>
    <p:sldId id="330" r:id="rId29"/>
    <p:sldId id="283" r:id="rId30"/>
    <p:sldId id="288" r:id="rId31"/>
    <p:sldId id="328" r:id="rId32"/>
    <p:sldId id="354" r:id="rId33"/>
    <p:sldId id="311" r:id="rId34"/>
    <p:sldId id="332" r:id="rId35"/>
    <p:sldId id="375" r:id="rId36"/>
    <p:sldId id="372" r:id="rId37"/>
    <p:sldId id="353" r:id="rId38"/>
    <p:sldId id="376" r:id="rId39"/>
    <p:sldId id="323" r:id="rId40"/>
    <p:sldId id="334" r:id="rId41"/>
    <p:sldId id="373" r:id="rId42"/>
    <p:sldId id="351" r:id="rId43"/>
    <p:sldId id="310" r:id="rId44"/>
    <p:sldId id="333" r:id="rId45"/>
    <p:sldId id="294" r:id="rId46"/>
    <p:sldId id="381" r:id="rId47"/>
    <p:sldId id="355" r:id="rId48"/>
    <p:sldId id="380" r:id="rId49"/>
    <p:sldId id="352" r:id="rId50"/>
    <p:sldId id="360" r:id="rId51"/>
    <p:sldId id="320" r:id="rId52"/>
    <p:sldId id="341" r:id="rId53"/>
    <p:sldId id="370" r:id="rId54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55"/>
    </p:embeddedFont>
    <p:embeddedFont>
      <p:font typeface="Pushkin" panose="020B0604020202020204" charset="0"/>
      <p:regular r:id="rId56"/>
    </p:embeddedFont>
    <p:embeddedFont>
      <p:font typeface="Academy Condensed" panose="020B0604020202020204"/>
      <p:regular r:id="rId57"/>
    </p:embeddedFont>
    <p:embeddedFont>
      <p:font typeface="Microsoft New Tai Lue" panose="020B0502040204020203" pitchFamily="34" charset="0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entury" panose="02040604050505020304" pitchFamily="18" charset="0"/>
      <p:regular r:id="rId64"/>
    </p:embeddedFont>
    <p:embeddedFont>
      <p:font typeface="ArtScript" panose="020B0604020202020204" charset="0"/>
      <p:regular r:id="rId65"/>
    </p:embeddedFont>
  </p:embeddedFontLst>
  <p:custDataLst>
    <p:tags r:id="rId6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8.fntdata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BF27-481D-44F4-BCC0-C7CAF8583E5C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6D8E-5BEA-4753-8B79-CFE1FA05F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0;&#1072;&#1087;&#1080;&#1090;&#1072;&#1085;&#1089;&#1082;&#1072;&#1103;%20&#1076;&#1086;&#1095;&#1082;&#1072;.mp4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'&#1053;&#1077;%20&#1075;&#1086;&#1089;&#1091;&#1076;&#1072;&#1088;&#1100;%20&#1090;&#1099;%20&#1084;&#1085;&#1077;,%20&#1072;%20&#1074;&#1086;&#1088;%20&#1080;%20&#1089;&#1072;&#1084;&#1086;&#1079;&#1074;&#1072;&#1085;&#1077;&#1094;!'.mp4" TargetMode="Externa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9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cademy Condensed" pitchFamily="2" charset="0"/>
              </a:rPr>
              <a:t/>
            </a:r>
            <a:br>
              <a:rPr lang="ru-RU" sz="3200" dirty="0" smtClean="0">
                <a:latin typeface="Academy Condensed" pitchFamily="2" charset="0"/>
              </a:rPr>
            </a:br>
            <a:r>
              <a:rPr lang="ru-RU" sz="3200" b="1" dirty="0" smtClean="0">
                <a:latin typeface="Pushkin" pitchFamily="2" charset="0"/>
              </a:rPr>
              <a:t>Муниципальное общеобразовательное учреждение</a:t>
            </a:r>
            <a:r>
              <a:rPr lang="ru-RU" sz="3100" b="1" dirty="0" smtClean="0">
                <a:latin typeface="Monotype Corsiva" panose="03010101010201010101" pitchFamily="66" charset="0"/>
              </a:rPr>
              <a:t/>
            </a:r>
            <a:br>
              <a:rPr lang="ru-RU" sz="3100" b="1" dirty="0" smtClean="0">
                <a:latin typeface="Monotype Corsiva" panose="03010101010201010101" pitchFamily="66" charset="0"/>
              </a:rPr>
            </a:br>
            <a:r>
              <a:rPr lang="ru-RU" sz="2800" b="1" dirty="0" smtClean="0">
                <a:latin typeface="Pushkin" pitchFamily="2" charset="0"/>
              </a:rPr>
              <a:t>Бельская средняя общеобразовательная школа</a:t>
            </a:r>
            <a:endParaRPr lang="ru-RU" sz="3100" b="1" i="1" dirty="0"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7170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b="1" dirty="0" smtClean="0">
              <a:latin typeface="Century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Century" pitchFamily="18" charset="0"/>
              </a:rPr>
              <a:t>          </a:t>
            </a:r>
            <a:r>
              <a:rPr lang="ru-RU" sz="2600" b="1" dirty="0" smtClean="0">
                <a:latin typeface="Pushkin" pitchFamily="2" charset="0"/>
              </a:rPr>
              <a:t>Подготовила: учитель русского языка </a:t>
            </a:r>
            <a:r>
              <a:rPr lang="ru-RU" sz="2600" b="1" dirty="0" smtClean="0">
                <a:latin typeface="Pushkin" pitchFamily="2" charset="0"/>
              </a:rPr>
              <a:t>и</a:t>
            </a:r>
            <a:endParaRPr lang="en-US" sz="2600" b="1" dirty="0" smtClean="0">
              <a:latin typeface="Pushkin" pitchFamily="2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Pushkin" pitchFamily="2" charset="0"/>
              </a:rPr>
              <a:t> </a:t>
            </a:r>
            <a:r>
              <a:rPr lang="ru-RU" sz="2600" b="1" dirty="0" smtClean="0">
                <a:latin typeface="Pushkin" pitchFamily="2" charset="0"/>
              </a:rPr>
              <a:t>литературы</a:t>
            </a:r>
            <a:r>
              <a:rPr lang="ru-RU" sz="2600" b="1" dirty="0" smtClean="0">
                <a:latin typeface="Pushkin" pitchFamily="2" charset="0"/>
              </a:rPr>
              <a:t>:</a:t>
            </a:r>
            <a:r>
              <a:rPr lang="en-US" sz="2600" b="1" dirty="0" smtClean="0">
                <a:latin typeface="Pushkin" pitchFamily="2" charset="0"/>
              </a:rPr>
              <a:t> </a:t>
            </a:r>
            <a:r>
              <a:rPr lang="ru-RU" sz="2600" b="1" dirty="0" smtClean="0">
                <a:latin typeface="Pushkin" pitchFamily="2" charset="0"/>
              </a:rPr>
              <a:t>Новикова </a:t>
            </a:r>
            <a:r>
              <a:rPr lang="ru-RU" sz="2600" b="1" dirty="0" smtClean="0">
                <a:latin typeface="Pushkin" pitchFamily="2" charset="0"/>
              </a:rPr>
              <a:t>Надежда Александровна, </a:t>
            </a:r>
            <a:r>
              <a:rPr lang="ru-RU" sz="2600" b="1" dirty="0" smtClean="0">
                <a:latin typeface="Pushkin" pitchFamily="2" charset="0"/>
              </a:rPr>
              <a:t>г.Белый,2014 </a:t>
            </a:r>
            <a:r>
              <a:rPr lang="ru-RU" sz="2400" dirty="0" smtClean="0">
                <a:latin typeface="Pushkin" pitchFamily="2" charset="0"/>
              </a:rPr>
              <a:t>г.</a:t>
            </a:r>
            <a:endParaRPr lang="ru-RU" sz="2600" b="1" dirty="0" smtClean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564904"/>
            <a:ext cx="39604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cademy Condensed" pitchFamily="2" charset="0"/>
              </a:rPr>
              <a:t>Гуманизм и историзм в произведении</a:t>
            </a:r>
          </a:p>
          <a:p>
            <a:pPr algn="ctr"/>
            <a:r>
              <a:rPr lang="ru-RU" dirty="0" smtClean="0">
                <a:latin typeface="Academy Condensed" pitchFamily="2" charset="0"/>
              </a:rPr>
              <a:t>Александра Сергеевича</a:t>
            </a:r>
          </a:p>
          <a:p>
            <a:pPr algn="ctr"/>
            <a:r>
              <a:rPr lang="ru-RU" sz="4000" dirty="0" smtClean="0">
                <a:latin typeface="Pushkin" pitchFamily="2" charset="0"/>
              </a:rPr>
              <a:t>Пушкина</a:t>
            </a:r>
          </a:p>
          <a:p>
            <a:pPr algn="ctr"/>
            <a:r>
              <a:rPr lang="ru-RU" sz="2800" dirty="0" smtClean="0">
                <a:latin typeface="ArtScript" pitchFamily="34" charset="0"/>
              </a:rPr>
              <a:t>«Капитанская дочка»</a:t>
            </a:r>
            <a:endParaRPr lang="ru-RU" sz="2800" dirty="0">
              <a:latin typeface="Art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7" descr="pp_htm_5dfd5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693964" cy="46084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Pushkin" pitchFamily="2" charset="0"/>
              </a:rPr>
              <a:t>История создания </a:t>
            </a:r>
            <a:endParaRPr lang="ru-RU" b="1" dirty="0"/>
          </a:p>
        </p:txBody>
      </p:sp>
      <p:pic>
        <p:nvPicPr>
          <p:cNvPr id="5" name="Picture 5" descr="p136114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2857500" cy="426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1520" y="3933056"/>
            <a:ext cx="8640762" cy="2665413"/>
          </a:xfrm>
          <a:prstGeom prst="ribbon2">
            <a:avLst>
              <a:gd name="adj1" fmla="val 17509"/>
              <a:gd name="adj2" fmla="val 66963"/>
            </a:avLst>
          </a:prstGeom>
          <a:solidFill>
            <a:srgbClr val="FFFFCC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latin typeface="Monotype Corsiva" pitchFamily="66" charset="0"/>
              </a:rPr>
              <a:t>19 октября 1836 года </a:t>
            </a:r>
          </a:p>
          <a:p>
            <a:pPr algn="ctr"/>
            <a:r>
              <a:rPr lang="ru-RU" sz="3600" dirty="0">
                <a:latin typeface="Monotype Corsiva" pitchFamily="66" charset="0"/>
              </a:rPr>
              <a:t>А.С.Пушкин завершил </a:t>
            </a:r>
          </a:p>
          <a:p>
            <a:pPr algn="ctr"/>
            <a:r>
              <a:rPr lang="ru-RU" sz="3600" dirty="0">
                <a:latin typeface="Monotype Corsiva" pitchFamily="66" charset="0"/>
              </a:rPr>
              <a:t>роман </a:t>
            </a:r>
          </a:p>
          <a:p>
            <a:pPr algn="ctr"/>
            <a:r>
              <a:rPr lang="ru-RU" sz="3600" dirty="0">
                <a:latin typeface="Monotype Corsiva" pitchFamily="66" charset="0"/>
              </a:rPr>
              <a:t>«Капитанская дочка»</a:t>
            </a:r>
          </a:p>
        </p:txBody>
      </p:sp>
      <p:pic>
        <p:nvPicPr>
          <p:cNvPr id="8" name="Picture 4" descr="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2190263" cy="21178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social_news_50_icon"/>
          <p:cNvPicPr>
            <a:picLocks noChangeAspect="1" noChangeArrowheads="1"/>
          </p:cNvPicPr>
          <p:nvPr/>
        </p:nvPicPr>
        <p:blipFill>
          <a:blip r:embed="rId3" cstate="print"/>
          <a:srcRect r="12858"/>
          <a:stretch>
            <a:fillRect/>
          </a:stretch>
        </p:blipFill>
        <p:spPr bwMode="auto">
          <a:xfrm>
            <a:off x="467544" y="116632"/>
            <a:ext cx="8352928" cy="6309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620689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Pushkin" pitchFamily="2" charset="0"/>
              </a:rPr>
              <a:t>Вывод :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«Капитанская дочка»-</a:t>
            </a:r>
            <a:r>
              <a:rPr lang="ru-RU" sz="3600" b="1" dirty="0" smtClean="0">
                <a:solidFill>
                  <a:srgbClr val="C00000"/>
                </a:solidFill>
                <a:latin typeface="Pushkin" pitchFamily="2" charset="0"/>
              </a:rPr>
              <a:t>вершина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совершенного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Pushkin" pitchFamily="2" charset="0"/>
              </a:rPr>
              <a:t>искусства,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Pushkin" pitchFamily="2" charset="0"/>
              </a:rPr>
              <a:t>«духовное завещание»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1361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704856" cy="59142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2339752" y="692696"/>
            <a:ext cx="4824536" cy="460851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№3</a:t>
            </a:r>
          </a:p>
          <a:p>
            <a:pPr algn="ctr"/>
            <a:r>
              <a:rPr lang="ru-RU" sz="6600" b="1" dirty="0" smtClean="0">
                <a:latin typeface="Monotype Corsiva" pitchFamily="66" charset="0"/>
              </a:rPr>
              <a:t>Что надо знать?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Pushkin" pitchFamily="2" charset="0"/>
              </a:rPr>
              <a:t>  Исторические </a:t>
            </a:r>
            <a:r>
              <a:rPr lang="ru-RU" b="1" dirty="0" smtClean="0">
                <a:solidFill>
                  <a:srgbClr val="C00000"/>
                </a:solidFill>
                <a:latin typeface="Pushkin" pitchFamily="2" charset="0"/>
              </a:rPr>
              <a:t>события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1" y="649491"/>
            <a:ext cx="2880320" cy="3643605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47864" y="551292"/>
            <a:ext cx="54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+mn-ea" charset="0"/>
                <a:cs typeface="+mn-cs" charset="0"/>
              </a:rPr>
              <a:t>1765 год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+mn-ea" charset="0"/>
                <a:cs typeface="+mn-cs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+mn-ea" charset="0"/>
                <a:cs typeface="+mn-cs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+mn-ea" charset="0"/>
                <a:cs typeface="+mn-cs" charset="0"/>
              </a:rPr>
              <a:t>Указ о праве помещиков отдавать крепостных крестьян на каторгу»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347864" y="2267470"/>
            <a:ext cx="57961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+mn-ea" charset="0"/>
                <a:cs typeface="Times New Roman" pitchFamily="18" charset="0"/>
              </a:rPr>
              <a:t>1767 год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+mn-ea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+mn-ea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+mn-ea" charset="0"/>
                <a:cs typeface="Times New Roman" pitchFamily="18" charset="0"/>
              </a:rPr>
              <a:t>Указ о запрещении крестьянам жаловаться на помещиков»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  <a:ea typeface="+mn-ea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" name="Picture 7" descr="picture"/>
          <p:cNvPicPr preferRelativeResize="0">
            <a:picLocks noChangeArrowheads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 bwMode="auto">
          <a:xfrm>
            <a:off x="4860032" y="3717032"/>
            <a:ext cx="3843338" cy="28797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140968"/>
            <a:ext cx="5996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32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Крестьянская война </a:t>
            </a:r>
          </a:p>
          <a:p>
            <a:r>
              <a:rPr lang="ru-RU" sz="3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1773—1775 годов</a:t>
            </a:r>
          </a:p>
          <a:p>
            <a:r>
              <a:rPr lang="ru-RU" sz="32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Пугачёвское восстание 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Pushkin" pitchFamily="2" charset="0"/>
              </a:rPr>
              <a:t>Жанр</a:t>
            </a:r>
            <a:r>
              <a:rPr lang="ru-RU" b="1" dirty="0" smtClean="0">
                <a:latin typeface="Pushkin" pitchFamily="2" charset="0"/>
              </a:rPr>
              <a:t> произведения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Century" pitchFamily="18" charset="0"/>
              </a:rPr>
              <a:t>          </a:t>
            </a:r>
            <a:r>
              <a:rPr lang="ru-RU" b="1" dirty="0" smtClean="0">
                <a:latin typeface="Monotype Corsiva" pitchFamily="66" charset="0"/>
              </a:rPr>
              <a:t>Повесть</a:t>
            </a:r>
            <a:r>
              <a:rPr lang="ru-RU" dirty="0" smtClean="0">
                <a:latin typeface="Monotype Corsiva" pitchFamily="66" charset="0"/>
              </a:rPr>
              <a:t> - средний (между рассказом и романом) эпический жанр, в котором представлен ряд эпизодов из жизни героя (героев). По объёму повесть больше рассказа, в отличие от романа, как правило, одна сюжетная линия.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Monotype Corsiva" pitchFamily="66" charset="0"/>
              </a:rPr>
              <a:t>            Роман</a:t>
            </a:r>
            <a:r>
              <a:rPr lang="ru-RU" dirty="0" smtClean="0">
                <a:latin typeface="Monotype Corsiva" pitchFamily="66" charset="0"/>
              </a:rPr>
              <a:t> - большое эпическое произведение, в котором всесторонне изображается жизнь людей в определённый период времени или в течение целой человеческой жизни. 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latin typeface="Monotype Corsiva" pitchFamily="66" charset="0"/>
              </a:rPr>
              <a:t>      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2" y="2259806"/>
            <a:ext cx="2705100" cy="3781425"/>
          </a:xfrm>
        </p:spPr>
      </p:pic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792088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Pushkin" pitchFamily="2" charset="0"/>
              </a:rPr>
              <a:t>Авторская позиция </a:t>
            </a:r>
          </a:p>
          <a:p>
            <a:pPr algn="ctr"/>
            <a:endParaRPr lang="ru-RU" sz="4000" b="1" dirty="0" smtClean="0">
              <a:latin typeface="Pushkin" pitchFamily="2" charset="0"/>
            </a:endParaRPr>
          </a:p>
          <a:p>
            <a:r>
              <a:rPr lang="kk-KZ" sz="2400" i="1" dirty="0" smtClean="0">
                <a:latin typeface="Monotype Corsiva" panose="03010101010201010101" pitchFamily="66" charset="0"/>
              </a:rPr>
              <a:t> </a:t>
            </a:r>
          </a:p>
          <a:p>
            <a:endParaRPr lang="kk-KZ" sz="2400" i="1" dirty="0">
              <a:latin typeface="Monotype Corsiva" panose="03010101010201010101" pitchFamily="66" charset="0"/>
            </a:endParaRPr>
          </a:p>
          <a:p>
            <a:endParaRPr lang="kk-KZ" sz="2400" i="1" dirty="0" smtClean="0">
              <a:latin typeface="Monotype Corsiva" panose="03010101010201010101" pitchFamily="66" charset="0"/>
            </a:endParaRPr>
          </a:p>
          <a:p>
            <a:endParaRPr lang="kk-KZ" sz="2400" i="1" dirty="0">
              <a:latin typeface="Monotype Corsiva" panose="03010101010201010101" pitchFamily="66" charset="0"/>
            </a:endParaRPr>
          </a:p>
          <a:p>
            <a:r>
              <a:rPr lang="kk-KZ" sz="2400" i="1" dirty="0" smtClean="0">
                <a:latin typeface="Monotype Corsiva" panose="03010101010201010101" pitchFamily="66" charset="0"/>
              </a:rPr>
              <a:t>                                                                         </a:t>
            </a:r>
          </a:p>
          <a:p>
            <a:r>
              <a:rPr lang="kk-KZ" sz="2400" i="1" dirty="0">
                <a:latin typeface="Monotype Corsiva" panose="03010101010201010101" pitchFamily="66" charset="0"/>
              </a:rPr>
              <a:t> </a:t>
            </a:r>
            <a:r>
              <a:rPr lang="kk-KZ" sz="2400" i="1" dirty="0" smtClean="0">
                <a:latin typeface="Monotype Corsiva" panose="03010101010201010101" pitchFamily="66" charset="0"/>
              </a:rPr>
              <a:t>                                                                Точка зрения Ю. Лотмана,</a:t>
            </a:r>
          </a:p>
          <a:p>
            <a:r>
              <a:rPr lang="kk-KZ" sz="2400" i="1" dirty="0">
                <a:latin typeface="Monotype Corsiva" panose="03010101010201010101" pitchFamily="66" charset="0"/>
              </a:rPr>
              <a:t> </a:t>
            </a:r>
            <a:r>
              <a:rPr lang="kk-KZ" sz="2400" i="1" dirty="0" smtClean="0">
                <a:latin typeface="Monotype Corsiva" panose="03010101010201010101" pitchFamily="66" charset="0"/>
              </a:rPr>
              <a:t>                                                                 советского литературоведа</a:t>
            </a:r>
          </a:p>
          <a:p>
            <a:r>
              <a:rPr lang="kk-KZ" sz="2400" i="1" dirty="0" smtClean="0">
                <a:latin typeface="Monotype Corsiva" panose="03010101010201010101" pitchFamily="66" charset="0"/>
              </a:rPr>
              <a:t>Гринёв интересен тем, что способен встать над двумя враждующими мирами.Мысль, которую вложил Пушкин в уста Гринёва,является плодом размышлений всей жизни </a:t>
            </a:r>
            <a:r>
              <a:rPr lang="kk-KZ" sz="2400" b="1" i="1" dirty="0" smtClean="0">
                <a:latin typeface="Monotype Corsiva" panose="03010101010201010101" pitchFamily="66" charset="0"/>
              </a:rPr>
              <a:t>: </a:t>
            </a:r>
          </a:p>
          <a:p>
            <a:r>
              <a:rPr lang="kk-KZ" sz="2400" b="1" i="1" dirty="0" smtClean="0">
                <a:latin typeface="Monotype Corsiva" panose="03010101010201010101" pitchFamily="66" charset="0"/>
              </a:rPr>
              <a:t>«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«Молодой человек! – как будто с завещанием обращается к нам Пушкин, - если записки мои попадут в твои руки, вспомни, что лучшие и прочнейшие изменения суть те, которые происходят от улучшения нравов, без всяких насильственных потрясений».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endParaRPr lang="ru-RU" sz="4000" b="1" dirty="0" smtClean="0">
              <a:latin typeface="Monotype Corsiva" pitchFamily="66" charset="0"/>
            </a:endParaRPr>
          </a:p>
          <a:p>
            <a:endParaRPr lang="ru-RU" sz="4000" b="1" dirty="0" smtClean="0">
              <a:latin typeface="Monotype Corsiva" pitchFamily="66" charset="0"/>
            </a:endParaRPr>
          </a:p>
          <a:p>
            <a:pPr algn="ctr"/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67" y="836353"/>
            <a:ext cx="3209020" cy="24067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017">
            <a:off x="1671124" y="988575"/>
            <a:ext cx="2026754" cy="28331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8229600" cy="1944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  <a:t>Способы выражения</a:t>
            </a:r>
            <a:b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  <a:t>авторской  позиции  в</a:t>
            </a:r>
            <a:b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 произведении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А.С. Пушкина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 « Капитанская дочка»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251520" y="3356993"/>
            <a:ext cx="4896544" cy="2736304"/>
          </a:xfrm>
        </p:spPr>
        <p:txBody>
          <a:bodyPr>
            <a:normAutofit fontScale="25000" lnSpcReduction="20000"/>
          </a:bodyPr>
          <a:lstStyle/>
          <a:p>
            <a:pPr marL="342900" lvl="4" indent="-342900">
              <a:buNone/>
            </a:pPr>
            <a:r>
              <a:rPr lang="ru-RU" sz="14400" dirty="0" smtClean="0">
                <a:latin typeface="Monotype Corsiva" pitchFamily="66" charset="0"/>
              </a:rPr>
              <a:t>1.Выбор героев</a:t>
            </a:r>
          </a:p>
          <a:p>
            <a:pPr>
              <a:buNone/>
            </a:pPr>
            <a:r>
              <a:rPr lang="ru-RU" sz="14400" dirty="0" smtClean="0">
                <a:latin typeface="Monotype Corsiva" pitchFamily="66" charset="0"/>
              </a:rPr>
              <a:t>2.Отношение других героев</a:t>
            </a:r>
          </a:p>
          <a:p>
            <a:pPr>
              <a:buNone/>
            </a:pPr>
            <a:r>
              <a:rPr lang="ru-RU" sz="14400" dirty="0" smtClean="0">
                <a:latin typeface="Monotype Corsiva" pitchFamily="66" charset="0"/>
              </a:rPr>
              <a:t>3.Вставные элементы</a:t>
            </a:r>
          </a:p>
          <a:p>
            <a:pPr>
              <a:buNone/>
            </a:pPr>
            <a:r>
              <a:rPr lang="ru-RU" sz="14400" dirty="0" smtClean="0">
                <a:latin typeface="Monotype Corsiva" pitchFamily="66" charset="0"/>
              </a:rPr>
              <a:t> (сон, сказка)</a:t>
            </a:r>
          </a:p>
          <a:p>
            <a:pPr>
              <a:buNone/>
            </a:pPr>
            <a:r>
              <a:rPr lang="ru-RU" sz="14400" dirty="0" smtClean="0">
                <a:latin typeface="Monotype Corsiva" pitchFamily="66" charset="0"/>
              </a:rPr>
              <a:t> 4.Эпиграфы </a:t>
            </a:r>
          </a:p>
          <a:p>
            <a:pPr>
              <a:buNone/>
            </a:pPr>
            <a:endParaRPr lang="ru-RU" sz="60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latin typeface="Monotype Corsiva" pitchFamily="66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endParaRPr lang="ru-RU" sz="3200" dirty="0" smtClean="0">
              <a:latin typeface="Monotype Corsiva" pitchFamily="66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  <a:endParaRPr lang="ru-RU" sz="32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294967295"/>
          </p:nvPr>
        </p:nvSpPr>
        <p:spPr>
          <a:xfrm>
            <a:off x="5102225" y="3284984"/>
            <a:ext cx="3718247" cy="28411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5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Портреты</a:t>
            </a:r>
            <a:endParaRPr lang="ru-RU" sz="36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6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Пейзаж</a:t>
            </a:r>
            <a:endParaRPr lang="ru-RU" sz="36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7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Пословицы</a:t>
            </a:r>
            <a:endParaRPr lang="ru-RU" sz="36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8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Поговорки </a:t>
            </a:r>
            <a:r>
              <a:rPr lang="ru-RU" sz="3600" b="1" dirty="0" smtClean="0">
                <a:latin typeface="Monotype Corsiva" pitchFamily="66" charset="0"/>
              </a:rPr>
              <a:t>и т.д.</a:t>
            </a:r>
          </a:p>
          <a:p>
            <a:pPr>
              <a:buNone/>
            </a:pPr>
            <a:r>
              <a:rPr lang="ru-RU" sz="3600" b="1" dirty="0" smtClean="0">
                <a:latin typeface="Monotype Corsiva" pitchFamily="66" charset="0"/>
              </a:rPr>
              <a:t>9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Символические </a:t>
            </a:r>
            <a:r>
              <a:rPr lang="ru-RU" sz="3600" b="1" dirty="0" smtClean="0">
                <a:latin typeface="Monotype Corsiva" pitchFamily="66" charset="0"/>
              </a:rPr>
              <a:t>образы</a:t>
            </a:r>
            <a:endParaRPr lang="ru-RU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Pushkin" pitchFamily="2" charset="0"/>
              </a:rPr>
              <a:t>Основная </a:t>
            </a:r>
            <a: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  <a:t>тема</a:t>
            </a:r>
            <a:r>
              <a:rPr lang="ru-RU" b="1" dirty="0" smtClean="0">
                <a:latin typeface="Pushkin" pitchFamily="2" charset="0"/>
              </a:rPr>
              <a:t> произведения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А.С. Пушкина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 « Капитанская дочка»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Первая тема 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посвящена событиям Крестьянской войны 1773—1775 годов под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предводительством Емельяна Пугачёва, в основу произведения легло крупное событие из истории России II половины 18 века – Пугачёвское восстание.</a:t>
            </a:r>
            <a:endParaRPr lang="ru-RU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         Вторая тема –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r>
              <a:rPr lang="ru-RU" dirty="0" smtClean="0">
                <a:latin typeface="Monotype Corsiva" pitchFamily="66" charset="0"/>
              </a:rPr>
              <a:t> разных поколений. В повести автор рассказывает о любви Марьи Ивановны и Петра Андреевича, Василисы Егоровны и Ивана Кузьмича.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  <a:t>Проблематика</a:t>
            </a:r>
            <a:r>
              <a:rPr lang="ru-RU" b="1" dirty="0" smtClean="0">
                <a:latin typeface="Pushkin" pitchFamily="2" charset="0"/>
              </a:rPr>
              <a:t> произведения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А.С. Пушкина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 « Капитанская дочка»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Monotype Corsiva" pitchFamily="66" charset="0"/>
              </a:rPr>
              <a:t>1. Проблема чести, долга и милосердия.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  2. Проблема личности в истории.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  3. Проблема роли народа в истории.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  4. Проблема власти.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  5. Проблема семейных ценностей.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Monotype Corsiva" pitchFamily="66" charset="0"/>
              </a:rPr>
              <a:t>  6. Проблема  нравственного выбора. </a:t>
            </a:r>
            <a:r>
              <a:rPr lang="ru-RU" dirty="0" smtClean="0"/>
              <a:t>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  <a:t>Эпиграф</a:t>
            </a:r>
            <a:r>
              <a:rPr lang="ru-RU" b="1" dirty="0" smtClean="0">
                <a:latin typeface="Pushkin" pitchFamily="2" charset="0"/>
              </a:rPr>
              <a:t>  к произведению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А. С. Пушкина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 « Капитанская дочка»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err="1" smtClean="0">
                <a:latin typeface="Monotype Corsiva" pitchFamily="66" charset="0"/>
              </a:rPr>
              <a:t>Незванный</a:t>
            </a:r>
            <a:r>
              <a:rPr lang="ru-RU" dirty="0" smtClean="0">
                <a:latin typeface="Monotype Corsiva" pitchFamily="66" charset="0"/>
              </a:rPr>
              <a:t> гость хуже татарина.</a:t>
            </a:r>
          </a:p>
          <a:p>
            <a:r>
              <a:rPr lang="ru-RU" dirty="0" smtClean="0">
                <a:latin typeface="Monotype Corsiva" pitchFamily="66" charset="0"/>
              </a:rPr>
              <a:t>Береги честь смолоду.</a:t>
            </a:r>
          </a:p>
          <a:p>
            <a:r>
              <a:rPr lang="ru-RU" dirty="0" smtClean="0">
                <a:latin typeface="Monotype Corsiva" pitchFamily="66" charset="0"/>
              </a:rPr>
              <a:t>Мирская молва- мирская волна.</a:t>
            </a:r>
          </a:p>
          <a:p>
            <a:r>
              <a:rPr lang="ru-RU" dirty="0" smtClean="0">
                <a:latin typeface="Monotype Corsiva" pitchFamily="66" charset="0"/>
              </a:rPr>
              <a:t>Береги платье </a:t>
            </a:r>
            <a:r>
              <a:rPr lang="ru-RU" dirty="0" err="1" smtClean="0">
                <a:latin typeface="Monotype Corsiva" pitchFamily="66" charset="0"/>
              </a:rPr>
              <a:t>снову</a:t>
            </a:r>
            <a:r>
              <a:rPr lang="ru-RU" dirty="0" smtClean="0">
                <a:latin typeface="Monotype Corsiva" pitchFamily="66" charset="0"/>
              </a:rPr>
              <a:t>, а честь смолод</a:t>
            </a:r>
            <a:r>
              <a:rPr lang="ru-RU" dirty="0" smtClean="0"/>
              <a:t>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1361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704856" cy="59142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2339752" y="692696"/>
            <a:ext cx="4824536" cy="460851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№1</a:t>
            </a:r>
          </a:p>
          <a:p>
            <a:pPr algn="ctr"/>
            <a:r>
              <a:rPr lang="ru-RU" sz="6600" b="1" dirty="0" smtClean="0">
                <a:latin typeface="Monotype Corsiva" pitchFamily="66" charset="0"/>
              </a:rPr>
              <a:t>Что известно?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Pushkin" pitchFamily="2" charset="0"/>
              </a:rPr>
              <a:t>Эпиграф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8000" b="1" dirty="0" smtClean="0">
                <a:latin typeface="Pushkin" pitchFamily="2" charset="0"/>
              </a:rPr>
              <a:t>  Береги </a:t>
            </a:r>
          </a:p>
          <a:p>
            <a:pPr>
              <a:buNone/>
            </a:pPr>
            <a:r>
              <a:rPr lang="ru-RU" sz="8000" b="1" dirty="0" smtClean="0">
                <a:latin typeface="Pushkin" pitchFamily="2" charset="0"/>
              </a:rPr>
              <a:t>				честь </a:t>
            </a:r>
          </a:p>
          <a:p>
            <a:pPr>
              <a:buNone/>
            </a:pPr>
            <a:r>
              <a:rPr lang="ru-RU" sz="8000" b="1" dirty="0" smtClean="0">
                <a:latin typeface="Pushkin" pitchFamily="2" charset="0"/>
              </a:rPr>
              <a:t>            смолоду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Pushkin" pitchFamily="2" charset="0"/>
              </a:rPr>
              <a:t>ЧЕСТЬ</a:t>
            </a:r>
            <a:r>
              <a:rPr lang="ru-RU" dirty="0" smtClean="0">
                <a:latin typeface="Pushkin" pitchFamily="2" charset="0"/>
              </a:rPr>
              <a:t>- </a:t>
            </a:r>
            <a:r>
              <a:rPr lang="ru-RU" b="1" dirty="0" smtClean="0">
                <a:latin typeface="Pushkin" pitchFamily="2" charset="0"/>
              </a:rPr>
              <a:t>это…</a:t>
            </a:r>
            <a:endParaRPr lang="ru-RU" b="1" dirty="0"/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latin typeface="Academy Condensed"/>
              </a:rPr>
              <a:t>  </a:t>
            </a:r>
            <a:r>
              <a:rPr lang="ru-RU" sz="3600" dirty="0" smtClean="0">
                <a:latin typeface="Monotype Corsiva" pitchFamily="66" charset="0"/>
              </a:rPr>
              <a:t>1) внутреннее нравственное достоинство человека, доблесть, честность, благородство души и чистая совесть; 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2) условное, светское, житейское благородство, нередко ложное, мнимое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Pushkin" pitchFamily="2" charset="0"/>
              </a:rPr>
              <a:t>Как раскрываются в образах героев проблемы </a:t>
            </a:r>
            <a:r>
              <a:rPr lang="ru-RU" b="1" dirty="0" smtClean="0">
                <a:solidFill>
                  <a:srgbClr val="C00000"/>
                </a:solidFill>
                <a:latin typeface="Pushkin" pitchFamily="2" charset="0"/>
              </a:rPr>
              <a:t>долга и чести?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fontAlgn="t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Долг</a:t>
            </a:r>
            <a:r>
              <a:rPr lang="ru-RU" dirty="0" smtClean="0">
                <a:latin typeface="Monotype Corsiva" pitchFamily="66" charset="0"/>
              </a:rPr>
              <a:t>-  перед  родителями, обязанность  перед  родиной, Отчизной.</a:t>
            </a:r>
          </a:p>
          <a:p>
            <a:pPr fontAlgn="t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Честь</a:t>
            </a:r>
            <a:r>
              <a:rPr lang="ru-RU" dirty="0" smtClean="0">
                <a:latin typeface="Monotype Corsiva" pitchFamily="66" charset="0"/>
              </a:rPr>
              <a:t>-  уметь  отвечать  за  свои  поступки,       сдержать  слово,  быть  честным.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Капитанская доч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849694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social_news_50_icon"/>
          <p:cNvPicPr>
            <a:picLocks noChangeAspect="1" noChangeArrowheads="1"/>
          </p:cNvPicPr>
          <p:nvPr/>
        </p:nvPicPr>
        <p:blipFill>
          <a:blip r:embed="rId3" cstate="print"/>
          <a:srcRect r="18842"/>
          <a:stretch>
            <a:fillRect/>
          </a:stretch>
        </p:blipFill>
        <p:spPr bwMode="auto">
          <a:xfrm>
            <a:off x="251520" y="0"/>
            <a:ext cx="8640960" cy="6381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908720"/>
            <a:ext cx="4536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Pushkin" pitchFamily="2" charset="0"/>
              </a:rPr>
              <a:t>Вывод :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У Петра  Гринёва, у Маши Мироновой понятие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чести-</a:t>
            </a:r>
            <a:r>
              <a:rPr lang="ru-RU" sz="3600" b="1" dirty="0" err="1" smtClean="0">
                <a:solidFill>
                  <a:srgbClr val="FF0000"/>
                </a:solidFill>
                <a:latin typeface="Pushkin" pitchFamily="2" charset="0"/>
              </a:rPr>
              <a:t>самопожертвование</a:t>
            </a:r>
            <a:r>
              <a:rPr lang="ru-RU" sz="3600" b="1" dirty="0" smtClean="0">
                <a:solidFill>
                  <a:srgbClr val="FF0000"/>
                </a:solidFill>
                <a:latin typeface="Pushkin" pitchFamily="2" charset="0"/>
              </a:rPr>
              <a:t>  во имя другого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человека, у Швабрина её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1361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704856" cy="59142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2135796" y="692696"/>
            <a:ext cx="4824536" cy="460851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№4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</a:rPr>
              <a:t>Что  надо понимать?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Pushkin" pitchFamily="2" charset="0"/>
              </a:rPr>
              <a:t>Гринёв  Пётр Андреевич</a:t>
            </a:r>
            <a:endParaRPr lang="ru-RU" sz="4000" dirty="0" smtClean="0"/>
          </a:p>
          <a:p>
            <a:pPr algn="ctr">
              <a:lnSpc>
                <a:spcPct val="150000"/>
              </a:lnSpc>
            </a:pPr>
            <a:endParaRPr lang="ru-RU" sz="2400" dirty="0">
              <a:latin typeface="Century" pitchFamily="18" charset="0"/>
            </a:endParaRPr>
          </a:p>
        </p:txBody>
      </p:sp>
      <p:pic>
        <p:nvPicPr>
          <p:cNvPr id="9" name="Рисунок 8" descr="Grin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6045200" cy="4127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91680" y="5445224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Кадр из фильма «Капитанская дочка» (1958)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Pushkin" pitchFamily="2" charset="0"/>
              </a:rPr>
              <a:t> </a:t>
            </a:r>
            <a:r>
              <a:rPr lang="ru-RU" b="1" dirty="0" err="1" smtClean="0">
                <a:latin typeface="Pushkin" pitchFamily="2" charset="0"/>
              </a:rPr>
              <a:t>Узайте</a:t>
            </a:r>
            <a:r>
              <a:rPr lang="ru-RU" b="1" dirty="0" smtClean="0">
                <a:latin typeface="Pushkin" pitchFamily="2" charset="0"/>
              </a:rPr>
              <a:t> слово 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по лексическому значению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2174875"/>
            <a:ext cx="3600400" cy="3951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Monotype Corsiva" panose="03010101010201010101" pitchFamily="66" charset="0"/>
              </a:rPr>
              <a:t>Гвардия </a:t>
            </a:r>
          </a:p>
          <a:p>
            <a:r>
              <a:rPr lang="ru-RU" b="1" i="1" dirty="0" smtClean="0">
                <a:latin typeface="Monotype Corsiva" panose="03010101010201010101" pitchFamily="66" charset="0"/>
              </a:rPr>
              <a:t> Целовальник</a:t>
            </a:r>
          </a:p>
          <a:p>
            <a:r>
              <a:rPr lang="ru-RU" b="1" i="1" dirty="0" smtClean="0">
                <a:latin typeface="Monotype Corsiva" panose="03010101010201010101" pitchFamily="66" charset="0"/>
              </a:rPr>
              <a:t>Недоросль</a:t>
            </a:r>
          </a:p>
          <a:p>
            <a:r>
              <a:rPr lang="ru-RU" b="1" i="1" dirty="0" smtClean="0">
                <a:latin typeface="Monotype Corsiva" panose="03010101010201010101" pitchFamily="66" charset="0"/>
              </a:rPr>
              <a:t>Шаматон</a:t>
            </a:r>
          </a:p>
          <a:p>
            <a:r>
              <a:rPr lang="ru-RU" b="1" i="1" dirty="0" smtClean="0">
                <a:latin typeface="Monotype Corsiva" panose="03010101010201010101" pitchFamily="66" charset="0"/>
              </a:rPr>
              <a:t>Кибитка</a:t>
            </a:r>
          </a:p>
          <a:p>
            <a:r>
              <a:rPr lang="ru-RU" b="1" i="1" dirty="0" smtClean="0">
                <a:latin typeface="Monotype Corsiva" panose="03010101010201010101" pitchFamily="66" charset="0"/>
              </a:rPr>
              <a:t>Рекрут</a:t>
            </a:r>
          </a:p>
          <a:p>
            <a:r>
              <a:rPr lang="ru-RU" b="1" i="1" dirty="0" smtClean="0">
                <a:latin typeface="Monotype Corsiva" panose="03010101010201010101" pitchFamily="66" charset="0"/>
              </a:rPr>
              <a:t>Облучок</a:t>
            </a:r>
          </a:p>
          <a:p>
            <a:r>
              <a:rPr lang="ru-RU" b="1" i="1" dirty="0">
                <a:latin typeface="Monotype Corsiva" panose="03010101010201010101" pitchFamily="66" charset="0"/>
              </a:rPr>
              <a:t> </a:t>
            </a:r>
            <a:r>
              <a:rPr lang="ru-RU" b="1" i="1" dirty="0" smtClean="0">
                <a:latin typeface="Monotype Corsiva" panose="03010101010201010101" pitchFamily="66" charset="0"/>
              </a:rPr>
              <a:t>Циновка</a:t>
            </a:r>
            <a:endParaRPr lang="ru-RU" b="1" i="1" dirty="0">
              <a:latin typeface="Monotype Corsiva" panose="03010101010201010101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4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Не приведи Бог увидеть русский бунт, бессмысленный  и беспощадный!...</a:t>
            </a:r>
          </a:p>
          <a:p>
            <a:r>
              <a:rPr lang="ru-RU" sz="2000" b="1" dirty="0" smtClean="0">
                <a:latin typeface="Monotype Corsiva" pitchFamily="66" charset="0"/>
              </a:rPr>
              <a:t>                           Пётр Андреевич Гринёв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Picture 5" descr="Грин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6192837" cy="496411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" name="Picture 6" descr="bun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3375"/>
            <a:ext cx="4327525" cy="589121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6912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Pushkin" pitchFamily="2" charset="0"/>
              </a:rPr>
              <a:t>Швабрин Алексей Иванович</a:t>
            </a:r>
            <a:endParaRPr lang="ru-RU" sz="4000" dirty="0">
              <a:latin typeface="Century" pitchFamily="18" charset="0"/>
            </a:endParaRPr>
          </a:p>
        </p:txBody>
      </p:sp>
      <p:pic>
        <p:nvPicPr>
          <p:cNvPr id="14" name="Рисунок 13" descr="Shvabrin_1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5760640" cy="38520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691680" y="5445224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Кадр из фильма «Капитанская дочка» (1958)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65313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cademy Condensed"/>
                <a:cs typeface="Times New Roman" pitchFamily="18" charset="0"/>
              </a:rPr>
              <a:t>«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Пушкин… написал «Капитанскую  дочку», решительно лучшее русское произведение в повествовательном роде.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Monotype Corsiva" pitchFamily="66" charset="0"/>
              </a:rPr>
              <a:t>Н. В. Гоголь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)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 descr="516px-Kiprensky_Pus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2740624" cy="3186773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27984" y="1412776"/>
            <a:ext cx="3892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Угас, как светоч, дивный гений,</a:t>
            </a:r>
            <a:endParaRPr lang="ru-RU" sz="3200" dirty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Увял торжественный </a:t>
            </a:r>
            <a:r>
              <a:rPr lang="ru-RU" sz="3200" dirty="0" smtClean="0">
                <a:latin typeface="Monotype Corsiva" pitchFamily="66" charset="0"/>
              </a:rPr>
              <a:t>венок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latin typeface="Monotype Corsiva" pitchFamily="66" charset="0"/>
              </a:rPr>
              <a:t>.         М.Ю.Лермонтов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293096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1799 – 1837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7834064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Pushkin" pitchFamily="2" charset="0"/>
              </a:rPr>
              <a:t>Александр Сергей Пушкин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6912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atin typeface="Pushkin" pitchFamily="2" charset="0"/>
              </a:rPr>
              <a:t>Маша Миронова</a:t>
            </a:r>
            <a:endParaRPr lang="ru-RU" sz="4000" dirty="0">
              <a:latin typeface="Century" pitchFamily="18" charset="0"/>
            </a:endParaRPr>
          </a:p>
        </p:txBody>
      </p:sp>
      <p:pic>
        <p:nvPicPr>
          <p:cNvPr id="9" name="Рисунок 8" descr="68106799_1292855494_kapit_dochka_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850" y="1412776"/>
            <a:ext cx="7226300" cy="375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543593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Кадр из фильма «Капитанская дочка» (1958)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0973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400600" cy="40504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65313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Маша Миронова </a:t>
            </a:r>
            <a:r>
              <a:rPr lang="ru-RU" sz="2000" dirty="0" smtClean="0">
                <a:latin typeface="Monotype Corsiva" pitchFamily="66" charset="0"/>
              </a:rPr>
              <a:t>– </a:t>
            </a:r>
            <a:r>
              <a:rPr lang="ru-RU" sz="2800" dirty="0" smtClean="0">
                <a:latin typeface="Monotype Corsiva" pitchFamily="66" charset="0"/>
              </a:rPr>
              <a:t>дочь погибшего русского офицера, воплощение  высокой нравственности и чести, способная на поступок, на самопожертвование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Picture 6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6672"/>
            <a:ext cx="2862437" cy="396113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Pushkin" pitchFamily="2" charset="0"/>
              </a:rPr>
              <a:t>Угадай  героя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1.«Мысль о службе сливалась во мне с мыслями о свободе, об удовольствиях петербургской жизни. Я воображал себя офицером гвардии, что по мнению моему, было верхом благополучия человеческого»  (Гринёв)</a:t>
            </a:r>
          </a:p>
          <a:p>
            <a:r>
              <a:rPr lang="ru-RU" dirty="0" smtClean="0">
                <a:latin typeface="Monotype Corsiva" pitchFamily="66" charset="0"/>
              </a:rPr>
              <a:t>2. Но я помиловал тебя за твою добродетель, за то, что ты оказал мне услугу, когда принуждён я был скрываться от своих недругов.( Пугачёв)</a:t>
            </a:r>
          </a:p>
          <a:p>
            <a:r>
              <a:rPr lang="ru-RU" dirty="0" smtClean="0">
                <a:latin typeface="Monotype Corsiva" pitchFamily="66" charset="0"/>
              </a:rPr>
              <a:t>3А мне легче было бы умереть, нежели сделаться женою такого человека… Он обходится со мною очень жестоко и грозится, коли не одумаюсь и не соглашусь, то привезёт меня в лагерь к злодею.» ( Слова Маши Мироновой)</a:t>
            </a:r>
          </a:p>
          <a:p>
            <a:r>
              <a:rPr lang="ru-RU" dirty="0" smtClean="0">
                <a:latin typeface="Monotype Corsiva" pitchFamily="66" charset="0"/>
              </a:rPr>
              <a:t>4.Это значит, что ежели хочешь, чтоб Маша Миронова ходила к тебе в сумерки, то вместо нежных стишков подари ей  пару серёг…» ( Швабрин)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u="sng" dirty="0" smtClean="0">
                <a:latin typeface="Pushkin" pitchFamily="2" charset="0"/>
              </a:rPr>
              <a:t>Черты характера </a:t>
            </a:r>
          </a:p>
          <a:p>
            <a:pPr algn="ctr">
              <a:lnSpc>
                <a:spcPct val="150000"/>
              </a:lnSpc>
            </a:pPr>
            <a:r>
              <a:rPr lang="ru-RU" sz="3600" b="1" u="sng" dirty="0" smtClean="0">
                <a:latin typeface="Pushkin" pitchFamily="2" charset="0"/>
              </a:rPr>
              <a:t>главных героев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556792"/>
            <a:ext cx="1656184" cy="1015663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Пётр Андреевич Гринёв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556792"/>
            <a:ext cx="1656184" cy="92333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Алексей Иванович Швабрин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556792"/>
            <a:ext cx="1800200" cy="1015663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Мария Ивановна Миронова</a:t>
            </a:r>
            <a:endParaRPr lang="ru-RU" sz="2000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3568" y="2708920"/>
            <a:ext cx="792088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187624" y="2852936"/>
            <a:ext cx="7128792" cy="34563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Героизм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Милосердие Бесчестие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Прямота Бескорыстие Честность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Равнодушие Верность Прямодушие Бессердечие Малодушие Хитрость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Благородство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Pushkin" pitchFamily="2" charset="0"/>
              </a:rPr>
              <a:t> Ассоциации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latin typeface="Monotype Corsiva" pitchFamily="66" charset="0"/>
              </a:rPr>
              <a:t>Гринёв</a:t>
            </a:r>
            <a:r>
              <a:rPr lang="ru-RU" dirty="0" smtClean="0">
                <a:latin typeface="Monotype Corsiva" pitchFamily="66" charset="0"/>
              </a:rPr>
              <a:t> – благородство, любовь, доброта, честь, смелость, долг.</a:t>
            </a:r>
          </a:p>
          <a:p>
            <a:pPr fontAlgn="base"/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Маша</a:t>
            </a:r>
            <a:r>
              <a:rPr lang="ru-RU" dirty="0" smtClean="0">
                <a:latin typeface="Monotype Corsiva" pitchFamily="66" charset="0"/>
              </a:rPr>
              <a:t> – любовь, целомудрие, честь, чистота, верность, благородство, честность.</a:t>
            </a:r>
          </a:p>
          <a:p>
            <a:pPr fontAlgn="base"/>
            <a:r>
              <a:rPr lang="ru-RU" b="1" dirty="0" smtClean="0">
                <a:latin typeface="Monotype Corsiva" pitchFamily="66" charset="0"/>
              </a:rPr>
              <a:t> Швабрин</a:t>
            </a:r>
            <a:r>
              <a:rPr lang="ru-RU" dirty="0" smtClean="0">
                <a:latin typeface="Monotype Corsiva" pitchFamily="66" charset="0"/>
              </a:rPr>
              <a:t> – трусость, предательство, ложь, низость, насилие, властолюбие.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social_news_50_icon"/>
          <p:cNvPicPr>
            <a:picLocks noChangeAspect="1" noChangeArrowheads="1"/>
          </p:cNvPicPr>
          <p:nvPr/>
        </p:nvPicPr>
        <p:blipFill>
          <a:blip r:embed="rId3" cstate="print"/>
          <a:srcRect r="9910"/>
          <a:stretch>
            <a:fillRect/>
          </a:stretch>
        </p:blipFill>
        <p:spPr bwMode="auto">
          <a:xfrm>
            <a:off x="467544" y="260648"/>
            <a:ext cx="8676456" cy="6597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24744"/>
            <a:ext cx="46085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Pushkin" pitchFamily="2" charset="0"/>
              </a:rPr>
              <a:t>Вывод: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ushkin" pitchFamily="2" charset="0"/>
              </a:rPr>
              <a:t>ценности и черты характера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, к которым нужно стремиться: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долг, честь, благородство,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ум, доброта, правдивость, честность, преданность,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милосердие.</a:t>
            </a:r>
            <a:endParaRPr lang="ru-RU" sz="2800" b="1" dirty="0" smtClean="0">
              <a:latin typeface="Pushki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1361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704856" cy="59142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2339752" y="692696"/>
            <a:ext cx="4824536" cy="460851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№5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</a:rPr>
              <a:t>Что самое главное?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Pushkin" pitchFamily="2" charset="0"/>
              </a:rPr>
              <a:t/>
            </a:r>
            <a:br>
              <a:rPr lang="ru-RU" b="1" dirty="0" smtClean="0">
                <a:latin typeface="Pushkin" pitchFamily="2" charset="0"/>
              </a:rPr>
            </a:br>
            <a:r>
              <a:rPr lang="ru-RU" sz="5300" b="1" dirty="0" smtClean="0">
                <a:latin typeface="Pushkin" pitchFamily="2" charset="0"/>
              </a:rPr>
              <a:t>Найти </a:t>
            </a:r>
            <a:r>
              <a:rPr lang="ru-RU" sz="5300" b="1" dirty="0" smtClean="0">
                <a:solidFill>
                  <a:srgbClr val="C00000"/>
                </a:solidFill>
                <a:latin typeface="Pushkin" pitchFamily="2" charset="0"/>
              </a:rPr>
              <a:t>соответствие</a:t>
            </a:r>
            <a:endParaRPr lang="ru-RU" sz="5300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2494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3528" y="2204864"/>
            <a:ext cx="3744416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А) Экспозиция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95536" y="3068960"/>
            <a:ext cx="3744416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Б</a:t>
            </a:r>
            <a:r>
              <a:rPr lang="ru-RU" sz="2400" b="1" dirty="0" smtClean="0"/>
              <a:t>) Завязка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95536" y="3933056"/>
            <a:ext cx="3744416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В</a:t>
            </a:r>
            <a:r>
              <a:rPr lang="ru-RU" sz="2400" b="1" dirty="0" smtClean="0"/>
              <a:t>) Кульминация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95536" y="4869160"/>
            <a:ext cx="3744416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Г</a:t>
            </a:r>
            <a:r>
              <a:rPr lang="ru-RU" sz="2800" b="1" dirty="0" smtClean="0"/>
              <a:t>) Развязка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572000" y="2204864"/>
            <a:ext cx="3744416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1)Сцена дуэли со Швабриным 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572000" y="3068960"/>
            <a:ext cx="3816424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</a:t>
            </a:r>
            <a:r>
              <a:rPr lang="ru-RU" b="1" dirty="0" smtClean="0"/>
              <a:t>) Освобождение Гринёва, женитьба на Маше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644008" y="3933056"/>
            <a:ext cx="3816424" cy="57606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3) Детство Петруши в родовом  имении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644008" y="4797152"/>
            <a:ext cx="3888432" cy="648072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4</a:t>
            </a:r>
            <a:r>
              <a:rPr lang="ru-RU" b="1" dirty="0" smtClean="0"/>
              <a:t>) Знакомство Гринёва с Машей Мироновой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Pushkin" pitchFamily="2" charset="0"/>
              </a:rPr>
              <a:t>Композиция</a:t>
            </a:r>
            <a:r>
              <a:rPr lang="ru-RU" b="1" dirty="0" smtClean="0">
                <a:latin typeface="Pushkin" pitchFamily="2" charset="0"/>
              </a:rPr>
              <a:t> произведения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А.С. Пушкина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 « Капитанская дочка»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1. Детство Петруши в родовом  имении.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2. Знакомство Гринёва с Машей Мироновой.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3. Сцена дуэли со Швабриным.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4.Освобождение Гринёва, женитьба на Маше.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Ответы: А)-3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Б)-4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В)-1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Г)-2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17063495_Kapitanskaya_doc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7888" cy="56086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5805264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Тут он взял от меня тетрадку и начал немилосердно разбирать каждый стих и каждое слово, издеваясь надо мной самым колким образом.</a:t>
            </a:r>
          </a:p>
          <a:p>
            <a:r>
              <a:rPr lang="ru-RU" b="1" dirty="0" smtClean="0">
                <a:latin typeface="Monotype Corsiva" pitchFamily="66" charset="0"/>
              </a:rPr>
              <a:t>                                  </a:t>
            </a:r>
            <a:r>
              <a:rPr lang="ru-RU" sz="2000" b="1" dirty="0" smtClean="0">
                <a:latin typeface="Monotype Corsiva" pitchFamily="66" charset="0"/>
              </a:rPr>
              <a:t>А. Пушкин. Капитанская </a:t>
            </a:r>
            <a:r>
              <a:rPr lang="ru-RU" b="1" dirty="0" smtClean="0">
                <a:latin typeface="Monotype Corsiva" pitchFamily="66" charset="0"/>
              </a:rPr>
              <a:t>дочка</a:t>
            </a:r>
            <a:r>
              <a:rPr lang="ru-RU" sz="1600" dirty="0" smtClean="0">
                <a:latin typeface="Monotype Corsiva" pitchFamily="66" charset="0"/>
              </a:rPr>
              <a:t>. Глава </a:t>
            </a:r>
            <a:r>
              <a:rPr lang="en-US" sz="1600" dirty="0" smtClean="0">
                <a:latin typeface="Monotype Corsiva" pitchFamily="66" charset="0"/>
              </a:rPr>
              <a:t>IV.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260648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latin typeface="Monotype Corsiva" pitchFamily="66" charset="0"/>
              </a:rPr>
              <a:t>Дуэль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  <a:t>Бельский край </a:t>
            </a:r>
            <a:r>
              <a:rPr lang="ru-RU" b="1" dirty="0" smtClean="0">
                <a:latin typeface="Pushkin" pitchFamily="2" charset="0"/>
              </a:rPr>
              <a:t>в судьбе 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Александра Сергеевича Пушкина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21771" y="3244334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Pushkin" pitchFamily="2" charset="0"/>
              </a:rPr>
              <a:t>лек</a:t>
            </a:r>
            <a:endParaRPr lang="ru-RU" dirty="0"/>
          </a:p>
        </p:txBody>
      </p:sp>
      <p:pic>
        <p:nvPicPr>
          <p:cNvPr id="13" name="Содержимое 3" descr="DSC05588.JPG"/>
          <p:cNvPicPr>
            <a:picLocks noChangeAspect="1"/>
          </p:cNvPicPr>
          <p:nvPr/>
        </p:nvPicPr>
        <p:blipFill>
          <a:blip r:embed="rId3" cstate="print"/>
          <a:srcRect l="5026" t="18645" r="5325" b="32204"/>
          <a:stretch>
            <a:fillRect/>
          </a:stretch>
        </p:blipFill>
        <p:spPr>
          <a:xfrm>
            <a:off x="500034" y="3000372"/>
            <a:ext cx="8229600" cy="3385453"/>
          </a:xfrm>
          <a:prstGeom prst="rect">
            <a:avLst/>
          </a:prstGeom>
        </p:spPr>
      </p:pic>
      <p:pic>
        <p:nvPicPr>
          <p:cNvPr id="12" name="Содержимое 3" descr="Document_66.t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412776"/>
            <a:ext cx="3951291" cy="2685557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644008" y="1484784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Макет </a:t>
            </a:r>
          </a:p>
          <a:p>
            <a:r>
              <a:rPr lang="ru-RU" sz="4000" dirty="0" smtClean="0">
                <a:latin typeface="Monotype Corsiva" pitchFamily="66" charset="0"/>
              </a:rPr>
              <a:t>Бельской крепости</a:t>
            </a:r>
            <a:endParaRPr lang="ru-RU" sz="4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91581"/>
            <a:ext cx="4876800" cy="2743200"/>
          </a:xfrm>
        </p:spPr>
      </p:pic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260649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Pushkin" pitchFamily="2" charset="0"/>
              </a:rPr>
              <a:t>Настоящая преданная </a:t>
            </a:r>
            <a:r>
              <a:rPr lang="ru-RU" sz="4400" b="1" dirty="0" smtClean="0">
                <a:solidFill>
                  <a:srgbClr val="C00000"/>
                </a:solidFill>
                <a:latin typeface="Pushkin" pitchFamily="2" charset="0"/>
              </a:rPr>
              <a:t>любовь </a:t>
            </a:r>
            <a:r>
              <a:rPr lang="ru-RU" sz="4400" b="1" dirty="0" smtClean="0">
                <a:latin typeface="Pushkin" pitchFamily="2" charset="0"/>
              </a:rPr>
              <a:t> Петра Гринёва  к  Маше Мироновой</a:t>
            </a:r>
            <a:r>
              <a:rPr lang="ru-RU" sz="4400" b="1" dirty="0" smtClean="0">
                <a:cs typeface="Microsoft New Tai Lue" pitchFamily="34" charset="0"/>
              </a:rPr>
              <a:t> </a:t>
            </a:r>
            <a:r>
              <a:rPr lang="ru-RU" sz="2800" b="1" dirty="0" smtClean="0">
                <a:cs typeface="Microsoft New Tai Lue" pitchFamily="34" charset="0"/>
              </a:rPr>
              <a:t/>
            </a:r>
            <a:br>
              <a:rPr lang="ru-RU" sz="2800" b="1" dirty="0" smtClean="0">
                <a:cs typeface="Microsoft New Tai Lue" pitchFamily="34" charset="0"/>
              </a:rPr>
            </a:br>
            <a:endParaRPr lang="ru-RU" sz="2800" b="1" dirty="0">
              <a:cs typeface="Microsoft New Tai Lue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308091"/>
            <a:ext cx="5019509" cy="376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 l="10001" t="11250" r="13333" b="16251"/>
          <a:stretch>
            <a:fillRect/>
          </a:stretch>
        </p:blipFill>
        <p:spPr bwMode="auto">
          <a:xfrm rot="588035">
            <a:off x="6364133" y="2291152"/>
            <a:ext cx="2487053" cy="313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56491">
            <a:off x="422764" y="3531855"/>
            <a:ext cx="2133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6" t="38196" r="46490" b="34757"/>
          <a:stretch/>
        </p:blipFill>
        <p:spPr>
          <a:xfrm>
            <a:off x="7276250" y="1007251"/>
            <a:ext cx="1296144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social_news_50_ic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548680"/>
            <a:ext cx="8676456" cy="6309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124744"/>
            <a:ext cx="30963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Pushkin" pitchFamily="2" charset="0"/>
              </a:rPr>
              <a:t>Вывод :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Настоящая </a:t>
            </a:r>
            <a:r>
              <a:rPr lang="ru-RU" sz="3600" b="1" dirty="0" smtClean="0">
                <a:solidFill>
                  <a:srgbClr val="C00000"/>
                </a:solidFill>
                <a:latin typeface="Pushkin" pitchFamily="2" charset="0"/>
              </a:rPr>
              <a:t>преданность в любви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Маши Мироновой и Петра Гринёва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1361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920880" cy="59142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2411760" y="476672"/>
            <a:ext cx="4824536" cy="460851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№6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</a:rPr>
              <a:t>От чего  зависит будущее?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69127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u="sng" dirty="0" smtClean="0">
                <a:latin typeface="Pushkin" pitchFamily="2" charset="0"/>
              </a:rPr>
              <a:t>Емельян  Пугачёв</a:t>
            </a:r>
            <a:endParaRPr lang="ru-RU" sz="4000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509120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Емельян Пугачёв. Неизвестный художник XVIII века.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Рисунок 6" descr="pugach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12685"/>
            <a:ext cx="2520280" cy="2780411"/>
          </a:xfrm>
          <a:prstGeom prst="rect">
            <a:avLst/>
          </a:prstGeom>
        </p:spPr>
      </p:pic>
      <p:pic>
        <p:nvPicPr>
          <p:cNvPr id="8" name="Рисунок 7" descr="pugachev_1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0951" y="1556792"/>
            <a:ext cx="4257473" cy="27363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39952" y="4581128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Кадр из фильма «Капитанская дочка» (1958)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'Не государь ты мне, а вор и самозванец!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19" y="260648"/>
            <a:ext cx="8704967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 descr="&quot;Сцена свидания Гринева с Пугачевым. Художник С.В. Герасимов.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080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80112" y="620689"/>
            <a:ext cx="280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Пугачёв</a:t>
            </a:r>
            <a:r>
              <a:rPr lang="ru-RU" sz="4000" dirty="0" smtClean="0">
                <a:latin typeface="Monotype Corsiva" pitchFamily="66" charset="0"/>
              </a:rPr>
              <a:t> – бунт, насилие, властолюбие, помощь, щедрость, храбрость, военачальник, долг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03-57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Время  золотого </a:t>
            </a:r>
          </a:p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века Екатерины Великой </a:t>
            </a:r>
          </a:p>
          <a:p>
            <a:endParaRPr lang="ru-RU" dirty="0"/>
          </a:p>
        </p:txBody>
      </p:sp>
      <p:pic>
        <p:nvPicPr>
          <p:cNvPr id="5" name="Picture 4" descr="fbf9c2e60b43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60350"/>
            <a:ext cx="4680148" cy="61658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wm_34115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9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social_news_50_icon"/>
          <p:cNvPicPr>
            <a:picLocks noChangeAspect="1" noChangeArrowheads="1"/>
          </p:cNvPicPr>
          <p:nvPr/>
        </p:nvPicPr>
        <p:blipFill>
          <a:blip r:embed="rId3" cstate="print"/>
          <a:srcRect r="12449"/>
          <a:stretch>
            <a:fillRect/>
          </a:stretch>
        </p:blipFill>
        <p:spPr bwMode="auto">
          <a:xfrm>
            <a:off x="179512" y="260648"/>
            <a:ext cx="9073008" cy="6309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908720"/>
            <a:ext cx="4896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Pushkin" pitchFamily="2" charset="0"/>
              </a:rPr>
              <a:t>Вывод :Пушкин в «Капитанской дочке» помогает понять, что </a:t>
            </a:r>
            <a:r>
              <a:rPr lang="ru-RU" sz="4000" b="1" dirty="0" smtClean="0">
                <a:solidFill>
                  <a:srgbClr val="C00000"/>
                </a:solidFill>
                <a:latin typeface="Pushkin" pitchFamily="2" charset="0"/>
              </a:rPr>
              <a:t>будущее</a:t>
            </a:r>
            <a:r>
              <a:rPr lang="ru-RU" sz="4000" b="1" dirty="0" smtClean="0">
                <a:latin typeface="Pushkin" pitchFamily="2" charset="0"/>
              </a:rPr>
              <a:t> зависит от того, что происходит </a:t>
            </a:r>
            <a:r>
              <a:rPr lang="ru-RU" sz="4000" b="1" dirty="0" smtClean="0">
                <a:solidFill>
                  <a:srgbClr val="C00000"/>
                </a:solidFill>
                <a:latin typeface="Pushkin" pitchFamily="2" charset="0"/>
              </a:rPr>
              <a:t>в настоящем</a:t>
            </a:r>
            <a:r>
              <a:rPr lang="ru-RU" sz="4000" b="1" dirty="0" smtClean="0">
                <a:latin typeface="Pushkin" pitchFamily="2" charset="0"/>
              </a:rPr>
              <a:t>.</a:t>
            </a:r>
            <a:r>
              <a:rPr lang="ru-RU" sz="4000" dirty="0" smtClean="0"/>
              <a:t> </a:t>
            </a:r>
          </a:p>
          <a:p>
            <a:pPr algn="ctr"/>
            <a:endParaRPr lang="ru-RU" sz="4000" b="1" u="sng" dirty="0" smtClean="0">
              <a:latin typeface="Pushki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38328" y="908720"/>
            <a:ext cx="4248472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		</a:t>
            </a:r>
            <a:r>
              <a:rPr lang="ru-RU" sz="3600" dirty="0" smtClean="0">
                <a:latin typeface="Monotype Corsiva" pitchFamily="66" charset="0"/>
              </a:rPr>
              <a:t>Гордиться славою своих предков не только можно, но и должно; не уважать оной есть постыдное малодушие.</a:t>
            </a: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          Александр                  		Пушкин</a:t>
            </a:r>
            <a:endParaRPr lang="ru-RU" sz="3600" dirty="0"/>
          </a:p>
        </p:txBody>
      </p:sp>
      <p:pic>
        <p:nvPicPr>
          <p:cNvPr id="7" name="Picture 2" descr="pushkin-"/>
          <p:cNvPicPr>
            <a:picLocks noChangeAspect="1" noChangeArrowheads="1"/>
          </p:cNvPicPr>
          <p:nvPr/>
        </p:nvPicPr>
        <p:blipFill>
          <a:blip r:embed="rId3" cstate="print"/>
          <a:srcRect l="6590" t="7105" r="6201" b="9051"/>
          <a:stretch>
            <a:fillRect/>
          </a:stretch>
        </p:blipFill>
        <p:spPr bwMode="auto">
          <a:xfrm>
            <a:off x="683568" y="1052736"/>
            <a:ext cx="3528392" cy="4626114"/>
          </a:xfrm>
          <a:prstGeom prst="rect">
            <a:avLst/>
          </a:prstGeom>
          <a:noFill/>
        </p:spPr>
      </p:pic>
      <p:pic>
        <p:nvPicPr>
          <p:cNvPr id="8" name="Picture 2" descr="pushkin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18" y="764704"/>
            <a:ext cx="4190857" cy="5715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1361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944" y="471871"/>
            <a:ext cx="7704856" cy="59142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Блок-схема: узел 6"/>
          <p:cNvSpPr/>
          <p:nvPr/>
        </p:nvSpPr>
        <p:spPr>
          <a:xfrm>
            <a:off x="2411760" y="692696"/>
            <a:ext cx="4824536" cy="4608512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№7</a:t>
            </a: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Что нужно 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Pushkin" pitchFamily="2" charset="0"/>
              </a:rPr>
              <a:t>Темы</a:t>
            </a:r>
            <a:r>
              <a:rPr lang="ru-RU" sz="4800" b="1" dirty="0" smtClean="0">
                <a:latin typeface="Pushkin" pitchFamily="2" charset="0"/>
              </a:rPr>
              <a:t>  сочинений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48680"/>
            <a:ext cx="5040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1.Становление личности Петра Гринёва под влиянием «благих потрясений».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2.Образ Пугачева в повести «Капитанская дочка».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3.«Береги честь смолоду». Гринев и Швабрин.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4.Смысл названия повести А.С.Пушкина «Капитанская дочка».</a:t>
            </a:r>
          </a:p>
          <a:p>
            <a:r>
              <a:rPr lang="ru-RU" sz="2400" b="1" dirty="0" smtClean="0">
                <a:latin typeface="Monotype Corsiva" pitchFamily="66" charset="0"/>
              </a:rPr>
              <a:t>5. Мои любимые страницы романа А.С.Пушкина «Капитанская дочка»?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8" name="Picture 6" descr="Post-12-1519-XGetDBPicServ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48910"/>
            <a:ext cx="3168352" cy="50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social_news_50_icon"/>
          <p:cNvPicPr>
            <a:picLocks noChangeAspect="1" noChangeArrowheads="1"/>
          </p:cNvPicPr>
          <p:nvPr/>
        </p:nvPicPr>
        <p:blipFill>
          <a:blip r:embed="rId3" cstate="print"/>
          <a:srcRect r="6043"/>
          <a:stretch>
            <a:fillRect/>
          </a:stretch>
        </p:blipFill>
        <p:spPr bwMode="auto">
          <a:xfrm>
            <a:off x="179512" y="0"/>
            <a:ext cx="8640960" cy="67687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548680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Pushkin" pitchFamily="2" charset="0"/>
              </a:rPr>
              <a:t>Вывод :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Pushkin" pitchFamily="2" charset="0"/>
              </a:rPr>
              <a:t>История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позволяет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 нам делать выводы,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а </a:t>
            </a:r>
            <a:r>
              <a:rPr lang="ru-RU" sz="4000" b="1" dirty="0" smtClean="0">
                <a:solidFill>
                  <a:srgbClr val="C00000"/>
                </a:solidFill>
                <a:latin typeface="Pushkin" pitchFamily="2" charset="0"/>
              </a:rPr>
              <a:t>литература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указывает путь , по которому надо идти. Это путь милосердия, любви к человеку..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1361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488832" cy="59142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Блок-схема: узел 6"/>
          <p:cNvSpPr/>
          <p:nvPr/>
        </p:nvSpPr>
        <p:spPr>
          <a:xfrm>
            <a:off x="2339752" y="764704"/>
            <a:ext cx="4824536" cy="4608512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Спасибо за внимание!</a:t>
            </a: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Успехов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11544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5" descr="social_news_50_ic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99592" y="260649"/>
            <a:ext cx="8244408" cy="54726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980728"/>
            <a:ext cx="33123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atin typeface="Pushkin" pitchFamily="2" charset="0"/>
              </a:rPr>
              <a:t>Вывод :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Читать </a:t>
            </a:r>
            <a:r>
              <a:rPr lang="ru-RU" sz="4000" b="1" dirty="0" smtClean="0">
                <a:solidFill>
                  <a:srgbClr val="C00000"/>
                </a:solidFill>
                <a:latin typeface="Pushkin" pitchFamily="2" charset="0"/>
              </a:rPr>
              <a:t>Пушкина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- одно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Pushkin" pitchFamily="2" charset="0"/>
              </a:rPr>
              <a:t>  удовольствие…</a:t>
            </a:r>
            <a:r>
              <a:rPr lang="ru-RU" sz="3600" b="1" dirty="0" smtClean="0">
                <a:latin typeface="Pushkin" pitchFamily="2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p1361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704856" cy="591425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Блок-схема: узел 5"/>
          <p:cNvSpPr/>
          <p:nvPr/>
        </p:nvSpPr>
        <p:spPr>
          <a:xfrm>
            <a:off x="2339752" y="692696"/>
            <a:ext cx="4824536" cy="460851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№2</a:t>
            </a:r>
          </a:p>
          <a:p>
            <a:pPr algn="ctr"/>
            <a:r>
              <a:rPr lang="ru-RU" sz="6600" b="1" dirty="0" smtClean="0">
                <a:latin typeface="Monotype Corsiva" pitchFamily="66" charset="0"/>
              </a:rPr>
              <a:t>Ваш выбор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Pushkin" pitchFamily="2" charset="0"/>
              </a:rPr>
              <a:t>Назовите </a:t>
            </a:r>
            <a:r>
              <a:rPr lang="ru-RU" b="1" dirty="0" smtClean="0">
                <a:solidFill>
                  <a:srgbClr val="FF0000"/>
                </a:solidFill>
                <a:latin typeface="Pushkin" pitchFamily="2" charset="0"/>
              </a:rPr>
              <a:t>произведения</a:t>
            </a:r>
            <a:r>
              <a:rPr lang="ru-RU" b="1" dirty="0" smtClean="0">
                <a:latin typeface="Pushkin" pitchFamily="2" charset="0"/>
              </a:rPr>
              <a:t> </a:t>
            </a:r>
            <a:br>
              <a:rPr lang="ru-RU" b="1" dirty="0" smtClean="0">
                <a:latin typeface="Pushkin" pitchFamily="2" charset="0"/>
              </a:rPr>
            </a:br>
            <a:r>
              <a:rPr lang="ru-RU" b="1" dirty="0" smtClean="0">
                <a:latin typeface="Pushkin" pitchFamily="2" charset="0"/>
              </a:rPr>
              <a:t>А. С. Пушкина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827584" y="1556792"/>
            <a:ext cx="3816424" cy="475252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«Маленький принц»</a:t>
            </a:r>
          </a:p>
          <a:p>
            <a:r>
              <a:rPr lang="ru-RU" dirty="0" smtClean="0">
                <a:latin typeface="Monotype Corsiva" pitchFamily="66" charset="0"/>
              </a:rPr>
              <a:t>«Василий Тёркин»</a:t>
            </a:r>
          </a:p>
          <a:p>
            <a:r>
              <a:rPr lang="ru-RU" dirty="0" smtClean="0">
                <a:latin typeface="Monotype Corsiva" pitchFamily="66" charset="0"/>
              </a:rPr>
              <a:t>«Евгений Онегин»</a:t>
            </a:r>
          </a:p>
          <a:p>
            <a:r>
              <a:rPr lang="ru-RU" dirty="0" smtClean="0">
                <a:latin typeface="Monotype Corsiva" pitchFamily="66" charset="0"/>
              </a:rPr>
              <a:t>«Дети Капитана Гранта»</a:t>
            </a:r>
          </a:p>
          <a:p>
            <a:r>
              <a:rPr lang="ru-RU" dirty="0" smtClean="0">
                <a:latin typeface="Monotype Corsiva" pitchFamily="66" charset="0"/>
              </a:rPr>
              <a:t>«Два Капитана»</a:t>
            </a:r>
          </a:p>
          <a:p>
            <a:r>
              <a:rPr lang="ru-RU" dirty="0" smtClean="0">
                <a:latin typeface="Monotype Corsiva" pitchFamily="66" charset="0"/>
              </a:rPr>
              <a:t>«Ромео и Джульетта» </a:t>
            </a:r>
          </a:p>
          <a:p>
            <a:r>
              <a:rPr lang="ru-RU" dirty="0" smtClean="0">
                <a:latin typeface="Monotype Corsiva" pitchFamily="66" charset="0"/>
              </a:rPr>
              <a:t>«Мцыри»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294967295"/>
          </p:nvPr>
        </p:nvSpPr>
        <p:spPr>
          <a:xfrm>
            <a:off x="4355977" y="1628799"/>
            <a:ext cx="4104455" cy="4497363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latin typeface="Monotype Corsiva" pitchFamily="66" charset="0"/>
              </a:rPr>
              <a:t>«Повести Белкина»</a:t>
            </a:r>
          </a:p>
          <a:p>
            <a:r>
              <a:rPr lang="ru-RU" sz="3600" dirty="0" smtClean="0">
                <a:latin typeface="Monotype Corsiva" pitchFamily="66" charset="0"/>
              </a:rPr>
              <a:t>«Пиковая дама»</a:t>
            </a:r>
          </a:p>
          <a:p>
            <a:r>
              <a:rPr lang="ru-RU" sz="3600" dirty="0" smtClean="0">
                <a:latin typeface="Monotype Corsiva" pitchFamily="66" charset="0"/>
              </a:rPr>
              <a:t>«История Пугачёва»</a:t>
            </a:r>
          </a:p>
          <a:p>
            <a:r>
              <a:rPr lang="ru-RU" sz="3600" dirty="0" smtClean="0">
                <a:latin typeface="Monotype Corsiva" pitchFamily="66" charset="0"/>
              </a:rPr>
              <a:t>«Дубровский»</a:t>
            </a:r>
          </a:p>
          <a:p>
            <a:r>
              <a:rPr lang="ru-RU" sz="3600" dirty="0" smtClean="0">
                <a:latin typeface="Monotype Corsiva" pitchFamily="66" charset="0"/>
              </a:rPr>
              <a:t>«Капитанская дочка»</a:t>
            </a:r>
          </a:p>
          <a:p>
            <a:r>
              <a:rPr lang="ru-RU" sz="3600" dirty="0" smtClean="0">
                <a:latin typeface="Monotype Corsiva" pitchFamily="66" charset="0"/>
              </a:rPr>
              <a:t>«Айвенго» </a:t>
            </a:r>
          </a:p>
          <a:p>
            <a:r>
              <a:rPr lang="ru-RU" sz="3600" dirty="0" smtClean="0">
                <a:latin typeface="Monotype Corsiva" pitchFamily="66" charset="0"/>
              </a:rPr>
              <a:t>«Медный всадник»</a:t>
            </a:r>
            <a:endParaRPr lang="ru-RU" sz="3600" dirty="0" smtClean="0">
              <a:latin typeface="Academy Condensed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ck_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708" y="19995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ru-RU" b="1" dirty="0" smtClean="0">
                <a:latin typeface="Pushkin" pitchFamily="2" charset="0"/>
              </a:rPr>
              <a:t>Проверь себя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cademy Condensed"/>
              </a:rPr>
              <a:t>«</a:t>
            </a:r>
            <a:r>
              <a:rPr lang="ru-RU" dirty="0" smtClean="0">
                <a:latin typeface="Monotype Corsiva" pitchFamily="66" charset="0"/>
              </a:rPr>
              <a:t>Капитанская дочка»</a:t>
            </a:r>
          </a:p>
          <a:p>
            <a:r>
              <a:rPr lang="ru-RU" dirty="0" smtClean="0">
                <a:latin typeface="Monotype Corsiva" pitchFamily="66" charset="0"/>
              </a:rPr>
              <a:t> «Медный всадник» </a:t>
            </a:r>
          </a:p>
          <a:p>
            <a:r>
              <a:rPr lang="ru-RU" dirty="0" smtClean="0">
                <a:latin typeface="Monotype Corsiva" pitchFamily="66" charset="0"/>
              </a:rPr>
              <a:t>«Евгений Онегин»</a:t>
            </a:r>
          </a:p>
          <a:p>
            <a:r>
              <a:rPr lang="ru-RU" dirty="0" smtClean="0">
                <a:latin typeface="Monotype Corsiva" pitchFamily="66" charset="0"/>
              </a:rPr>
              <a:t>«Повести Белкина</a:t>
            </a:r>
          </a:p>
          <a:p>
            <a:r>
              <a:rPr lang="ru-RU" dirty="0" smtClean="0">
                <a:latin typeface="Monotype Corsiva" pitchFamily="66" charset="0"/>
              </a:rPr>
              <a:t>«Пиковая дама»</a:t>
            </a:r>
          </a:p>
          <a:p>
            <a:r>
              <a:rPr lang="ru-RU" dirty="0" smtClean="0">
                <a:latin typeface="Monotype Corsiva" pitchFamily="66" charset="0"/>
              </a:rPr>
              <a:t>«История Пугачёва»</a:t>
            </a:r>
          </a:p>
          <a:p>
            <a:r>
              <a:rPr lang="ru-RU" dirty="0" smtClean="0">
                <a:latin typeface="Monotype Corsiva" pitchFamily="66" charset="0"/>
              </a:rPr>
              <a:t>«Дубровский»</a:t>
            </a:r>
          </a:p>
          <a:p>
            <a:endParaRPr lang="ru-RU" dirty="0" smtClean="0">
              <a:latin typeface="Academy Condensed"/>
            </a:endParaRPr>
          </a:p>
          <a:p>
            <a:endParaRPr lang="ru-RU" dirty="0"/>
          </a:p>
        </p:txBody>
      </p:sp>
      <p:pic>
        <p:nvPicPr>
          <p:cNvPr id="9" name="Picture 6" descr="100057004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188640"/>
            <a:ext cx="1403678" cy="22178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8" name="Picture 4" descr="F:\Обложки книг\медный всад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421061" cy="3660351"/>
          </a:xfrm>
          <a:prstGeom prst="rect">
            <a:avLst/>
          </a:prstGeom>
          <a:noFill/>
        </p:spPr>
      </p:pic>
      <p:pic>
        <p:nvPicPr>
          <p:cNvPr id="11" name="Picture 3" descr="F:\Обложки книг\евгений анег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836712"/>
            <a:ext cx="2101738" cy="3189387"/>
          </a:xfrm>
          <a:prstGeom prst="rect">
            <a:avLst/>
          </a:prstGeom>
          <a:noFill/>
        </p:spPr>
      </p:pic>
      <p:pic>
        <p:nvPicPr>
          <p:cNvPr id="1029" name="Picture 5" descr="F:\Обложки книг\повести белки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204864"/>
            <a:ext cx="2536696" cy="3596630"/>
          </a:xfrm>
          <a:prstGeom prst="rect">
            <a:avLst/>
          </a:prstGeom>
          <a:noFill/>
        </p:spPr>
      </p:pic>
      <p:pic>
        <p:nvPicPr>
          <p:cNvPr id="1030" name="Picture 6" descr="F:\Обложки книг\пиковая да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852936"/>
            <a:ext cx="1961394" cy="2852936"/>
          </a:xfrm>
          <a:prstGeom prst="rect">
            <a:avLst/>
          </a:prstGeom>
          <a:noFill/>
        </p:spPr>
      </p:pic>
      <p:pic>
        <p:nvPicPr>
          <p:cNvPr id="1031" name="Picture 7" descr="F:\Обложки книг\история пугаче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501008"/>
            <a:ext cx="1905000" cy="2657475"/>
          </a:xfrm>
          <a:prstGeom prst="rect">
            <a:avLst/>
          </a:prstGeom>
          <a:noFill/>
        </p:spPr>
      </p:pic>
      <p:pic>
        <p:nvPicPr>
          <p:cNvPr id="16" name="Picture 2" descr="F:\Обложки книг\дубровски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3933056"/>
            <a:ext cx="1771634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fc7e66ba9dd96492ba56f9d52625defcac772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1285</Words>
  <Application>Microsoft Office PowerPoint</Application>
  <PresentationFormat>Экран (4:3)</PresentationFormat>
  <Paragraphs>241</Paragraphs>
  <Slides>53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4" baseType="lpstr">
      <vt:lpstr>Monotype Corsiva</vt:lpstr>
      <vt:lpstr>Pushkin</vt:lpstr>
      <vt:lpstr>Academy Condensed</vt:lpstr>
      <vt:lpstr>Microsoft New Tai Lue</vt:lpstr>
      <vt:lpstr>Calibri</vt:lpstr>
      <vt:lpstr>Wingdings</vt:lpstr>
      <vt:lpstr>Century</vt:lpstr>
      <vt:lpstr>Arial</vt:lpstr>
      <vt:lpstr>ArtScript</vt:lpstr>
      <vt:lpstr>Times New Roman</vt:lpstr>
      <vt:lpstr>Тема Office</vt:lpstr>
      <vt:lpstr> Муниципальное общеобразовательное учреждение Бельская средняя общеобразовательная школа</vt:lpstr>
      <vt:lpstr>Презентация PowerPoint</vt:lpstr>
      <vt:lpstr>Александр Сергей Пушкин</vt:lpstr>
      <vt:lpstr>Бельский край в судьбе  Александра Сергеевича Пушкина</vt:lpstr>
      <vt:lpstr>Презентация PowerPoint</vt:lpstr>
      <vt:lpstr>Презентация PowerPoint</vt:lpstr>
      <vt:lpstr>Презентация PowerPoint</vt:lpstr>
      <vt:lpstr>Назовите произведения  А. С. Пушкина </vt:lpstr>
      <vt:lpstr>Проверь себя</vt:lpstr>
      <vt:lpstr>История создания </vt:lpstr>
      <vt:lpstr>Презентация PowerPoint</vt:lpstr>
      <vt:lpstr>Презентация PowerPoint</vt:lpstr>
      <vt:lpstr>  Исторические события  </vt:lpstr>
      <vt:lpstr>Жанр произведения</vt:lpstr>
      <vt:lpstr>Презентация PowerPoint</vt:lpstr>
      <vt:lpstr> Способы выражения авторской  позиции  в  произведении А.С. Пушкина  « Капитанская дочка»</vt:lpstr>
      <vt:lpstr>Основная тема произведения А.С. Пушкина  « Капитанская дочка»</vt:lpstr>
      <vt:lpstr>Проблематика произведения А.С. Пушкина  « Капитанская дочка»</vt:lpstr>
      <vt:lpstr>Эпиграф  к произведению А. С. Пушкина  « Капитанская дочка»</vt:lpstr>
      <vt:lpstr>Эпиграф</vt:lpstr>
      <vt:lpstr>ЧЕСТЬ- это…</vt:lpstr>
      <vt:lpstr>Как раскрываются в образах героев проблемы долга и чести?</vt:lpstr>
      <vt:lpstr>Презентация PowerPoint</vt:lpstr>
      <vt:lpstr>Презентация PowerPoint</vt:lpstr>
      <vt:lpstr>Презентация PowerPoint</vt:lpstr>
      <vt:lpstr>Презентация PowerPoint</vt:lpstr>
      <vt:lpstr> Узайте слово  по лексическому значению  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 героя </vt:lpstr>
      <vt:lpstr>Презентация PowerPoint</vt:lpstr>
      <vt:lpstr> Ассоциации</vt:lpstr>
      <vt:lpstr>Презентация PowerPoint</vt:lpstr>
      <vt:lpstr>Презентация PowerPoint</vt:lpstr>
      <vt:lpstr> Найти соответствие</vt:lpstr>
      <vt:lpstr>Композиция произведения А.С. Пушкина  « Капитанская дочка»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Темы  сочинений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Королёв Егор</cp:lastModifiedBy>
  <cp:revision>264</cp:revision>
  <dcterms:created xsi:type="dcterms:W3CDTF">2012-08-29T06:39:15Z</dcterms:created>
  <dcterms:modified xsi:type="dcterms:W3CDTF">2014-10-25T02:57:58Z</dcterms:modified>
</cp:coreProperties>
</file>