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56" r:id="rId2"/>
    <p:sldId id="257" r:id="rId3"/>
    <p:sldId id="265" r:id="rId4"/>
    <p:sldId id="266" r:id="rId5"/>
    <p:sldId id="267" r:id="rId6"/>
    <p:sldId id="258" r:id="rId7"/>
    <p:sldId id="268" r:id="rId8"/>
    <p:sldId id="259" r:id="rId9"/>
    <p:sldId id="269" r:id="rId10"/>
    <p:sldId id="270" r:id="rId11"/>
    <p:sldId id="260" r:id="rId12"/>
    <p:sldId id="261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1CCE"/>
    <a:srgbClr val="0ED8C0"/>
    <a:srgbClr val="47F3DF"/>
    <a:srgbClr val="ED3B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5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CD8D-837A-4391-A6AE-DC2C4D7FC7D8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024E30-64D8-473E-9C7D-196CA65D7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CD8D-837A-4391-A6AE-DC2C4D7FC7D8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4E30-64D8-473E-9C7D-196CA65D7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CD8D-837A-4391-A6AE-DC2C4D7FC7D8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4E30-64D8-473E-9C7D-196CA65D7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CD8D-837A-4391-A6AE-DC2C4D7FC7D8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024E30-64D8-473E-9C7D-196CA65D7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CD8D-837A-4391-A6AE-DC2C4D7FC7D8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4E30-64D8-473E-9C7D-196CA65D70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CD8D-837A-4391-A6AE-DC2C4D7FC7D8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4E30-64D8-473E-9C7D-196CA65D7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CD8D-837A-4391-A6AE-DC2C4D7FC7D8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F024E30-64D8-473E-9C7D-196CA65D70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CD8D-837A-4391-A6AE-DC2C4D7FC7D8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4E30-64D8-473E-9C7D-196CA65D7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CD8D-837A-4391-A6AE-DC2C4D7FC7D8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4E30-64D8-473E-9C7D-196CA65D7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CD8D-837A-4391-A6AE-DC2C4D7FC7D8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4E30-64D8-473E-9C7D-196CA65D7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CD8D-837A-4391-A6AE-DC2C4D7FC7D8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4E30-64D8-473E-9C7D-196CA65D70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DCDCD8D-837A-4391-A6AE-DC2C4D7FC7D8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024E30-64D8-473E-9C7D-196CA65D70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/>
          <a:lstStyle/>
          <a:p>
            <a:r>
              <a:rPr lang="ru-RU" dirty="0" smtClean="0"/>
              <a:t>Тема урока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212976"/>
            <a:ext cx="6400800" cy="17526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Что узнали. 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Чему научились.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Устные вычисления в пределах 1000.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5675461"/>
          </a:xfrm>
        </p:spPr>
        <p:txBody>
          <a:bodyPr>
            <a:normAutofit/>
          </a:bodyPr>
          <a:lstStyle/>
          <a:p>
            <a:endParaRPr lang="ru-RU" sz="6600" dirty="0" smtClean="0"/>
          </a:p>
          <a:p>
            <a:r>
              <a:rPr lang="ru-RU" sz="6600" dirty="0" smtClean="0"/>
              <a:t>430 – 30 – 60 + 230 – 360 + 650 – 550 </a:t>
            </a:r>
            <a:r>
              <a:rPr lang="ru-RU" sz="6600" smtClean="0"/>
              <a:t>+ </a:t>
            </a:r>
            <a:r>
              <a:rPr lang="ru-RU" sz="6600" smtClean="0"/>
              <a:t>520</a:t>
            </a:r>
            <a:r>
              <a:rPr lang="ru-RU" sz="6600" smtClean="0"/>
              <a:t> </a:t>
            </a:r>
            <a:r>
              <a:rPr lang="ru-RU" sz="6600" dirty="0" smtClean="0"/>
              <a:t>+ 170 = </a:t>
            </a:r>
            <a:r>
              <a:rPr lang="ru-RU" sz="6600" dirty="0" smtClean="0">
                <a:solidFill>
                  <a:srgbClr val="FF0000"/>
                </a:solidFill>
              </a:rPr>
              <a:t>1000</a:t>
            </a:r>
          </a:p>
          <a:p>
            <a:endParaRPr lang="ru-RU" sz="6600" dirty="0" smtClean="0"/>
          </a:p>
          <a:p>
            <a:endParaRPr lang="ru-RU" sz="6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ELL\Desktop\зарядка для моргал.jpg"/>
          <p:cNvPicPr>
            <a:picLocks noChangeAspect="1" noChangeArrowheads="1"/>
          </p:cNvPicPr>
          <p:nvPr/>
        </p:nvPicPr>
        <p:blipFill>
          <a:blip r:embed="rId2" cstate="print"/>
          <a:srcRect b="12283"/>
          <a:stretch>
            <a:fillRect/>
          </a:stretch>
        </p:blipFill>
        <p:spPr bwMode="auto">
          <a:xfrm>
            <a:off x="0" y="0"/>
            <a:ext cx="9144000" cy="6852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4.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5661248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Работа по учебнику в тетрадях.</a:t>
            </a:r>
            <a:endParaRPr lang="en-US" sz="4000" dirty="0" smtClean="0">
              <a:solidFill>
                <a:srgbClr val="C00000"/>
              </a:solidFill>
            </a:endParaRPr>
          </a:p>
          <a:p>
            <a:endParaRPr lang="en-US" sz="4000" dirty="0" smtClean="0">
              <a:solidFill>
                <a:srgbClr val="C00000"/>
              </a:solidFill>
            </a:endParaRPr>
          </a:p>
          <a:p>
            <a:endParaRPr lang="en-US" sz="4000" dirty="0" smtClean="0">
              <a:solidFill>
                <a:srgbClr val="C00000"/>
              </a:solidFill>
            </a:endParaRPr>
          </a:p>
          <a:p>
            <a:endParaRPr lang="en-US" sz="4000" dirty="0" smtClean="0">
              <a:solidFill>
                <a:srgbClr val="C00000"/>
              </a:solidFill>
            </a:endParaRPr>
          </a:p>
          <a:p>
            <a:endParaRPr lang="en-US" sz="4000" dirty="0" smtClean="0">
              <a:solidFill>
                <a:srgbClr val="C00000"/>
              </a:solidFill>
            </a:endParaRPr>
          </a:p>
          <a:p>
            <a:endParaRPr lang="en-US" sz="4000" dirty="0" smtClean="0">
              <a:solidFill>
                <a:srgbClr val="C00000"/>
              </a:solidFill>
            </a:endParaRPr>
          </a:p>
          <a:p>
            <a:endParaRPr lang="en-US" sz="4000" dirty="0" smtClean="0">
              <a:solidFill>
                <a:srgbClr val="C00000"/>
              </a:solidFill>
            </a:endParaRPr>
          </a:p>
          <a:p>
            <a:r>
              <a:rPr lang="ru-RU" sz="4000" dirty="0" smtClean="0">
                <a:solidFill>
                  <a:srgbClr val="C00000"/>
                </a:solidFill>
              </a:rPr>
              <a:t>Решение задачи № 21, стр. 101.</a:t>
            </a:r>
            <a:endParaRPr lang="en-US" sz="4000" dirty="0" smtClean="0">
              <a:solidFill>
                <a:srgbClr val="C00000"/>
              </a:solidFill>
            </a:endParaRPr>
          </a:p>
          <a:p>
            <a:endParaRPr lang="en-US" sz="4000" dirty="0" smtClean="0">
              <a:solidFill>
                <a:srgbClr val="C00000"/>
              </a:solidFill>
            </a:endParaRPr>
          </a:p>
          <a:p>
            <a:endParaRPr lang="en-US" sz="4000" dirty="0" smtClean="0">
              <a:solidFill>
                <a:srgbClr val="C00000"/>
              </a:solidFill>
            </a:endParaRPr>
          </a:p>
          <a:p>
            <a:endParaRPr lang="en-US" sz="4000" dirty="0" smtClean="0">
              <a:solidFill>
                <a:srgbClr val="C00000"/>
              </a:solidFill>
            </a:endParaRPr>
          </a:p>
          <a:p>
            <a:endParaRPr lang="en-US" sz="4000" dirty="0" smtClean="0">
              <a:solidFill>
                <a:srgbClr val="C00000"/>
              </a:solidFill>
            </a:endParaRPr>
          </a:p>
          <a:p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2598" t="3780" r="13228"/>
          <a:stretch>
            <a:fillRect/>
          </a:stretch>
        </p:blipFill>
        <p:spPr bwMode="auto">
          <a:xfrm>
            <a:off x="755576" y="1916831"/>
            <a:ext cx="2870871" cy="37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b="2700"/>
          <a:stretch>
            <a:fillRect/>
          </a:stretch>
        </p:blipFill>
        <p:spPr bwMode="auto">
          <a:xfrm>
            <a:off x="4139952" y="1916833"/>
            <a:ext cx="380682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5.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Работа в </a:t>
            </a:r>
            <a:r>
              <a:rPr lang="en-US" dirty="0" err="1" smtClean="0"/>
              <a:t>Macbook</a:t>
            </a:r>
            <a:r>
              <a:rPr lang="en-US" dirty="0" smtClean="0"/>
              <a:t>.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Программа «</a:t>
            </a:r>
            <a:r>
              <a:rPr lang="ru-RU" sz="3600" dirty="0" err="1" smtClean="0">
                <a:solidFill>
                  <a:srgbClr val="FF0000"/>
                </a:solidFill>
              </a:rPr>
              <a:t>Мат-решка</a:t>
            </a:r>
            <a:r>
              <a:rPr lang="ru-RU" sz="3600" dirty="0" smtClean="0">
                <a:solidFill>
                  <a:srgbClr val="FF0000"/>
                </a:solidFill>
              </a:rPr>
              <a:t>».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852936"/>
            <a:ext cx="5328592" cy="381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6.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Подведение итогов урока</a:t>
            </a:r>
            <a:r>
              <a:rPr lang="en-US" dirty="0" smtClean="0"/>
              <a:t>:</a:t>
            </a:r>
          </a:p>
          <a:p>
            <a:r>
              <a:rPr lang="ru-RU" sz="4800" b="1" dirty="0" smtClean="0">
                <a:solidFill>
                  <a:srgbClr val="ED3B03"/>
                </a:solidFill>
              </a:rPr>
              <a:t>- Что нового узнали на уроках математики в 3 классе?</a:t>
            </a:r>
          </a:p>
          <a:p>
            <a:r>
              <a:rPr lang="ru-RU" sz="4800" b="1" dirty="0" smtClean="0">
                <a:solidFill>
                  <a:srgbClr val="CA1CCE"/>
                </a:solidFill>
              </a:rPr>
              <a:t>- Чему новому научились?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7.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Рефлексия.</a:t>
            </a:r>
          </a:p>
          <a:p>
            <a:r>
              <a:rPr lang="ru-RU" sz="3600" dirty="0" smtClean="0">
                <a:solidFill>
                  <a:srgbClr val="00B0F0"/>
                </a:solidFill>
              </a:rPr>
              <a:t>Оцени качество своей работы на уроке.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Нарисуй смайлик!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293096"/>
            <a:ext cx="2137420" cy="213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293096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1" y="4293096"/>
            <a:ext cx="2160239" cy="21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Этап 1.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Владение математической терминологией.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48680"/>
            <a:ext cx="3971880" cy="333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080125"/>
          </a:xfrm>
        </p:spPr>
        <p:txBody>
          <a:bodyPr/>
          <a:lstStyle/>
          <a:p>
            <a:r>
              <a:rPr lang="ru-RU" i="1" dirty="0" smtClean="0">
                <a:solidFill>
                  <a:srgbClr val="00B050"/>
                </a:solidFill>
              </a:rPr>
              <a:t>Прочитайте выражения, используя математическую терминологию</a:t>
            </a:r>
            <a:r>
              <a:rPr lang="en-US" i="1" dirty="0" smtClean="0">
                <a:solidFill>
                  <a:srgbClr val="00B050"/>
                </a:solidFill>
              </a:rPr>
              <a:t>:</a:t>
            </a:r>
            <a:endParaRPr lang="ru-RU" i="1" dirty="0" smtClean="0">
              <a:solidFill>
                <a:srgbClr val="00B050"/>
              </a:solidFill>
            </a:endParaRPr>
          </a:p>
          <a:p>
            <a:endParaRPr lang="en-US" sz="5400" dirty="0" smtClean="0"/>
          </a:p>
          <a:p>
            <a:r>
              <a:rPr lang="ru-RU" sz="5400" b="1" dirty="0" smtClean="0"/>
              <a:t>12 + 6          42 </a:t>
            </a:r>
            <a:r>
              <a:rPr lang="ru-RU" sz="5400" b="1" dirty="0" err="1" smtClean="0"/>
              <a:t>х</a:t>
            </a:r>
            <a:r>
              <a:rPr lang="ru-RU" sz="5400" b="1" dirty="0" smtClean="0"/>
              <a:t> 2 </a:t>
            </a:r>
            <a:endParaRPr lang="en-US" sz="5400" b="1" dirty="0" smtClean="0"/>
          </a:p>
          <a:p>
            <a:endParaRPr lang="en-US" sz="5400" dirty="0" smtClean="0"/>
          </a:p>
          <a:p>
            <a:endParaRPr lang="en-US" sz="5400" dirty="0" smtClean="0"/>
          </a:p>
          <a:p>
            <a:r>
              <a:rPr lang="ru-RU" sz="5400" b="1" dirty="0" smtClean="0"/>
              <a:t>30 – 7          150</a:t>
            </a:r>
            <a:r>
              <a:rPr lang="en-US" sz="5400" b="1" dirty="0" smtClean="0"/>
              <a:t> : 5</a:t>
            </a:r>
            <a:endParaRPr lang="ru-RU" sz="5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64088" cy="3746567"/>
          </a:xfr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364088" y="0"/>
            <a:ext cx="37799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Результат действия сложения.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Выражение с неизвестным числом.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Геометрическая фигура, у которой есть начало и конец.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Может быть равносторонним и равнобедренным.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782645"/>
            <a:ext cx="9144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5. Математический рассказ, где надо найти неизвестное число. </a:t>
            </a:r>
          </a:p>
          <a:p>
            <a:r>
              <a:rPr lang="en-US" sz="2000" dirty="0" smtClean="0"/>
              <a:t>6. </a:t>
            </a:r>
            <a:r>
              <a:rPr lang="ru-RU" sz="2000" dirty="0" smtClean="0"/>
              <a:t>Результат действия деления. </a:t>
            </a:r>
            <a:endParaRPr lang="en-US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7. 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Может быть и математическим, и художественным.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8. 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Чертежный инструмент.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9. 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Внутренняя часть любой плоской фигуры.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10. 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Название компонента вычитания.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Прочитай слово, получившееся по вертикали.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61048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libri" pitchFamily="34" charset="0"/>
              </a:rPr>
              <a:t>5. Математический рассказ, где надо найти неизвестное число. </a:t>
            </a:r>
          </a:p>
          <a:p>
            <a:r>
              <a:rPr lang="en-US" sz="2400" dirty="0" smtClean="0">
                <a:latin typeface="Calibri" pitchFamily="34" charset="0"/>
              </a:rPr>
              <a:t>6. </a:t>
            </a:r>
            <a:r>
              <a:rPr lang="ru-RU" sz="2400" dirty="0" smtClean="0">
                <a:latin typeface="Calibri" pitchFamily="34" charset="0"/>
              </a:rPr>
              <a:t>Результат действия деления. </a:t>
            </a:r>
            <a:endParaRPr lang="en-US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7. 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Может быть и математическим, и художественным.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8. 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Чертежный инструмент.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9. 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Внутренняя часть любой плоской фигуры.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10. 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Название компонента вычитания.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Прочитай слово, получившееся по вертикали.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64088" y="0"/>
            <a:ext cx="37799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Результат действия сложения.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Выражение с неизвестным числом.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Геометрическая фигура, у которой есть начало и конец.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Может быть равносторонним и равнобедренным.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54935" cy="36090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2.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B050"/>
                </a:solidFill>
              </a:rPr>
              <a:t>Математический диктант с опорой на слуховое восприятие информации.</a:t>
            </a:r>
          </a:p>
          <a:p>
            <a:r>
              <a:rPr lang="ru-RU" dirty="0" smtClean="0"/>
              <a:t>Работа на </a:t>
            </a:r>
            <a:r>
              <a:rPr lang="en-US" dirty="0" err="1" smtClean="0"/>
              <a:t>Macbook</a:t>
            </a:r>
            <a:r>
              <a:rPr lang="ru-RU" dirty="0" smtClean="0"/>
              <a:t>.</a:t>
            </a:r>
            <a:r>
              <a:rPr lang="en-US" dirty="0" smtClean="0"/>
              <a:t>(</a:t>
            </a:r>
            <a:r>
              <a:rPr lang="ru-RU" dirty="0" smtClean="0"/>
              <a:t>в парах</a:t>
            </a:r>
            <a:r>
              <a:rPr lang="en-US" dirty="0" smtClean="0"/>
              <a:t>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573016"/>
            <a:ext cx="385854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8640"/>
            <a:ext cx="8686800" cy="589148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Проверка математического диктанта</a:t>
            </a:r>
            <a:r>
              <a:rPr lang="en-US" dirty="0" smtClean="0"/>
              <a:t>: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1)  690</a:t>
            </a:r>
          </a:p>
          <a:p>
            <a:r>
              <a:rPr lang="ru-RU" dirty="0" smtClean="0"/>
              <a:t>2)  180</a:t>
            </a:r>
          </a:p>
          <a:p>
            <a:r>
              <a:rPr lang="ru-RU" dirty="0" smtClean="0"/>
              <a:t>3)  90</a:t>
            </a:r>
          </a:p>
          <a:p>
            <a:r>
              <a:rPr lang="ru-RU" dirty="0" smtClean="0"/>
              <a:t>4)  60</a:t>
            </a:r>
          </a:p>
          <a:p>
            <a:r>
              <a:rPr lang="ru-RU" dirty="0" smtClean="0"/>
              <a:t>5)  160</a:t>
            </a:r>
          </a:p>
          <a:p>
            <a:r>
              <a:rPr lang="ru-RU" dirty="0" smtClean="0"/>
              <a:t>6)  50</a:t>
            </a:r>
          </a:p>
          <a:p>
            <a:r>
              <a:rPr lang="ru-RU" dirty="0" smtClean="0"/>
              <a:t>7) 70</a:t>
            </a:r>
          </a:p>
          <a:p>
            <a:r>
              <a:rPr lang="ru-RU" dirty="0" smtClean="0"/>
              <a:t>8)  320</a:t>
            </a:r>
          </a:p>
          <a:p>
            <a:r>
              <a:rPr lang="ru-RU" dirty="0" smtClean="0"/>
              <a:t>9)  680</a:t>
            </a:r>
          </a:p>
          <a:p>
            <a:r>
              <a:rPr lang="ru-RU" dirty="0" smtClean="0"/>
              <a:t>10)  400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3.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</a:rPr>
              <a:t>Решение примеров на порядок действий с опорой на зрительное восприятие информации.</a:t>
            </a:r>
          </a:p>
          <a:p>
            <a:r>
              <a:rPr lang="ru-RU" dirty="0" smtClean="0"/>
              <a:t>Работа по рядам.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429000"/>
            <a:ext cx="4392488" cy="314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8640"/>
            <a:ext cx="8686800" cy="5891485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6600" dirty="0" smtClean="0"/>
              <a:t>430 – 30 – 60 + 230 – 360 + 650 – 550 + </a:t>
            </a:r>
            <a:r>
              <a:rPr lang="ru-RU" sz="6600" dirty="0" smtClean="0"/>
              <a:t>520</a:t>
            </a:r>
            <a:r>
              <a:rPr lang="ru-RU" sz="6600" dirty="0" smtClean="0"/>
              <a:t> </a:t>
            </a:r>
            <a:r>
              <a:rPr lang="ru-RU" sz="6600" dirty="0" smtClean="0"/>
              <a:t>+ 170 = ____</a:t>
            </a:r>
            <a:endParaRPr lang="ru-RU" sz="6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105</TotalTime>
  <Words>391</Words>
  <Application>Microsoft Office PowerPoint</Application>
  <PresentationFormat>Экран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Тема урока:</vt:lpstr>
      <vt:lpstr>Этап 1.</vt:lpstr>
      <vt:lpstr>Слайд 3</vt:lpstr>
      <vt:lpstr>Слайд 4</vt:lpstr>
      <vt:lpstr>Слайд 5</vt:lpstr>
      <vt:lpstr>Этап 2.</vt:lpstr>
      <vt:lpstr>Слайд 7</vt:lpstr>
      <vt:lpstr>Этап 3.</vt:lpstr>
      <vt:lpstr>Слайд 9</vt:lpstr>
      <vt:lpstr>Слайд 10</vt:lpstr>
      <vt:lpstr>Слайд 11</vt:lpstr>
      <vt:lpstr>Этап 4.</vt:lpstr>
      <vt:lpstr>Этап 5.</vt:lpstr>
      <vt:lpstr>Этап 6.</vt:lpstr>
      <vt:lpstr>Этап 7.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</dc:title>
  <dc:creator>DELL</dc:creator>
  <cp:lastModifiedBy>DELL</cp:lastModifiedBy>
  <cp:revision>39</cp:revision>
  <dcterms:created xsi:type="dcterms:W3CDTF">2014-05-20T16:46:33Z</dcterms:created>
  <dcterms:modified xsi:type="dcterms:W3CDTF">2014-08-16T17:06:17Z</dcterms:modified>
</cp:coreProperties>
</file>