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7" r:id="rId2"/>
    <p:sldId id="256" r:id="rId3"/>
    <p:sldId id="300" r:id="rId4"/>
    <p:sldId id="266" r:id="rId5"/>
    <p:sldId id="257" r:id="rId6"/>
    <p:sldId id="265" r:id="rId7"/>
    <p:sldId id="298" r:id="rId8"/>
    <p:sldId id="261" r:id="rId9"/>
    <p:sldId id="263" r:id="rId10"/>
    <p:sldId id="267" r:id="rId11"/>
    <p:sldId id="268" r:id="rId12"/>
    <p:sldId id="271" r:id="rId13"/>
    <p:sldId id="272" r:id="rId14"/>
    <p:sldId id="274" r:id="rId15"/>
    <p:sldId id="275" r:id="rId16"/>
    <p:sldId id="278" r:id="rId17"/>
    <p:sldId id="299" r:id="rId18"/>
    <p:sldId id="280" r:id="rId19"/>
    <p:sldId id="303" r:id="rId20"/>
    <p:sldId id="304" r:id="rId21"/>
    <p:sldId id="305" r:id="rId22"/>
    <p:sldId id="306" r:id="rId23"/>
    <p:sldId id="309" r:id="rId24"/>
    <p:sldId id="296" r:id="rId25"/>
    <p:sldId id="310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CBB23-DEAE-4D77-9AEB-8229701BEC9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1E97-660C-463B-B104-B6C4120C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6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F1E97-660C-463B-B104-B6C4120CD7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K:\&#1092;&#1086;&#1088;&#1091;&#1084;%20&#1041;&#1086;&#1083;&#1100;&#1096;&#1072;&#1103;%20&#1087;&#1077;&#1088;&#1077;&#1084;&#1077;&#1085;&#1072;\teosofia_-_perl_harbor_-_instrumentalnaya_muzyka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K:\&#1092;&#1086;&#1088;&#1091;&#1084;%20&#1041;&#1086;&#1083;&#1100;&#1096;&#1072;&#1103;%20&#1087;&#1077;&#1088;&#1077;&#1084;&#1077;&#1085;&#1072;\teosofia_-_perl_harbor_-_instrumentalnaya_muzyka.mp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&#1076;&#1083;&#1103;%20&#1076;&#1091;&#1096;&#1080;/&#1052;&#1072;&#1083;&#1099;&#1096;%20&#1080;%20&#1087;&#1088;&#1080;&#1088;&#1086;&#1076;&#1072;/09%20-%20&#1056;&#1072;&#1079;&#1076;&#1091;&#1084;&#1100;&#1077;.mp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hyperlink" Target="../&#1076;&#1083;&#1103;%20&#1076;&#1091;&#1096;&#1080;/&#1052;&#1072;&#1083;&#1099;&#1096;%20&#1080;%20&#1087;&#1088;&#1080;&#1088;&#1086;&#1076;&#1072;/09%20-%20&#1056;&#1072;&#1079;&#1076;&#1091;&#1084;&#1100;&#1077;.mp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43042" y="4929198"/>
            <a:ext cx="5637010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опыта работы </a:t>
            </a:r>
          </a:p>
          <a:p>
            <a:pPr algn="ctr"/>
            <a:r>
              <a:rPr lang="ru-RU" dirty="0" smtClean="0"/>
              <a:t>педагога- психолога С.С. </a:t>
            </a:r>
            <a:r>
              <a:rPr lang="ru-RU" dirty="0" err="1" smtClean="0"/>
              <a:t>Колчановой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МАОУ гимназии №1 г.Тюмени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358246" cy="179316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hlinkClick r:id="rId2" action="ppaction://hlinkfile"/>
              </a:rPr>
              <a:t>«Азбука общения»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внеурочная деятельность </a:t>
            </a:r>
            <a:br>
              <a:rPr lang="ru-RU" sz="2800" dirty="0" smtClean="0"/>
            </a:br>
            <a:r>
              <a:rPr lang="ru-RU" sz="2800" dirty="0" smtClean="0"/>
              <a:t>младших школьников в условиях реализации ФГОС НОО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69304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онфли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60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8657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ozedu.ru/files/u1080/8a80a05346932ab1945cca162ae28275_8ad4925cb750b09a8de0716603275b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6254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6164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psychology.ru/_images/20100724033712_tan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" y="332656"/>
            <a:ext cx="9113484" cy="60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308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adi.ru/postcards/funny/20346-otkrytki-udiv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" y="332656"/>
            <a:ext cx="9093124" cy="62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485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rbuzkarapuz.ru/down/0_22cfa_a8f541b3_xl_10_1292155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" y="116632"/>
            <a:ext cx="911551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4043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ub.foto.ru/gallery/images/preview/2009/08/23/141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17347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388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047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857652" cy="2143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М</a:t>
            </a:r>
            <a:r>
              <a:rPr lang="ru-RU" sz="5400" b="1" i="1" dirty="0" smtClean="0">
                <a:solidFill>
                  <a:srgbClr val="C00000"/>
                </a:solidFill>
                <a:latin typeface="Book Antiqua" pitchFamily="18" charset="0"/>
              </a:rPr>
              <a:t>о</a:t>
            </a:r>
            <a:r>
              <a:rPr lang="ru-RU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itchFamily="18" charset="0"/>
              </a:rPr>
              <a:t>и</a:t>
            </a: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 </a:t>
            </a:r>
            <a:b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hlinkClick r:id="rId2" action="ppaction://hlinkfile"/>
              </a:rPr>
              <a:t>э</a:t>
            </a: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  <a:hlinkClick r:id="rId2" action="ppaction://hlinkfile"/>
              </a:rPr>
              <a:t>м</a:t>
            </a:r>
            <a:r>
              <a:rPr lang="ru-RU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  <a:hlinkClick r:id="rId2" action="ppaction://hlinkfile"/>
              </a:rPr>
              <a:t>о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hlinkClick r:id="rId2" action="ppaction://hlinkfile"/>
              </a:rPr>
              <a:t>ц</a:t>
            </a:r>
            <a:r>
              <a:rPr lang="ru-RU" sz="5400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  <a:hlinkClick r:id="rId2" action="ppaction://hlinkfile"/>
              </a:rPr>
              <a:t>и</a:t>
            </a:r>
            <a:r>
              <a:rPr lang="ru-RU" sz="5400" b="1" i="1" dirty="0" smtClean="0">
                <a:solidFill>
                  <a:srgbClr val="FFFF00"/>
                </a:solidFill>
                <a:latin typeface="Book Antiqua" pitchFamily="18" charset="0"/>
                <a:hlinkClick r:id="rId2" action="ppaction://hlinkfile"/>
              </a:rPr>
              <a:t>и</a:t>
            </a:r>
            <a:endParaRPr lang="ru-RU" sz="54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429000"/>
            <a:ext cx="4762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2643206" cy="26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512511" cy="1143000"/>
          </a:xfrm>
        </p:spPr>
        <p:txBody>
          <a:bodyPr/>
          <a:lstStyle/>
          <a:p>
            <a:r>
              <a:rPr lang="ru-RU" sz="5400" i="1" dirty="0" smtClean="0">
                <a:solidFill>
                  <a:srgbClr val="FF0000"/>
                </a:solidFill>
                <a:latin typeface="Book Antiqua" pitchFamily="18" charset="0"/>
              </a:rPr>
              <a:t>Э</a:t>
            </a:r>
            <a:r>
              <a:rPr lang="ru-RU" sz="5400" i="1" dirty="0" smtClean="0">
                <a:solidFill>
                  <a:srgbClr val="FFC000"/>
                </a:solidFill>
                <a:latin typeface="Book Antiqua" pitchFamily="18" charset="0"/>
              </a:rPr>
              <a:t>м</a:t>
            </a:r>
            <a:r>
              <a:rPr lang="ru-RU" sz="5400" i="1" dirty="0" smtClean="0">
                <a:solidFill>
                  <a:srgbClr val="00B050"/>
                </a:solidFill>
                <a:latin typeface="Book Antiqua" pitchFamily="18" charset="0"/>
              </a:rPr>
              <a:t>о</a:t>
            </a:r>
            <a:r>
              <a:rPr lang="ru-RU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ц</a:t>
            </a:r>
            <a:r>
              <a:rPr lang="ru-RU" sz="5400" i="1" dirty="0" smtClean="0">
                <a:solidFill>
                  <a:srgbClr val="C00000"/>
                </a:solidFill>
                <a:latin typeface="Book Antiqua" pitchFamily="18" charset="0"/>
              </a:rPr>
              <a:t>и</a:t>
            </a:r>
            <a:r>
              <a:rPr lang="ru-RU" sz="5400" i="1" dirty="0" smtClean="0">
                <a:solidFill>
                  <a:srgbClr val="0070C0"/>
                </a:solidFill>
                <a:latin typeface="Book Antiqua" pitchFamily="18" charset="0"/>
              </a:rPr>
              <a:t>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643050"/>
            <a:ext cx="864399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Радость     Гнев    Удивление 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228600" lvl="1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          </a:t>
            </a:r>
            <a:r>
              <a:rPr lang="ru-RU" sz="4800" dirty="0" smtClean="0">
                <a:solidFill>
                  <a:srgbClr val="0070C0"/>
                </a:solidFill>
              </a:rPr>
              <a:t>Грусть       Страх   </a:t>
            </a:r>
          </a:p>
          <a:p>
            <a:pPr marL="228600" lvl="1">
              <a:buNone/>
            </a:pPr>
            <a:endParaRPr lang="ru-RU" sz="1100" dirty="0" smtClean="0">
              <a:solidFill>
                <a:srgbClr val="0070C0"/>
              </a:solidFill>
            </a:endParaRPr>
          </a:p>
          <a:p>
            <a:pPr marL="228600" lvl="1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smtClean="0">
                <a:solidFill>
                  <a:srgbClr val="0070C0"/>
                </a:solidFill>
              </a:rPr>
              <a:t>   </a:t>
            </a:r>
            <a:r>
              <a:rPr lang="ru-RU" sz="4800" dirty="0" smtClean="0">
                <a:solidFill>
                  <a:srgbClr val="0070C0"/>
                </a:solidFill>
              </a:rPr>
              <a:t>Обида           Спокойствие</a:t>
            </a:r>
          </a:p>
          <a:p>
            <a:pPr>
              <a:buNone/>
            </a:pPr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7207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2" action="ppaction://hlinkfile"/>
              </a:rPr>
              <a:t>Задание 1</a:t>
            </a:r>
            <a:r>
              <a:rPr lang="ru-RU" dirty="0" smtClean="0">
                <a:hlinkClick r:id="rId2" action="ppaction://hlinkfile"/>
              </a:rPr>
              <a:t>.</a:t>
            </a:r>
            <a:endParaRPr lang="ru-RU" dirty="0" smtClean="0"/>
          </a:p>
          <a:p>
            <a:r>
              <a:rPr lang="ru-RU" dirty="0" smtClean="0"/>
              <a:t>Выбери и обведи зеленым цветом те названия эмоций, которые тебе приятно испытывать, а красным карандашом подчеркни  неприятные для тебя эмоции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psy.ru/uploads/prev/304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83137" cy="69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814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sz="5400" i="1" dirty="0" smtClean="0">
                <a:solidFill>
                  <a:srgbClr val="FF0000"/>
                </a:solidFill>
                <a:latin typeface="Book Antiqua" pitchFamily="18" charset="0"/>
              </a:rPr>
              <a:t>Э</a:t>
            </a:r>
            <a:r>
              <a:rPr lang="ru-RU" sz="5400" i="1" dirty="0" smtClean="0">
                <a:solidFill>
                  <a:srgbClr val="FF6600"/>
                </a:solidFill>
                <a:latin typeface="Book Antiqua" pitchFamily="18" charset="0"/>
              </a:rPr>
              <a:t>м</a:t>
            </a:r>
            <a:r>
              <a:rPr lang="ru-RU" sz="5400" i="1" dirty="0" smtClean="0">
                <a:solidFill>
                  <a:srgbClr val="00B050"/>
                </a:solidFill>
                <a:latin typeface="Book Antiqua" pitchFamily="18" charset="0"/>
              </a:rPr>
              <a:t>о</a:t>
            </a:r>
            <a:r>
              <a:rPr lang="ru-RU" sz="5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ц</a:t>
            </a:r>
            <a:r>
              <a:rPr lang="ru-RU" sz="5400" i="1" dirty="0" smtClean="0">
                <a:solidFill>
                  <a:srgbClr val="C00000"/>
                </a:solidFill>
                <a:latin typeface="Book Antiqua" pitchFamily="18" charset="0"/>
              </a:rPr>
              <a:t>и</a:t>
            </a:r>
            <a:r>
              <a:rPr lang="ru-RU" sz="5400" i="1" dirty="0" smtClean="0">
                <a:solidFill>
                  <a:srgbClr val="0070C0"/>
                </a:solidFill>
                <a:latin typeface="Book Antiqua" pitchFamily="18" charset="0"/>
              </a:rPr>
              <a:t>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00100" y="1643050"/>
            <a:ext cx="3346704" cy="347472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00B050"/>
                </a:solidFill>
              </a:rPr>
              <a:t>Радость</a:t>
            </a:r>
          </a:p>
          <a:p>
            <a:pPr algn="r"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Гнев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Удивление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5000628" y="1500174"/>
            <a:ext cx="3714776" cy="492922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Грусть</a:t>
            </a:r>
          </a:p>
          <a:p>
            <a:pPr algn="r"/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00B050"/>
                </a:solidFill>
              </a:rPr>
              <a:t>Спокойствие</a:t>
            </a:r>
          </a:p>
          <a:p>
            <a:endParaRPr lang="ru-RU" sz="3600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Обида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Страх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14546" y="1500174"/>
            <a:ext cx="2286016" cy="92869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00628" y="2643182"/>
            <a:ext cx="3286148" cy="114300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52" y="4214818"/>
            <a:ext cx="3071834" cy="1143008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42976" y="3643314"/>
            <a:ext cx="150019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43768" y="2143116"/>
            <a:ext cx="150019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15074" y="4929198"/>
            <a:ext cx="150019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14942" y="6357958"/>
            <a:ext cx="150019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Само</a:t>
            </a:r>
            <a:r>
              <a:rPr lang="ru-RU" dirty="0" smtClean="0">
                <a:solidFill>
                  <a:srgbClr val="00B050"/>
                </a:solidFill>
                <a:latin typeface="Book Antiqua" pitchFamily="18" charset="0"/>
              </a:rPr>
              <a:t>чувствие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000108"/>
            <a:ext cx="3643338" cy="347472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Отрицательные эмоции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Пропадает  аппетит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Болит голова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Боли в животе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Ничего не хочется делать</a:t>
            </a:r>
          </a:p>
          <a:p>
            <a:r>
              <a:rPr lang="ru-RU" dirty="0" smtClean="0">
                <a:solidFill>
                  <a:srgbClr val="C00000"/>
                </a:solidFill>
                <a:latin typeface="Book Antiqua" pitchFamily="18" charset="0"/>
              </a:rPr>
              <a:t>Усталость</a:t>
            </a:r>
          </a:p>
          <a:p>
            <a:endParaRPr lang="ru-RU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786314" y="1071546"/>
            <a:ext cx="3857652" cy="3474720"/>
          </a:xfrm>
        </p:spPr>
        <p:txBody>
          <a:bodyPr/>
          <a:lstStyle/>
          <a:p>
            <a:pPr algn="r">
              <a:buNone/>
            </a:pPr>
            <a:r>
              <a:rPr lang="ru-RU" b="1" i="1" dirty="0" smtClean="0">
                <a:solidFill>
                  <a:srgbClr val="00B050"/>
                </a:solidFill>
                <a:latin typeface="Book Antiqua" pitchFamily="18" charset="0"/>
              </a:rPr>
              <a:t>Положительные эмоции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Активность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Возбуждение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Полнота сил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Book Antiqua" pitchFamily="18" charset="0"/>
              </a:rPr>
              <a:t>Готовность действовать</a:t>
            </a:r>
            <a:endParaRPr lang="ru-RU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kakmed.com/img/2011/09/golovnaya-bol-u-de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3049664" cy="2286016"/>
          </a:xfrm>
          <a:prstGeom prst="rect">
            <a:avLst/>
          </a:prstGeom>
          <a:noFill/>
        </p:spPr>
      </p:pic>
      <p:pic>
        <p:nvPicPr>
          <p:cNvPr id="1028" name="Picture 4" descr="http://prv3.lori-images.net/nachalnaya-shkola-radostnyi-shkolnik-0001058987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82186"/>
            <a:ext cx="3571900" cy="2675814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>
            <a:endCxn id="2" idx="2"/>
          </p:cNvCxnSpPr>
          <p:nvPr/>
        </p:nvCxnSpPr>
        <p:spPr>
          <a:xfrm>
            <a:off x="785786" y="642918"/>
            <a:ext cx="3327694" cy="5000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00628" y="571480"/>
            <a:ext cx="3214710" cy="5715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Задание 2.  Рассмотри внимательно выражения лиц. Соотнеси название эмоции с ее изображением с помощью стрелочек.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cxnSp>
        <p:nvCxnSpPr>
          <p:cNvPr id="10" name="Прямая со стрелкой 9">
            <a:hlinkClick r:id="rId2" action="ppaction://hlinkfile"/>
          </p:cNvPr>
          <p:cNvCxnSpPr/>
          <p:nvPr/>
        </p:nvCxnSpPr>
        <p:spPr>
          <a:xfrm>
            <a:off x="7215206" y="1071546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4"/>
          </p:nvPr>
        </p:nvGraphicFramePr>
        <p:xfrm>
          <a:off x="3143240" y="1571612"/>
          <a:ext cx="3214710" cy="3657600"/>
        </p:xfrm>
        <a:graphic>
          <a:graphicData uri="http://schemas.openxmlformats.org/drawingml/2006/table">
            <a:tbl>
              <a:tblPr/>
              <a:tblGrid>
                <a:gridCol w="3214710"/>
              </a:tblGrid>
              <a:tr h="43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страх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радость, веселье</a:t>
                      </a:r>
                      <a:endParaRPr lang="ru-RU" sz="2000" dirty="0">
                        <a:solidFill>
                          <a:srgbClr val="00B05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грусть, печаль</a:t>
                      </a: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стыд, вина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спокойствие</a:t>
                      </a:r>
                      <a:endParaRPr lang="ru-RU" sz="2000" dirty="0">
                        <a:solidFill>
                          <a:srgbClr val="00B05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удивление</a:t>
                      </a:r>
                      <a:endParaRPr lang="ru-RU" sz="2000" dirty="0" smtClean="0">
                        <a:solidFill>
                          <a:srgbClr val="00B05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гнев, злость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5500694" y="4286256"/>
            <a:ext cx="1643074" cy="7858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72132" y="3286124"/>
            <a:ext cx="157163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14942" y="1857364"/>
            <a:ext cx="1928826" cy="730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143108" y="2071678"/>
            <a:ext cx="1428760" cy="214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143108" y="3786190"/>
            <a:ext cx="1785950" cy="10001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214546" y="2786058"/>
            <a:ext cx="1571636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28760" cy="168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496"/>
            <a:ext cx="1409731" cy="16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238781"/>
            <a:ext cx="1363108" cy="161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4464843" y="4893479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357694"/>
            <a:ext cx="1298989" cy="18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214422"/>
            <a:ext cx="1371554" cy="13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2643182"/>
            <a:ext cx="1285884" cy="16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2556" y="1000108"/>
            <a:ext cx="1289099" cy="16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delaishag.ru/images/image/ris-10-lico-tel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022" y="3905671"/>
            <a:ext cx="2274978" cy="293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12511" cy="1143000"/>
          </a:xfrm>
        </p:spPr>
        <p:txBody>
          <a:bodyPr/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поддержать другого человека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7776864" cy="432048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Какие слова ты говоришь своему другу, чтобы его порадовать? А какие слова друзья говорят тебе? Выбери из приведенных и подчеркни те слова, которые говоришь ты, а зеленым карандашом обведи слова друзей. Можешь придумать и написать свои слова. </a:t>
            </a:r>
          </a:p>
          <a:p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Ты- смелый.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Ты- вежливый.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Ты- весёлый.</a:t>
            </a:r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Ты- умный.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______________________________________________________________________________________________________________________________________________________________________________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92912"/>
      </p:ext>
    </p:extLst>
  </p:cSld>
  <p:clrMapOvr>
    <a:masterClrMapping/>
  </p:clrMapOvr>
  <p:transition spd="med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сообщить о своем состоянии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Мне приятно …</a:t>
            </a:r>
          </a:p>
          <a:p>
            <a:r>
              <a:rPr lang="ru-RU" sz="2800" dirty="0" smtClean="0"/>
              <a:t>Меня огорчает …</a:t>
            </a:r>
          </a:p>
          <a:p>
            <a:r>
              <a:rPr lang="ru-RU" sz="2800" dirty="0" smtClean="0"/>
              <a:t>Меня радует …</a:t>
            </a:r>
          </a:p>
          <a:p>
            <a:r>
              <a:rPr lang="ru-RU" sz="2800" dirty="0" smtClean="0"/>
              <a:t>Мне неприятно …</a:t>
            </a:r>
          </a:p>
          <a:p>
            <a:r>
              <a:rPr lang="ru-RU" sz="2800" dirty="0" smtClean="0"/>
              <a:t>Мне грустно …</a:t>
            </a:r>
          </a:p>
          <a:p>
            <a:r>
              <a:rPr lang="ru-RU" sz="2800" dirty="0" smtClean="0"/>
              <a:t>Меня волнует …</a:t>
            </a:r>
          </a:p>
          <a:p>
            <a:r>
              <a:rPr lang="ru-RU" sz="2800" dirty="0" smtClean="0"/>
              <a:t>Я в восторге от …</a:t>
            </a:r>
          </a:p>
          <a:p>
            <a:r>
              <a:rPr lang="ru-RU" sz="2800" dirty="0" smtClean="0"/>
              <a:t>Я ожидаю …</a:t>
            </a:r>
          </a:p>
          <a:p>
            <a:r>
              <a:rPr lang="ru-RU" sz="2800" dirty="0" smtClean="0"/>
              <a:t>Я расстроен …</a:t>
            </a:r>
          </a:p>
          <a:p>
            <a:r>
              <a:rPr lang="ru-RU" sz="2800" dirty="0" smtClean="0"/>
              <a:t>Я доволен …</a:t>
            </a:r>
          </a:p>
        </p:txBody>
      </p:sp>
      <p:pic>
        <p:nvPicPr>
          <p:cNvPr id="1026" name="Picture 2" descr="http://1.bp.blogspot.com/-09PK_cjNw-A/TecLSMmfWhI/AAAAAAAAAH4/hLq5kZgsgkI/s1600/email-marketing-announc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639849" cy="25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000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12511" cy="1143000"/>
          </a:xfrm>
        </p:spPr>
        <p:txBody>
          <a:bodyPr/>
          <a:lstStyle/>
          <a:p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0880" cy="4899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Используя знания и опыт этого занятия, сообщи с помощью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слов и настроения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о своем впечатлении от занятия.</a:t>
            </a:r>
          </a:p>
          <a:p>
            <a:pPr marL="45720"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Выбери из приведенных вариантов, и подчеркни те слова, </a:t>
            </a:r>
          </a:p>
          <a:p>
            <a:pPr marL="45720"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которые соответствуют твоему настроению сейчас. </a:t>
            </a:r>
          </a:p>
          <a:p>
            <a:pPr marL="45720"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Можешь придумать и написать свои слова.</a:t>
            </a:r>
          </a:p>
          <a:p>
            <a:pPr marL="45720" indent="0">
              <a:buNone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Мне весело        Мне грустно      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радостно   Я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доволен      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Мне неприятно     Я расстроен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C:\Documents and Settings\108-каб\Local Settings\Temporary Internet Files\Content.Word\432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3933056"/>
            <a:ext cx="1581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23464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img0.liveinternet.ru/images/attach/c/3/77/221/7722196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95252"/>
            <a:ext cx="2981303" cy="18633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Домашнее задание</a:t>
            </a:r>
            <a:endParaRPr lang="ru-RU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214422"/>
            <a:ext cx="6858016" cy="5269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Эксперимент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Используя знания и опыт сегодняшнего занятия, понаблюдай за своим настроением в разных ситуациях.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Изменяется ли оно? Влияет ли на твое самочувствие?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Зарисуй или запиши свои наблюдения в листе наблюдений.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>Предложи свои варианты изменения настроения в лучшую сторону.</a:t>
            </a:r>
            <a:endParaRPr lang="ru-RU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1202" name="Picture 2" descr="http://1.bp.blogspot.com/-lah-6-BXALU/TqL7p2drIWI/AAAAAAAABGk/K9LaodA9aZw/s1600/C145-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68" y="142852"/>
            <a:ext cx="2928926" cy="1079079"/>
          </a:xfrm>
          <a:prstGeom prst="rect">
            <a:avLst/>
          </a:prstGeom>
          <a:noFill/>
        </p:spPr>
      </p:pic>
      <p:pic>
        <p:nvPicPr>
          <p:cNvPr id="51210" name="Picture 10" descr="http://www.unisender.com/ru/blog/wp-content/uploads/2011/12/bad_emai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1738290" cy="1303718"/>
          </a:xfrm>
          <a:prstGeom prst="rect">
            <a:avLst/>
          </a:prstGeom>
          <a:noFill/>
        </p:spPr>
      </p:pic>
      <p:pic>
        <p:nvPicPr>
          <p:cNvPr id="51212" name="Picture 12" descr="http://s010.radikal.ru/i314/1110/65/fc161fe414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419341" cy="24193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5429264"/>
            <a:ext cx="3738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Свои вопросы  и ответы можешь </a:t>
            </a:r>
          </a:p>
          <a:p>
            <a:r>
              <a:rPr lang="ru-RU" dirty="0" smtClean="0"/>
              <a:t>отправить по адресу</a:t>
            </a:r>
          </a:p>
          <a:p>
            <a:r>
              <a:rPr lang="en-US" dirty="0" smtClean="0"/>
              <a:t>E-mail </a:t>
            </a:r>
            <a:r>
              <a:rPr lang="ru-RU" dirty="0" smtClean="0"/>
              <a:t>: </a:t>
            </a:r>
            <a:r>
              <a:rPr lang="en-US" dirty="0" smtClean="0"/>
              <a:t>kolcsvetlana@yandex.ru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-project.narod.ru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" y="0"/>
            <a:ext cx="9130308" cy="683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403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0/46/774/46774073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0"/>
            <a:ext cx="484886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971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59.radikal.ru/i164/0905/7c/cc3288374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17134" cy="60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443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ugosvet24.ru/Country/VTimor/Easttim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7383"/>
            <a:ext cx="46805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74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plakal.com/uploads/post-3-12970318904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69"/>
            <a:ext cx="7452320" cy="67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195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logos/logos1008/logos100800682/765213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" y="260648"/>
            <a:ext cx="903958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238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5737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718</TotalTime>
  <Words>332</Words>
  <Application>Microsoft Office PowerPoint</Application>
  <PresentationFormat>Экран (4:3)</PresentationFormat>
  <Paragraphs>82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«Азбука общения»  внеурочная деятельность  младших школьников в условиях реализации ФГОС НОО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 эмоции</vt:lpstr>
      <vt:lpstr>Эмоции </vt:lpstr>
      <vt:lpstr>Эмоции </vt:lpstr>
      <vt:lpstr>Самочувствие </vt:lpstr>
      <vt:lpstr>Задание 2.  Рассмотри внимательно выражения лиц. Соотнеси название эмоции с ее изображением с помощью стрелочек. </vt:lpstr>
      <vt:lpstr>Как поддержать другого человека</vt:lpstr>
      <vt:lpstr>Как сообщить о своем состоянии</vt:lpstr>
      <vt:lpstr>Итоги работы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</dc:creator>
  <cp:lastModifiedBy>Борис</cp:lastModifiedBy>
  <cp:revision>78</cp:revision>
  <dcterms:created xsi:type="dcterms:W3CDTF">2011-11-14T14:53:06Z</dcterms:created>
  <dcterms:modified xsi:type="dcterms:W3CDTF">2014-05-23T06:22:06Z</dcterms:modified>
</cp:coreProperties>
</file>