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4" r:id="rId2"/>
    <p:sldId id="258" r:id="rId3"/>
    <p:sldId id="259" r:id="rId4"/>
    <p:sldId id="300" r:id="rId5"/>
    <p:sldId id="262" r:id="rId6"/>
    <p:sldId id="323" r:id="rId7"/>
    <p:sldId id="315" r:id="rId8"/>
    <p:sldId id="317" r:id="rId9"/>
    <p:sldId id="316" r:id="rId10"/>
    <p:sldId id="280" r:id="rId11"/>
    <p:sldId id="281" r:id="rId12"/>
    <p:sldId id="284" r:id="rId13"/>
    <p:sldId id="285" r:id="rId14"/>
    <p:sldId id="286" r:id="rId15"/>
    <p:sldId id="324" r:id="rId16"/>
    <p:sldId id="287" r:id="rId17"/>
    <p:sldId id="311" r:id="rId18"/>
    <p:sldId id="302" r:id="rId19"/>
    <p:sldId id="290" r:id="rId20"/>
    <p:sldId id="301" r:id="rId21"/>
    <p:sldId id="305" r:id="rId22"/>
    <p:sldId id="306" r:id="rId23"/>
    <p:sldId id="308" r:id="rId24"/>
    <p:sldId id="291" r:id="rId25"/>
    <p:sldId id="292" r:id="rId26"/>
    <p:sldId id="293" r:id="rId27"/>
    <p:sldId id="294" r:id="rId28"/>
    <p:sldId id="307" r:id="rId29"/>
    <p:sldId id="296" r:id="rId30"/>
    <p:sldId id="297" r:id="rId31"/>
    <p:sldId id="309" r:id="rId32"/>
    <p:sldId id="303" r:id="rId33"/>
    <p:sldId id="304" r:id="rId34"/>
    <p:sldId id="298" r:id="rId35"/>
    <p:sldId id="322" r:id="rId36"/>
    <p:sldId id="318" r:id="rId37"/>
    <p:sldId id="319" r:id="rId38"/>
    <p:sldId id="320" r:id="rId39"/>
    <p:sldId id="32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3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43" d="100"/>
          <a:sy n="43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311-E314-49C3-950F-9D147AB18BCA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EDAA-C149-4005-826F-FBB6C635E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3DA9-0448-4774-B717-C0B6288BCF25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77F3-F1AE-4EB3-990B-AC1C69CBE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9A03-45B3-4D14-BDED-EDE54C1DE65D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5405-E41E-4513-BD99-8A95EF480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A62F-1867-4036-B4FD-DA645C20B2CD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1F65-27D1-4A21-B30E-2626A7FD4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8CCB-550A-4D79-A6B3-D7DA266E91E9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4E52-D017-4755-9250-84786CD51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D19E-4B73-471A-9E4D-4D221BF5E576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97C6-0C88-4A4C-9CC4-DBBE84AAF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A834-9D52-475F-B58F-C3657C5B2AD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4659-8A63-4864-A888-9AC06AC27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18E4-DC0F-46AD-9BAD-472835DB69DB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8B22-1C5E-49F2-8825-9EB45120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256C-09FA-451C-9055-C26F3A66B79A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A935-3022-42A7-84EF-57B0CF0FC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7453-6C36-47DB-95CF-D8B62F427FB4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200C-84B7-4774-B82F-7AB54D92C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88A9-F2F1-4ECE-8E22-8200BA74DCCE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5EAE-25E2-4CA9-9445-4912312A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50E1D-DAF8-49AF-B13B-0CD3EC7A610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7B97D-FB2A-46A2-AF86-765697C2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три кит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84138"/>
            <a:ext cx="7929562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286125" y="214313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ГОУ ЦО №1433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857875" y="1285875"/>
            <a:ext cx="34940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Работа учеников ЦО №1433</a:t>
            </a:r>
          </a:p>
          <a:p>
            <a:r>
              <a:rPr lang="ru-RU" altLang="ru-RU"/>
              <a:t>ЮАО г. Москва</a:t>
            </a:r>
          </a:p>
          <a:p>
            <a:r>
              <a:rPr lang="ru-RU" altLang="ru-RU"/>
              <a:t>9А класса:</a:t>
            </a:r>
          </a:p>
          <a:p>
            <a:r>
              <a:rPr lang="ru-RU" altLang="ru-RU"/>
              <a:t>Петрухина Андрея</a:t>
            </a:r>
          </a:p>
          <a:p>
            <a:r>
              <a:rPr lang="ru-RU" altLang="ru-RU"/>
              <a:t>Мамедовой Айтен</a:t>
            </a:r>
          </a:p>
          <a:p>
            <a:r>
              <a:rPr lang="ru-RU" altLang="ru-RU"/>
              <a:t>Скотникова Ивана</a:t>
            </a:r>
          </a:p>
          <a:p>
            <a:r>
              <a:rPr lang="ru-RU" altLang="ru-RU"/>
              <a:t>Руководитель – учитель химии</a:t>
            </a:r>
          </a:p>
          <a:p>
            <a:r>
              <a:rPr lang="ru-RU" altLang="ru-RU"/>
              <a:t>Мартынова Е.А.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492500" y="6092825"/>
            <a:ext cx="185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г. Москва 2013г.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143000" y="4572000"/>
            <a:ext cx="6786563" cy="1570038"/>
          </a:xfrm>
          <a:prstGeom prst="rect">
            <a:avLst/>
          </a:prstGeom>
          <a:solidFill>
            <a:srgbClr val="172549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600" b="1">
                <a:latin typeface="Monotype Corsiva" pitchFamily="66" charset="0"/>
              </a:rPr>
              <a:t>Три кита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4929188" y="1214438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ru-RU" sz="4400" b="1"/>
              <a:t>N</a:t>
            </a:r>
            <a:endParaRPr lang="ru-RU" altLang="ru-RU" sz="4400" b="1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4000500" y="2143125"/>
            <a:ext cx="642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ru-RU" sz="4800" b="1"/>
              <a:t>P</a:t>
            </a:r>
            <a:endParaRPr lang="ru-RU" altLang="ru-RU" sz="4800" b="1"/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ru-RU" sz="4400" b="1"/>
              <a:t>K</a:t>
            </a:r>
            <a:endParaRPr lang="ru-RU" altLang="ru-RU" sz="4400" b="1"/>
          </a:p>
        </p:txBody>
      </p:sp>
      <p:sp>
        <p:nvSpPr>
          <p:cNvPr id="12" name="Полилиния 11"/>
          <p:cNvSpPr/>
          <p:nvPr/>
        </p:nvSpPr>
        <p:spPr>
          <a:xfrm>
            <a:off x="3911600" y="1065213"/>
            <a:ext cx="2200275" cy="809625"/>
          </a:xfrm>
          <a:custGeom>
            <a:avLst/>
            <a:gdLst>
              <a:gd name="connsiteX0" fmla="*/ 0 w 2199190"/>
              <a:gd name="connsiteY0" fmla="*/ 810228 h 810228"/>
              <a:gd name="connsiteX1" fmla="*/ 34724 w 2199190"/>
              <a:gd name="connsiteY1" fmla="*/ 729205 h 810228"/>
              <a:gd name="connsiteX2" fmla="*/ 69448 w 2199190"/>
              <a:gd name="connsiteY2" fmla="*/ 694481 h 810228"/>
              <a:gd name="connsiteX3" fmla="*/ 92598 w 2199190"/>
              <a:gd name="connsiteY3" fmla="*/ 659757 h 810228"/>
              <a:gd name="connsiteX4" fmla="*/ 115747 w 2199190"/>
              <a:gd name="connsiteY4" fmla="*/ 636607 h 810228"/>
              <a:gd name="connsiteX5" fmla="*/ 173620 w 2199190"/>
              <a:gd name="connsiteY5" fmla="*/ 555585 h 810228"/>
              <a:gd name="connsiteX6" fmla="*/ 231494 w 2199190"/>
              <a:gd name="connsiteY6" fmla="*/ 462987 h 810228"/>
              <a:gd name="connsiteX7" fmla="*/ 243068 w 2199190"/>
              <a:gd name="connsiteY7" fmla="*/ 335666 h 810228"/>
              <a:gd name="connsiteX8" fmla="*/ 335666 w 2199190"/>
              <a:gd name="connsiteY8" fmla="*/ 243068 h 810228"/>
              <a:gd name="connsiteX9" fmla="*/ 358815 w 2199190"/>
              <a:gd name="connsiteY9" fmla="*/ 208344 h 810228"/>
              <a:gd name="connsiteX10" fmla="*/ 462987 w 2199190"/>
              <a:gd name="connsiteY10" fmla="*/ 127321 h 810228"/>
              <a:gd name="connsiteX11" fmla="*/ 509286 w 2199190"/>
              <a:gd name="connsiteY11" fmla="*/ 115747 h 810228"/>
              <a:gd name="connsiteX12" fmla="*/ 544010 w 2199190"/>
              <a:gd name="connsiteY12" fmla="*/ 104172 h 810228"/>
              <a:gd name="connsiteX13" fmla="*/ 671332 w 2199190"/>
              <a:gd name="connsiteY13" fmla="*/ 81023 h 810228"/>
              <a:gd name="connsiteX14" fmla="*/ 787079 w 2199190"/>
              <a:gd name="connsiteY14" fmla="*/ 34724 h 810228"/>
              <a:gd name="connsiteX15" fmla="*/ 833377 w 2199190"/>
              <a:gd name="connsiteY15" fmla="*/ 23149 h 810228"/>
              <a:gd name="connsiteX16" fmla="*/ 937549 w 2199190"/>
              <a:gd name="connsiteY16" fmla="*/ 0 h 810228"/>
              <a:gd name="connsiteX17" fmla="*/ 1794076 w 2199190"/>
              <a:gd name="connsiteY17" fmla="*/ 11575 h 810228"/>
              <a:gd name="connsiteX18" fmla="*/ 1851949 w 2199190"/>
              <a:gd name="connsiteY18" fmla="*/ 69448 h 810228"/>
              <a:gd name="connsiteX19" fmla="*/ 1875099 w 2199190"/>
              <a:gd name="connsiteY19" fmla="*/ 92597 h 810228"/>
              <a:gd name="connsiteX20" fmla="*/ 2025570 w 2199190"/>
              <a:gd name="connsiteY20" fmla="*/ 104172 h 810228"/>
              <a:gd name="connsiteX21" fmla="*/ 2141316 w 2199190"/>
              <a:gd name="connsiteY21" fmla="*/ 138896 h 810228"/>
              <a:gd name="connsiteX22" fmla="*/ 2176041 w 2199190"/>
              <a:gd name="connsiteY22" fmla="*/ 150471 h 810228"/>
              <a:gd name="connsiteX23" fmla="*/ 2199190 w 2199190"/>
              <a:gd name="connsiteY23" fmla="*/ 173620 h 8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99190" h="810228">
                <a:moveTo>
                  <a:pt x="0" y="810228"/>
                </a:moveTo>
                <a:cubicBezTo>
                  <a:pt x="11575" y="783220"/>
                  <a:pt x="19606" y="754401"/>
                  <a:pt x="34724" y="729205"/>
                </a:cubicBezTo>
                <a:cubicBezTo>
                  <a:pt x="43146" y="715169"/>
                  <a:pt x="58969" y="707056"/>
                  <a:pt x="69448" y="694481"/>
                </a:cubicBezTo>
                <a:cubicBezTo>
                  <a:pt x="78354" y="683794"/>
                  <a:pt x="83908" y="670620"/>
                  <a:pt x="92598" y="659757"/>
                </a:cubicBezTo>
                <a:cubicBezTo>
                  <a:pt x="99415" y="651236"/>
                  <a:pt x="108761" y="644990"/>
                  <a:pt x="115747" y="636607"/>
                </a:cubicBezTo>
                <a:cubicBezTo>
                  <a:pt x="153582" y="591205"/>
                  <a:pt x="143546" y="597689"/>
                  <a:pt x="173620" y="555585"/>
                </a:cubicBezTo>
                <a:cubicBezTo>
                  <a:pt x="223706" y="485464"/>
                  <a:pt x="195236" y="535501"/>
                  <a:pt x="231494" y="462987"/>
                </a:cubicBezTo>
                <a:cubicBezTo>
                  <a:pt x="235352" y="420547"/>
                  <a:pt x="228105" y="375568"/>
                  <a:pt x="243068" y="335666"/>
                </a:cubicBezTo>
                <a:cubicBezTo>
                  <a:pt x="251888" y="312147"/>
                  <a:pt x="318028" y="269526"/>
                  <a:pt x="335666" y="243068"/>
                </a:cubicBezTo>
                <a:cubicBezTo>
                  <a:pt x="343382" y="231493"/>
                  <a:pt x="349762" y="218906"/>
                  <a:pt x="358815" y="208344"/>
                </a:cubicBezTo>
                <a:cubicBezTo>
                  <a:pt x="390662" y="171189"/>
                  <a:pt x="417693" y="147451"/>
                  <a:pt x="462987" y="127321"/>
                </a:cubicBezTo>
                <a:cubicBezTo>
                  <a:pt x="477524" y="120860"/>
                  <a:pt x="493990" y="120117"/>
                  <a:pt x="509286" y="115747"/>
                </a:cubicBezTo>
                <a:cubicBezTo>
                  <a:pt x="521017" y="112395"/>
                  <a:pt x="532100" y="106819"/>
                  <a:pt x="544010" y="104172"/>
                </a:cubicBezTo>
                <a:cubicBezTo>
                  <a:pt x="591628" y="93590"/>
                  <a:pt x="625012" y="93656"/>
                  <a:pt x="671332" y="81023"/>
                </a:cubicBezTo>
                <a:cubicBezTo>
                  <a:pt x="824024" y="39380"/>
                  <a:pt x="671667" y="78004"/>
                  <a:pt x="787079" y="34724"/>
                </a:cubicBezTo>
                <a:cubicBezTo>
                  <a:pt x="801974" y="29138"/>
                  <a:pt x="818081" y="27519"/>
                  <a:pt x="833377" y="23149"/>
                </a:cubicBezTo>
                <a:cubicBezTo>
                  <a:pt x="913154" y="356"/>
                  <a:pt x="812232" y="20887"/>
                  <a:pt x="937549" y="0"/>
                </a:cubicBezTo>
                <a:cubicBezTo>
                  <a:pt x="1223058" y="3858"/>
                  <a:pt x="1508757" y="459"/>
                  <a:pt x="1794076" y="11575"/>
                </a:cubicBezTo>
                <a:cubicBezTo>
                  <a:pt x="1822750" y="12692"/>
                  <a:pt x="1838708" y="52898"/>
                  <a:pt x="1851949" y="69448"/>
                </a:cubicBezTo>
                <a:cubicBezTo>
                  <a:pt x="1858766" y="77969"/>
                  <a:pt x="1864398" y="90457"/>
                  <a:pt x="1875099" y="92597"/>
                </a:cubicBezTo>
                <a:cubicBezTo>
                  <a:pt x="1924427" y="102463"/>
                  <a:pt x="1975413" y="100314"/>
                  <a:pt x="2025570" y="104172"/>
                </a:cubicBezTo>
                <a:cubicBezTo>
                  <a:pt x="2095540" y="121665"/>
                  <a:pt x="2056778" y="110717"/>
                  <a:pt x="2141316" y="138896"/>
                </a:cubicBezTo>
                <a:cubicBezTo>
                  <a:pt x="2152891" y="142754"/>
                  <a:pt x="2167414" y="141844"/>
                  <a:pt x="2176041" y="150471"/>
                </a:cubicBezTo>
                <a:lnTo>
                  <a:pt x="2199190" y="173620"/>
                </a:lnTo>
              </a:path>
            </a:pathLst>
          </a:cu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Наблюдения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PICT01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PICT02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f184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Содержимое 3" descr="f153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7971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Вариант</a:t>
                      </a:r>
                      <a:endParaRPr lang="ru-RU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Величина растений в см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7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12.01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27.01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17.01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10.03</a:t>
                      </a:r>
                      <a:endParaRPr lang="ru-RU" sz="2400" b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NPK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56</a:t>
                      </a:r>
                      <a:endParaRPr lang="ru-RU" sz="2400" b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NP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45</a:t>
                      </a:r>
                      <a:endParaRPr lang="ru-RU" sz="2400" b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f672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88"/>
            <a:ext cx="9144000" cy="685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DSC000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f728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f213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43000" y="2214563"/>
            <a:ext cx="6972300" cy="290036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Определить влияние химических веществ на рост и развитие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f348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108700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000375" y="6286500"/>
            <a:ext cx="328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Подготовка к исследованиям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DSC0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DSC000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DSC000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215063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286125" y="6286500"/>
            <a:ext cx="257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Пламенный фотометр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f265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1" name="Содержимое 3" descr="f287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5" name="Содержимое 3" descr="f306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9699" name="Содержимое 3" descr="f328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5" descr="DSC000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1747" name="Содержимое 3" descr="f528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9001125" cy="500062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1.</a:t>
            </a:r>
            <a:r>
              <a:rPr lang="ru-RU" altLang="ru-RU" sz="3200" smtClean="0"/>
              <a:t> Изучить литературу по данному вопросу.</a:t>
            </a:r>
          </a:p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2.</a:t>
            </a:r>
            <a:r>
              <a:rPr lang="ru-RU" altLang="ru-RU" sz="3200" smtClean="0"/>
              <a:t> Проведение агрохимического эксперимента.</a:t>
            </a:r>
          </a:p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3.</a:t>
            </a:r>
            <a:r>
              <a:rPr lang="ru-RU" altLang="ru-RU" sz="3200" smtClean="0"/>
              <a:t> Получить представление о работе агрохимической лаборатории и методиках исследований, проводимых в ней.</a:t>
            </a:r>
          </a:p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4.</a:t>
            </a:r>
            <a:r>
              <a:rPr lang="ru-RU" altLang="ru-RU" sz="3200" smtClean="0"/>
              <a:t> Научиться анализировать полученные данные и делать выводы.</a:t>
            </a:r>
          </a:p>
          <a:p>
            <a:pPr eaLnBrk="1" hangingPunct="1"/>
            <a:r>
              <a:rPr lang="ru-RU" altLang="ru-RU" sz="3200" smtClean="0">
                <a:solidFill>
                  <a:srgbClr val="FFFF00"/>
                </a:solidFill>
              </a:rPr>
              <a:t>5.</a:t>
            </a:r>
            <a:r>
              <a:rPr lang="ru-RU" altLang="ru-RU" sz="3200" smtClean="0"/>
              <a:t> Представить результаты в виде презентации.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2771" name="Содержимое 3" descr="f572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DSC000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215063"/>
          </a:xfrm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4214813" y="6286500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ФЭК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f408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3" name="Рисунок 4" descr="f437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6867" name="Содержимое 3" descr="f589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215063"/>
          </a:xfrm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714750" y="6286500"/>
            <a:ext cx="1811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Анализ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229600" cy="1114444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Результаты агрохимического анализа гидропонных растворах</a:t>
            </a:r>
            <a:endParaRPr lang="ru-RU" sz="3200" dirty="0"/>
          </a:p>
        </p:txBody>
      </p:sp>
      <p:sp>
        <p:nvSpPr>
          <p:cNvPr id="378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38"/>
          <a:ext cx="9144000" cy="567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796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Вариант</a:t>
                      </a:r>
                      <a:endParaRPr lang="ru-RU" sz="1800" b="1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</a:t>
                      </a:r>
                      <a:endParaRPr lang="ru-RU" sz="1800" b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P(P2O5)</a:t>
                      </a:r>
                      <a:endParaRPr lang="ru-RU" sz="1800" b="1" dirty="0"/>
                    </a:p>
                  </a:txBody>
                  <a:tcPr marT="45716" marB="4571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K(K2O)</a:t>
                      </a:r>
                      <a:endParaRPr lang="ru-RU" sz="1800" b="1" dirty="0"/>
                    </a:p>
                  </a:txBody>
                  <a:tcPr marT="45716" marB="4571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Mg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728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NH4+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NO3-</a:t>
                      </a:r>
                      <a:endParaRPr lang="ru-RU" sz="1800" b="1" dirty="0"/>
                    </a:p>
                  </a:txBody>
                  <a:tcPr marT="45716" marB="4571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40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Мг/литр</a:t>
                      </a:r>
                      <a:r>
                        <a:rPr lang="ru-RU" sz="1800" b="1" baseline="0" dirty="0" smtClean="0"/>
                        <a:t>  раствора</a:t>
                      </a:r>
                      <a:endParaRPr lang="ru-RU" sz="1800" b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NPK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215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728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PK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728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NK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24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145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728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NP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26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61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728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Участники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PICT01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PICT02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Я</a:t>
            </a:r>
          </a:p>
        </p:txBody>
      </p:sp>
      <p:pic>
        <p:nvPicPr>
          <p:cNvPr id="41987" name="Picture 4" descr="DSC008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Содержание опыта</a:t>
            </a:r>
            <a:endParaRPr lang="ru-RU" dirty="0"/>
          </a:p>
        </p:txBody>
      </p:sp>
      <p:graphicFrame>
        <p:nvGraphicFramePr>
          <p:cNvPr id="7198" name="Group 30"/>
          <p:cNvGraphicFramePr>
            <a:graphicFrameLocks noGrp="1"/>
          </p:cNvGraphicFramePr>
          <p:nvPr>
            <p:ph idx="1"/>
          </p:nvPr>
        </p:nvGraphicFramePr>
        <p:xfrm>
          <a:off x="357188" y="1500188"/>
          <a:ext cx="8229600" cy="4480500"/>
        </p:xfrm>
        <a:graphic>
          <a:graphicData uri="http://schemas.openxmlformats.org/drawingml/2006/table">
            <a:tbl>
              <a:tblPr/>
              <a:tblGrid>
                <a:gridCol w="542925"/>
                <a:gridCol w="928687"/>
                <a:gridCol w="6757988"/>
              </a:tblGrid>
              <a:tr h="82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NPK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питательном растворе присутствуют все необходимые питательные элементы.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питательном растворе отсутствуют азотные удобрения.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82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питательном растворе  нет фосфорных удобрений.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82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NP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из питательного раствора исключены калийные удобрения.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188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растворе нет азотных, фосфорных и калийных удобрений, остальные питательные элементы присутствуют.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опыта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1. Питательная основа - гидропонный раствор по рецепту Кноппа    (см. приложение 1.) </a:t>
            </a:r>
          </a:p>
          <a:p>
            <a:pPr eaLnBrk="1" hangingPunct="1"/>
            <a:r>
              <a:rPr lang="ru-RU" altLang="ru-RU" smtClean="0"/>
              <a:t>2. Субстрат  -  керамзит. </a:t>
            </a:r>
          </a:p>
          <a:p>
            <a:pPr eaLnBrk="1" hangingPunct="1"/>
            <a:r>
              <a:rPr lang="ru-RU" altLang="ru-RU" smtClean="0"/>
              <a:t>3. Опыт проводился в пластиковых контейнерах. </a:t>
            </a:r>
          </a:p>
          <a:p>
            <a:pPr eaLnBrk="1" hangingPunct="1"/>
            <a:r>
              <a:rPr lang="ru-RU" altLang="ru-RU" smtClean="0"/>
              <a:t>4. Опытная культура – фасоль.</a:t>
            </a:r>
          </a:p>
          <a:p>
            <a:pPr eaLnBrk="1" hangingPunct="1"/>
            <a:r>
              <a:rPr lang="ru-RU" altLang="ru-RU" smtClean="0"/>
              <a:t>5. Все растения выращивались в одном помещении при одинаковых условиях.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Состав питательного раствора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63"/>
          <a:ext cx="9144000" cy="578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214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Элементы (Э)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Содержание в мл/л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Оптимальное соотношение элементов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Соотношение питательных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элементов  в гидропонном растворе</a:t>
                      </a:r>
                      <a:endParaRPr lang="ru-RU" sz="2400" b="1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171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P(P2O5)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</a:t>
                      </a:r>
                      <a:endParaRPr lang="ru-RU" sz="2400" b="1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K(K2O)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Влияние фосфора на развитие растения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/>
              <a:t>Недостаток фосфора</a:t>
            </a:r>
            <a:r>
              <a:rPr lang="ru-RU" altLang="ru-RU" sz="3200" i="1" smtClean="0"/>
              <a:t> проявляется в задержке роста и развития растений, в скручивании листьев, образовании </a:t>
            </a:r>
            <a:r>
              <a:rPr lang="ru-RU" altLang="ru-RU" sz="3200" i="1" smtClean="0">
                <a:solidFill>
                  <a:srgbClr val="F48540"/>
                </a:solidFill>
              </a:rPr>
              <a:t>красновато-фиолетовых или буровато-фиолетовых пятен</a:t>
            </a:r>
            <a:r>
              <a:rPr lang="ru-RU" altLang="ru-RU" sz="3200" i="1" smtClean="0"/>
              <a:t>, может сказаться на сроках цветения растений.</a:t>
            </a:r>
          </a:p>
          <a:p>
            <a:pPr eaLnBrk="1" hangingPunct="1"/>
            <a:r>
              <a:rPr lang="ru-RU" altLang="ru-RU" sz="3200" i="1" smtClean="0"/>
              <a:t>При избытке фосфора наблюдается уменьшение размеров растения, сморщивание нижних листьев.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Влияние калия на жизнь растений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/>
              <a:t>При недостатке</a:t>
            </a:r>
            <a:r>
              <a:rPr lang="ru-RU" altLang="ru-RU" sz="3200" i="1" smtClean="0"/>
              <a:t> его на краях листьев </a:t>
            </a:r>
            <a:r>
              <a:rPr lang="ru-RU" altLang="ru-RU" sz="3200" i="1" smtClean="0">
                <a:solidFill>
                  <a:srgbClr val="F9A307"/>
                </a:solidFill>
              </a:rPr>
              <a:t>появляются коричневые пятна </a:t>
            </a:r>
            <a:r>
              <a:rPr lang="ru-RU" altLang="ru-RU" sz="3200" i="1" smtClean="0"/>
              <a:t>(центральная часть листа и жилки остаются зелеными), форма листа искажается.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Влияние азота на развитие растения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 </a:t>
            </a:r>
            <a:r>
              <a:rPr lang="ru-RU" altLang="ru-RU" sz="3200" i="1" smtClean="0"/>
              <a:t>Характерным признаком </a:t>
            </a:r>
            <a:r>
              <a:rPr lang="ru-RU" altLang="ru-RU" sz="3200" b="1" i="1" smtClean="0"/>
              <a:t>азотного голодания</a:t>
            </a:r>
            <a:r>
              <a:rPr lang="ru-RU" altLang="ru-RU" sz="3200" i="1" smtClean="0"/>
              <a:t> является торможение роста вегетативных органов растений и </a:t>
            </a:r>
            <a:r>
              <a:rPr lang="ru-RU" altLang="ru-RU" sz="3200" i="1" smtClean="0">
                <a:solidFill>
                  <a:srgbClr val="F48540"/>
                </a:solidFill>
              </a:rPr>
              <a:t>появление бледно-зеленой или даже желто-зеленой окраски</a:t>
            </a:r>
            <a:r>
              <a:rPr lang="ru-RU" altLang="ru-RU" sz="3200" i="1" smtClean="0"/>
              <a:t> листьев из-за нарушения образования хлорофилла. Азот повторно используется в растениях, поэтому признаки его недостатка проявляются сначала у нижних листьев.</a:t>
            </a:r>
            <a:r>
              <a:rPr lang="ru-RU" altLang="ru-RU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455</Words>
  <Application>Microsoft Office PowerPoint</Application>
  <PresentationFormat>Экран (4:3)</PresentationFormat>
  <Paragraphs>149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Book Antiqua</vt:lpstr>
      <vt:lpstr>Апекс</vt:lpstr>
      <vt:lpstr>Слайд 1</vt:lpstr>
      <vt:lpstr>Цель проекта</vt:lpstr>
      <vt:lpstr>Задачи</vt:lpstr>
      <vt:lpstr>Содержание опыта</vt:lpstr>
      <vt:lpstr>Условия опыта</vt:lpstr>
      <vt:lpstr>Состав питательного раствора</vt:lpstr>
      <vt:lpstr>Влияние фосфора на развитие растения</vt:lpstr>
      <vt:lpstr>Влияние калия на жизнь растений</vt:lpstr>
      <vt:lpstr>Влияние азота на развитие растения</vt:lpstr>
      <vt:lpstr>Наблюдения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Результаты агрохимического анализа гидропонных растворах</vt:lpstr>
      <vt:lpstr>Участники</vt:lpstr>
      <vt:lpstr>Слайд 37</vt:lpstr>
      <vt:lpstr>Слайд 38</vt:lpstr>
      <vt:lpstr>Я</vt:lpstr>
    </vt:vector>
  </TitlesOfParts>
  <Company>Домашний компютер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влияние фосфора, кальция, магния на жизнь растений</dc:title>
  <dc:creator>Андрей</dc:creator>
  <cp:lastModifiedBy>re</cp:lastModifiedBy>
  <cp:revision>30</cp:revision>
  <dcterms:created xsi:type="dcterms:W3CDTF">2009-05-25T10:19:00Z</dcterms:created>
  <dcterms:modified xsi:type="dcterms:W3CDTF">2014-10-18T19:16:02Z</dcterms:modified>
</cp:coreProperties>
</file>