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87" r:id="rId3"/>
    <p:sldId id="259" r:id="rId4"/>
    <p:sldId id="260" r:id="rId5"/>
    <p:sldId id="267" r:id="rId6"/>
    <p:sldId id="272" r:id="rId7"/>
    <p:sldId id="263" r:id="rId8"/>
    <p:sldId id="289" r:id="rId9"/>
    <p:sldId id="273" r:id="rId10"/>
    <p:sldId id="262" r:id="rId11"/>
    <p:sldId id="258" r:id="rId12"/>
    <p:sldId id="266" r:id="rId13"/>
    <p:sldId id="285" r:id="rId14"/>
    <p:sldId id="276" r:id="rId15"/>
    <p:sldId id="274" r:id="rId16"/>
    <p:sldId id="288" r:id="rId17"/>
    <p:sldId id="280" r:id="rId18"/>
    <p:sldId id="291" r:id="rId19"/>
    <p:sldId id="282" r:id="rId20"/>
    <p:sldId id="283" r:id="rId21"/>
    <p:sldId id="281" r:id="rId22"/>
    <p:sldId id="27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56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71678"/>
            <a:ext cx="8136904" cy="2143140"/>
          </a:xfrm>
        </p:spPr>
        <p:txBody>
          <a:bodyPr>
            <a:prstTxWarp prst="textPlain">
              <a:avLst>
                <a:gd name="adj" fmla="val 48374"/>
              </a:avLst>
            </a:prstTxWarp>
          </a:bodyPr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Рисуем овалы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437112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дополнительного образования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Мазукабзова Марина Мухарбиевна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Новый Уренгой, 2014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7dc96c03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24847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91506194_large_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7" y="260648"/>
            <a:ext cx="4248471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25171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ingv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248472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7379157_large_4045361_jEPMzDCqw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42484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ИЗОБРАЖЕНИЕ НАСЕКОМЫХ, ОВОЩЕЙ И ФРУКТОВ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77548964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12776"/>
            <a:ext cx="280831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628800"/>
            <a:ext cx="266429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328789322_g067.gif"/>
          <p:cNvPicPr>
            <a:picLocks noChangeAspect="1"/>
          </p:cNvPicPr>
          <p:nvPr/>
        </p:nvPicPr>
        <p:blipFill>
          <a:blip r:embed="rId4" cstate="print"/>
          <a:srcRect l="46286"/>
          <a:stretch>
            <a:fillRect/>
          </a:stretch>
        </p:blipFill>
        <p:spPr>
          <a:xfrm>
            <a:off x="323528" y="1628800"/>
            <a:ext cx="24482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55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УГЛУБЛЕННЫЙ  ЭТАП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 видеть и наблюдать, показать анатомическое строение , повадки , характер, настроение, направление  перьев и шерсти и </a:t>
            </a:r>
            <a:r>
              <a:rPr lang="ru-RU" sz="2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тд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7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07-land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91000" cy="466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4343400" cy="5867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original_mirr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88840"/>
            <a:ext cx="4320480" cy="459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ПОЭТАПНОЕ ВЫПОЛНЕНИЕ И НАГЛЯДНОЕ ИЗОБРАЖЕНИЕ ПАВЛИНОВ В РАЗНЫХ ПОЛОЖЕНИЯХ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f985c5baf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8180"/>
            <a:ext cx="2509730" cy="447197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Users\Ира\Desktop\павлин и занятие\ПАВЛИН\11650630-n-n---n-n---n--n-n---n-n--n-n-n---------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8181"/>
            <a:ext cx="2384778" cy="4461138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5" descr="pavlin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48181"/>
            <a:ext cx="2532351" cy="4461138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ПРЕДМЕТЫ, ГДЕ ОСНОВА ОВАЛ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 какой из этих предметов не имеет овальную  форму ? )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7" descr="eskiz-014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248472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ankety_monster_hay_3435_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9486"/>
          <a:stretch>
            <a:fillRect/>
          </a:stretch>
        </p:blipFill>
        <p:spPr>
          <a:xfrm>
            <a:off x="323528" y="4481736"/>
            <a:ext cx="4176464" cy="218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9" descr="34_265.jpg"/>
          <p:cNvPicPr>
            <a:picLocks noChangeAspect="1"/>
          </p:cNvPicPr>
          <p:nvPr/>
        </p:nvPicPr>
        <p:blipFill>
          <a:blip r:embed="rId4" cstate="print"/>
          <a:srcRect l="14000" r="14000"/>
          <a:stretch>
            <a:fillRect/>
          </a:stretch>
        </p:blipFill>
        <p:spPr>
          <a:xfrm>
            <a:off x="1187624" y="1196752"/>
            <a:ext cx="24482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ГРАФИЧЕСКАЯ ТЕХНИКА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Графика - вид</a:t>
            </a:r>
            <a:r>
              <a:rPr lang="ru-RU" dirty="0" smtClean="0"/>
              <a:t> </a:t>
            </a:r>
            <a:r>
              <a:rPr lang="ru-RU" sz="2000" dirty="0" smtClean="0"/>
              <a:t>изобразительного  искусства, который включает рисунок  и печатные художественные изображения</a:t>
            </a:r>
          </a:p>
          <a:p>
            <a:pPr>
              <a:buNone/>
            </a:pPr>
            <a:r>
              <a:rPr lang="ru-RU" sz="2000" dirty="0" smtClean="0"/>
              <a:t>     Рисунок- основной вид  графики. Как правило ,графические изображения выполняются на листе  бумаги. Художнику порой достаточно очень простых средств- графитного карандаша или шариковой ручки, чтобы сделать графический рисунок.</a:t>
            </a:r>
          </a:p>
          <a:p>
            <a:pPr>
              <a:buNone/>
            </a:pPr>
            <a:r>
              <a:rPr lang="ru-RU" sz="2000" dirty="0" smtClean="0"/>
              <a:t>     Язык графики и главные его выразительные средства-это линия, штрих, контур, тоновое пятно. Активно участвует в создании общего впечатления и белый лист бумаги.</a:t>
            </a:r>
          </a:p>
          <a:p>
            <a:pPr>
              <a:buNone/>
            </a:pPr>
            <a:r>
              <a:rPr lang="ru-RU" sz="2000" dirty="0" smtClean="0"/>
              <a:t>     Графическое произведение в отличие от живописного, где цвет играет главную роль, так же может быть цветным, но характер применения совершенно иной. Цвет подчиняется особенностям изображения присущим рисунку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ru-RU" dirty="0" smtClean="0"/>
              <a:t>             Как держать карандаш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32859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3"/>
            <a:ext cx="8812088" cy="4248472"/>
          </a:xfrm>
        </p:spPr>
        <p:txBody>
          <a:bodyPr/>
          <a:lstStyle/>
          <a:p>
            <a:r>
              <a:rPr lang="ru-RU" dirty="0" smtClean="0"/>
              <a:t>Язык графики и его главные выразительные средства – это линия, штрих, контур, тоновое пятно.</a:t>
            </a:r>
          </a:p>
          <a:p>
            <a:r>
              <a:rPr lang="ru-RU" dirty="0" smtClean="0"/>
              <a:t> Задание: Выполнить эти графические упражнения.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58050" y="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2) штрих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1) линия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29610" cy="22860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Цель:</a:t>
            </a:r>
            <a:br>
              <a:rPr lang="ru-RU" sz="3200" dirty="0" smtClean="0"/>
            </a:br>
            <a:r>
              <a:rPr lang="ru-RU" sz="2000" dirty="0" smtClean="0"/>
              <a:t>УЧИТЬ ДЕТЕЙ И ВЗРОСЛЫХ ЛЮБОВАТЬСЯ КРАСОТОЙ, ЯРКОСТЬЮ ОКРУЖАЮЩЕГО МИРА, ПРИОБЩАТЬ К ИЗОБРАЗИТЕЛЬНОМУ ИСКУССТВУ ЧЕРЕЗ ПРАКТИЧЕСКУЮ ДЕЯТЕЛЬНОСТЬ.</a:t>
            </a:r>
            <a:br>
              <a:rPr lang="ru-RU" sz="2000" dirty="0" smtClean="0"/>
            </a:br>
            <a:r>
              <a:rPr lang="ru-RU" sz="3200" dirty="0" smtClean="0"/>
              <a:t>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86058"/>
            <a:ext cx="8686800" cy="46688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Рисовать предметы по памяти и по представлению, используя правила  расположения рисунка на листе бумаги в связи с его размерами и необходимостью зрительного равновесия форм и цвета</a:t>
            </a:r>
          </a:p>
          <a:p>
            <a:r>
              <a:rPr lang="ru-RU" sz="2000" dirty="0" smtClean="0"/>
              <a:t>Формировать  графические умения и навыки, умения сравнивать свой рисунок с изображаемым объектом</a:t>
            </a:r>
          </a:p>
          <a:p>
            <a:r>
              <a:rPr lang="ru-RU" sz="2000" dirty="0" smtClean="0"/>
              <a:t>Воспитать эстетическое отношение к действительности, эмоциональной отзывчивости на красоту окружающего мира, бережного отношения к природе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573325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3) тоновое пятно и градация тона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РАБОТА  ВЫПОЛНЕНАЯ С ЭЛЕМЕНТАМИ             РАБОТА ВЫПОЛНЕНАЯ  ТОНОВЫМ                              </a:t>
            </a:r>
            <a:br>
              <a:rPr lang="ru-RU" sz="1800" dirty="0" smtClean="0"/>
            </a:br>
            <a:r>
              <a:rPr lang="ru-RU" sz="1800" dirty="0" smtClean="0"/>
              <a:t>ЛИНИИ И ШТРИХА                                                     ПЯТНОМ</a:t>
            </a: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4441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176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ПРАКТИЧЕСКИЕ  ЗАДАНИЯ 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ПРОСТОГО К СЛОЖНОМУ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Ира\Desktop\павлин и занятие\ПАВЛИН\f985c5ba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29322" y="1428736"/>
            <a:ext cx="321467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Ира\Pictures\13_html_m6a031d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736"/>
            <a:ext cx="3357586" cy="489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Ира\Pictures\1328789322_g067.gif"/>
          <p:cNvPicPr>
            <a:picLocks noChangeAspect="1" noChangeArrowheads="1"/>
          </p:cNvPicPr>
          <p:nvPr/>
        </p:nvPicPr>
        <p:blipFill>
          <a:blip r:embed="rId4" cstate="print"/>
          <a:srcRect l="45670"/>
          <a:stretch>
            <a:fillRect/>
          </a:stretch>
        </p:blipFill>
        <p:spPr bwMode="auto">
          <a:xfrm>
            <a:off x="0" y="1428736"/>
            <a:ext cx="259228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428604"/>
            <a:ext cx="8468308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         Подведение  </a:t>
            </a:r>
            <a:r>
              <a:rPr lang="ru-RU" dirty="0" smtClean="0"/>
              <a:t>Итога урока.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вал </a:t>
            </a:r>
            <a:r>
              <a:rPr lang="ru-RU" sz="2800" dirty="0" smtClean="0"/>
              <a:t>- основа </a:t>
            </a:r>
            <a:r>
              <a:rPr lang="ru-RU" sz="2800" dirty="0" smtClean="0"/>
              <a:t>многих изображаемых        предметов в изобразительном искусстве.</a:t>
            </a:r>
            <a:br>
              <a:rPr lang="ru-RU" sz="2800" dirty="0" smtClean="0"/>
            </a:b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ыполнили   ГРАФИЧЕСКИЕ УПРАЖНЕНИЯ И Творческие  ЗАДАНИя  В  ЖАНРЕ?</a:t>
            </a:r>
            <a:br>
              <a:rPr lang="ru-RU" sz="2800" dirty="0" smtClean="0"/>
            </a:b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НИМАЛИСТИЧЕСКОМ.</a:t>
            </a:r>
            <a:br>
              <a:rPr lang="ru-RU" sz="2800" dirty="0" smtClean="0"/>
            </a:b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sz="2800" dirty="0" smtClean="0"/>
              <a:t>юбовались красотой и яркостью окружающего мира.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5229200"/>
            <a:ext cx="182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08720"/>
          </a:xfrm>
        </p:spPr>
        <p:txBody>
          <a:bodyPr/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 В АРХИТЕКТУРЕ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1305056117-mg-08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5"/>
            <a:ext cx="42484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Egg01-sma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49688"/>
            <a:ext cx="4176464" cy="261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Ира\Pictures\desi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2484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Ира\Pictures\images41.jpg"/>
          <p:cNvPicPr>
            <a:picLocks noChangeAspect="1" noChangeArrowheads="1"/>
          </p:cNvPicPr>
          <p:nvPr/>
        </p:nvPicPr>
        <p:blipFill>
          <a:blip r:embed="rId5" cstate="print"/>
          <a:srcRect b="24973"/>
          <a:stretch>
            <a:fillRect/>
          </a:stretch>
        </p:blipFill>
        <p:spPr bwMode="auto">
          <a:xfrm>
            <a:off x="4716016" y="1124744"/>
            <a:ext cx="417646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7UlhcYc2I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03244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TT6fotoRB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5365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tamina_020310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45365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GYiUf_7rG9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0743"/>
          <a:stretch>
            <a:fillRect/>
          </a:stretch>
        </p:blipFill>
        <p:spPr>
          <a:xfrm>
            <a:off x="179512" y="188640"/>
            <a:ext cx="432048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hell-Residence-by-Kotaro-Ide-photo-Nacasa-and-Partners-Inc-yatzer-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343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Ира\Pictures\ok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1764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Ира\Pictures\tamina_020310_02.jpg"/>
          <p:cNvPicPr>
            <a:picLocks noChangeAspect="1" noChangeArrowheads="1"/>
          </p:cNvPicPr>
          <p:nvPr/>
        </p:nvPicPr>
        <p:blipFill>
          <a:blip r:embed="rId5" cstate="print"/>
          <a:srcRect t="25199" b="9498"/>
          <a:stretch>
            <a:fillRect/>
          </a:stretch>
        </p:blipFill>
        <p:spPr bwMode="auto">
          <a:xfrm>
            <a:off x="179512" y="3573016"/>
            <a:ext cx="432048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55596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  ЭТАП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на воображение, мышление, фантазию  и развития  мелкой моторики руки. </a:t>
            </a:r>
            <a: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57188"/>
            <a:ext cx="8458200" cy="16430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               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685800" y="2500313"/>
            <a:ext cx="8458200" cy="271462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Рисуем овалы в разных положениях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Практическое задание на воображение, мышление и фантазию, где основой предмета является овал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начальный  этап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ИЗОБРАЖЕНИЕ ПТИЦ И ЖИВОТНЫХ</a:t>
            </a:r>
            <a:b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НА РАЗВИТИЕ ГЛАЗОМЕРА ,ПРОПОРЦИИ И ПРОПОРЦИАНАЛЬНОГО  СООТНОШЕНИЯ )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7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8" descr="0034-046-Metodika-izobrazhenija-zhivotnyk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17646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9" descr="13_html_m6a031d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415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5064"/>
            <a:ext cx="4392488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308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Рисуем овалы </vt:lpstr>
      <vt:lpstr>Цель: УЧИТЬ ДЕТЕЙ И ВЗРОСЛЫХ ЛЮБОВАТЬСЯ КРАСОТОЙ, ЯРКОСТЬЮ ОКРУЖАЮЩЕГО МИРА, ПРИОБЩАТЬ К ИЗОБРАЗИТЕЛЬНОМУ ИСКУССТВУ ЧЕРЕЗ ПРАКТИЧЕСКУЮ ДЕЯТЕЛЬНОСТЬ. ЗАДАЧИ: </vt:lpstr>
      <vt:lpstr>ОВАЛ В АРХИТЕКТУРЕ</vt:lpstr>
      <vt:lpstr>Презентация PowerPoint</vt:lpstr>
      <vt:lpstr>Презентация PowerPoint</vt:lpstr>
      <vt:lpstr>                            ПОДГОТОВИТЕЛЬНЫЙ   ЭТАП  </vt:lpstr>
      <vt:lpstr>Задание на воображение, мышление, фантазию  и развития  мелкой моторики руки.  </vt:lpstr>
      <vt:lpstr>                ПРАКТИЧЕСКАЯ РАБОТА</vt:lpstr>
      <vt:lpstr>                      начальный  этап ИЗОБРАЖЕНИЕ ПТИЦ И ЖИВОТНЫХ (ЗАДАНИЕ НА РАЗВИТИЕ ГЛАЗОМЕРА ,ПРОПОРЦИИ И ПРОПОРЦИАНАЛЬНОГО  СООТНОШЕНИЯ )   </vt:lpstr>
      <vt:lpstr>Презентация PowerPoint</vt:lpstr>
      <vt:lpstr>Презентация PowerPoint</vt:lpstr>
      <vt:lpstr>ИЗОБРАЖЕНИЕ НАСЕКОМЫХ, ОВОЩЕЙ И ФРУКТОВ</vt:lpstr>
      <vt:lpstr>УГЛУБЛЕННЫЙ  ЭТАП (уметь видеть и наблюдать, показать анатомическое строение , повадки , характер, настроение, направление  перьев и шерсти и тд.)</vt:lpstr>
      <vt:lpstr>ПОЭТАПНОЕ ВЫПОЛНЕНИЕ И НАГЛЯДНОЕ ИЗОБРАЖЕНИЕ ПАВЛИНОВ В РАЗНЫХ ПОЛОЖЕНИЯХ</vt:lpstr>
      <vt:lpstr>ПРЕДМЕТЫ, ГДЕ ОСНОВА ОВАЛ ( вопрос: какой из этих предметов не имеет овальную  форму ? )</vt:lpstr>
      <vt:lpstr> ГРАФИЧЕСКАЯ ТЕХНИКА</vt:lpstr>
      <vt:lpstr>             Как держать карандаш</vt:lpstr>
      <vt:lpstr>               ПРАКТИЧЕСКАЯ РАБОТА</vt:lpstr>
      <vt:lpstr>Презентация PowerPoint</vt:lpstr>
      <vt:lpstr>Презентация PowerPoint</vt:lpstr>
      <vt:lpstr>РАБОТА  ВЫПОЛНЕНАЯ С ЭЛЕМЕНТАМИ             РАБОТА ВЫПОЛНЕНАЯ  ТОНОВЫМ                               ЛИНИИ И ШТРИХА                                                     ПЯТНОМ</vt:lpstr>
      <vt:lpstr>ПРАКТИЧЕСКИЕ  ЗАДАНИЯ  (ОТ ПРОСТОГО К СЛОЖНОМУ )</vt:lpstr>
      <vt:lpstr>         Подведение  Итога урока. Овал - основа многих изображаемых        предметов в изобразительном искусстве. Выполнили   ГРАФИЧЕСКИЕ УПРАЖНЕНИЯ И Творческие  ЗАДАНИя  В  ЖАНРЕ? АНИМАЛИСТИЧЕСКОМ. любовались красотой и яркостью окружающего мира.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Аллергия</dc:title>
  <dc:creator>Ира</dc:creator>
  <cp:lastModifiedBy>1</cp:lastModifiedBy>
  <cp:revision>220</cp:revision>
  <dcterms:created xsi:type="dcterms:W3CDTF">2012-11-25T08:43:55Z</dcterms:created>
  <dcterms:modified xsi:type="dcterms:W3CDTF">2014-03-25T12:42:29Z</dcterms:modified>
</cp:coreProperties>
</file>