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8" r:id="rId31"/>
    <p:sldId id="286" r:id="rId32"/>
    <p:sldId id="287" r:id="rId33"/>
    <p:sldId id="289" r:id="rId34"/>
    <p:sldId id="291" r:id="rId35"/>
    <p:sldId id="292" r:id="rId36"/>
    <p:sldId id="293" r:id="rId37"/>
    <p:sldId id="290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6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E3914-3E4F-4296-B893-F01E83EE40C2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C51A6-8463-4A1D-8007-8F161D551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6CDC8-5CCC-4906-82CF-01BD142EE6B9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F3D89-17DA-4C25-BD0E-45B08A49D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32E6-432E-4F2D-8ABB-2FBC54B44B73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A2A7-BC9E-49EF-9328-47881BEE2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C631-99E5-4D58-8391-322AD00BB0A6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B6BFD-4B61-40F1-885C-4B0207FA2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1A3F9-A6FB-473C-93AB-2D0C2F1629FF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7C37-5290-449B-8067-167F56BA3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56161-8D5C-4973-BEFE-E03F21B35EEB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03BBE-AB47-4B97-801B-5E0EBCE8E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9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22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EF855-73A2-42A3-BCC6-9A30349B7E23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EAC13-94DA-49C5-A008-3F8A9BEF8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E4D12-51C8-42E9-A1A6-F029744BA2EC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3828D-2F56-4E56-B902-F163D9A64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8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9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A587-ADB5-43F4-8382-52BD999D5B2E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6128-E13C-4D90-BE6B-42BB50064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10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11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0BA5-4BC9-4C05-95E1-B5D5B2773A11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9925-8784-4980-B807-876E714BA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6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7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E4E18-8BED-443F-89D0-0ADFE4E3406C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CED09-DA1C-4B4B-AFE1-337FF815B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F026-EA37-484F-B4C9-79D34695468C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C62EA-9095-45FB-AA2D-31C39E03C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BE20-FAD8-4DBF-9426-0A36DF52591F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BDA3-3048-4148-9D39-8A15D6566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1BAE-DDDF-4D3B-BAFE-CDE3F6AA78B1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32EA1-BDAF-4766-9AD3-A8D2151F3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6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93110F-DCFC-46C2-9639-CDE485099FFB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1A4DE5-E8F2-4CCA-8CF8-18647CA5E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42" r:id="rId7"/>
    <p:sldLayoutId id="2147483743" r:id="rId8"/>
    <p:sldLayoutId id="2147483754" r:id="rId9"/>
    <p:sldLayoutId id="2147483755" r:id="rId10"/>
    <p:sldLayoutId id="2147483744" r:id="rId11"/>
    <p:sldLayoutId id="2147483745" r:id="rId12"/>
    <p:sldLayoutId id="2147483746" r:id="rId13"/>
    <p:sldLayoutId id="214748374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7772400" cy="35004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Тема урока: Информационно-справочные документы </a:t>
            </a:r>
            <a:endParaRPr lang="ru-RU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69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900" smtClean="0"/>
              <a:t>7. </a:t>
            </a:r>
            <a:r>
              <a:rPr lang="ru-RU" smtClean="0"/>
              <a:t>Какая часть текста в распорядительных документах обязательна? </a:t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857250"/>
          </a:xfrm>
        </p:spPr>
        <p:txBody>
          <a:bodyPr/>
          <a:lstStyle/>
          <a:p>
            <a:pPr eaLnBrk="1" hangingPunct="1"/>
            <a:r>
              <a:rPr lang="ru-RU" b="1" smtClean="0"/>
              <a:t>а) констатирующая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8625" y="3000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б) распорядительная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625" y="3929063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в)</a:t>
            </a:r>
            <a:r>
              <a:rPr lang="ru-RU" sz="3200">
                <a:latin typeface="Cambria" pitchFamily="18" charset="0"/>
              </a:rPr>
              <a:t> </a:t>
            </a:r>
            <a:r>
              <a:rPr lang="ru-RU" sz="3200" b="1">
                <a:latin typeface="Cambria" pitchFamily="18" charset="0"/>
              </a:rPr>
              <a:t>обе части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625" y="485775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г) нет правильного ответа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5" grpId="0"/>
      <p:bldP spid="5" grpId="1"/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69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900" smtClean="0"/>
              <a:t>8. </a:t>
            </a:r>
            <a:r>
              <a:rPr lang="ru-RU" smtClean="0"/>
              <a:t>Какой вариант реквизита «Подпись» оформлен на фирменном бланке правильно?</a:t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286000"/>
            <a:ext cx="8501063" cy="8572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"/>
              <a:defRPr/>
            </a:pPr>
            <a:r>
              <a:rPr lang="ru-RU" b="1" dirty="0" smtClean="0"/>
              <a:t>а)</a:t>
            </a:r>
            <a:r>
              <a:rPr lang="ru-RU" dirty="0" smtClean="0"/>
              <a:t> </a:t>
            </a:r>
            <a:r>
              <a:rPr lang="ru-RU" sz="3000" b="1" dirty="0" smtClean="0"/>
              <a:t>Директор ЗАО «Мария»                    Б.Ю. Рогов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625" y="3143250"/>
            <a:ext cx="8501063" cy="85725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"/>
              <a:defRPr/>
            </a:pPr>
            <a:r>
              <a:rPr lang="ru-RU" sz="3200" b="1" dirty="0">
                <a:latin typeface="+mn-lt"/>
              </a:rPr>
              <a:t>б) </a:t>
            </a:r>
            <a:r>
              <a:rPr lang="ru-RU" sz="3000" b="1" dirty="0">
                <a:latin typeface="+mn-lt"/>
              </a:rPr>
              <a:t>ООО «Квадрат» директор                С.П. Орлов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625" y="4000500"/>
            <a:ext cx="8501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в)</a:t>
            </a:r>
            <a:r>
              <a:rPr lang="ru-RU" sz="3200">
                <a:latin typeface="Cambria" pitchFamily="18" charset="0"/>
              </a:rPr>
              <a:t> </a:t>
            </a:r>
            <a:r>
              <a:rPr lang="ru-RU" sz="2800" b="1">
                <a:latin typeface="Cambria" pitchFamily="18" charset="0"/>
              </a:rPr>
              <a:t>Директор                                                  Носов А.Н.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625" y="5000625"/>
            <a:ext cx="8501063" cy="85725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"/>
              <a:defRPr/>
            </a:pPr>
            <a:r>
              <a:rPr lang="ru-RU" sz="3200" b="1" dirty="0">
                <a:latin typeface="+mn-lt"/>
              </a:rPr>
              <a:t>г) </a:t>
            </a:r>
            <a:r>
              <a:rPr lang="ru-RU" sz="3000" b="1" dirty="0">
                <a:latin typeface="+mn-lt"/>
              </a:rPr>
              <a:t>Финансовый директор                      Д.Б. Горин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  <p:bldP spid="5" grpId="0"/>
      <p:bldP spid="5" grpId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69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900" smtClean="0"/>
              <a:t>9. </a:t>
            </a:r>
            <a:r>
              <a:rPr lang="ru-RU" smtClean="0"/>
              <a:t>Можно ли в расшифровке подписи реквизита «Подпись» указать только фамилию?</a:t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286000"/>
            <a:ext cx="8501063" cy="857250"/>
          </a:xfrm>
        </p:spPr>
        <p:txBody>
          <a:bodyPr/>
          <a:lstStyle/>
          <a:p>
            <a:pPr eaLnBrk="1" hangingPunct="1"/>
            <a:r>
              <a:rPr lang="ru-RU" b="1" smtClean="0"/>
              <a:t>а) можно в исходящих документах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8625" y="3143250"/>
            <a:ext cx="8501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б) нельзя</a:t>
            </a:r>
            <a:endParaRPr lang="ru-RU" sz="3000" b="1">
              <a:latin typeface="Cambria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625" y="3857625"/>
            <a:ext cx="87153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в)</a:t>
            </a:r>
            <a:r>
              <a:rPr lang="ru-RU" sz="3200">
                <a:latin typeface="Cambria" pitchFamily="18" charset="0"/>
              </a:rPr>
              <a:t> </a:t>
            </a:r>
            <a:r>
              <a:rPr lang="ru-RU" sz="3200" b="1">
                <a:latin typeface="Cambria" pitchFamily="18" charset="0"/>
              </a:rPr>
              <a:t>можно, но только в распорядительных документах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625" y="5000625"/>
            <a:ext cx="8501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г) можно во всех документах</a:t>
            </a:r>
            <a:endParaRPr lang="ru-RU" sz="3000" b="1">
              <a:latin typeface="Cambr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5" grpId="0"/>
      <p:bldP spid="5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69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900" smtClean="0"/>
              <a:t>10. </a:t>
            </a:r>
            <a:r>
              <a:rPr lang="ru-RU" smtClean="0"/>
              <a:t>Граница правого поля бланка документа составляет</a:t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857250"/>
          </a:xfrm>
        </p:spPr>
        <p:txBody>
          <a:bodyPr/>
          <a:lstStyle/>
          <a:p>
            <a:pPr eaLnBrk="1" hangingPunct="1"/>
            <a:r>
              <a:rPr lang="ru-RU" b="1" smtClean="0"/>
              <a:t>а) 5 мм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8625" y="3000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б) 10 мм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625" y="3929063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в)</a:t>
            </a:r>
            <a:r>
              <a:rPr lang="ru-RU" sz="3200">
                <a:latin typeface="Cambria" pitchFamily="18" charset="0"/>
              </a:rPr>
              <a:t> </a:t>
            </a:r>
            <a:r>
              <a:rPr lang="ru-RU" sz="3200" b="1">
                <a:latin typeface="Cambria" pitchFamily="18" charset="0"/>
              </a:rPr>
              <a:t>15 мм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625" y="485775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г) 20 мм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5" grpId="0"/>
      <p:bldP spid="5" grpId="1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3786214" cy="5583254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u="sng" dirty="0" smtClean="0">
                <a:solidFill>
                  <a:schemeClr val="tx1"/>
                </a:solidFill>
              </a:rPr>
              <a:t>Служебное письмо </a:t>
            </a:r>
            <a:r>
              <a:rPr lang="ru-RU" sz="2000" dirty="0" smtClean="0">
                <a:solidFill>
                  <a:schemeClr val="tx1"/>
                </a:solidFill>
              </a:rPr>
              <a:t>– обобщенное название различных по содержанию документов, выделяемых в одну группу в связи со способом передачи текста (пересылаются по почте, по факсу или другим способом).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4484" y="0"/>
            <a:ext cx="50695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313" y="285750"/>
            <a:ext cx="4572000" cy="600075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ru-RU" sz="2800" b="1" smtClean="0"/>
              <a:t>Письмо </a:t>
            </a:r>
            <a:r>
              <a:rPr lang="ru-RU" sz="2000" smtClean="0"/>
              <a:t>– </a:t>
            </a:r>
            <a:r>
              <a:rPr lang="ru-RU" sz="2000" b="1" smtClean="0"/>
              <a:t>самый распространенный вид служебных документов. Именно письма являются средством связи организаций с внешним миром. Через письма ведутся преддоговорные переговоры, выясняются отношения между юридическими и физическими лицами, излагаются просьбы, претензии и т.п. Поэтому так важно, с одной стороны, чтобы служебное письмо отвечало своему практическому назначению и имело юридическую силу, а с другой стороны, оно должно отвечать всем требованиям этики деловой переписки.</a:t>
            </a:r>
          </a:p>
          <a:p>
            <a:pPr eaLnBrk="1" hangingPunct="1">
              <a:spcAft>
                <a:spcPct val="0"/>
              </a:spcAft>
            </a:pPr>
            <a:endParaRPr lang="ru-RU" b="1" smtClean="0"/>
          </a:p>
        </p:txBody>
      </p:sp>
      <p:pic>
        <p:nvPicPr>
          <p:cNvPr id="1026" name="Picture 2" descr="51885001_konve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5" y="2428875"/>
            <a:ext cx="41433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Требования к тексту письма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5068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        </a:t>
            </a:r>
            <a:r>
              <a:rPr lang="ru-RU" sz="2800" b="1" smtClean="0"/>
              <a:t>В письмах используют следующие формы</a:t>
            </a:r>
            <a:r>
              <a:rPr lang="en-US" sz="2800" b="1" smtClean="0"/>
              <a:t> </a:t>
            </a:r>
            <a:r>
              <a:rPr lang="ru-RU" sz="2800" b="1" smtClean="0"/>
              <a:t>изложения:</a:t>
            </a:r>
          </a:p>
          <a:p>
            <a:pPr eaLnBrk="1" hangingPunct="1"/>
            <a:r>
              <a:rPr lang="ru-RU" sz="2800" b="1" smtClean="0"/>
              <a:t>от первого лица множественного числа («просим направить», «направляем на рассмотрение»);</a:t>
            </a:r>
          </a:p>
          <a:p>
            <a:pPr eaLnBrk="1" hangingPunct="1"/>
            <a:r>
              <a:rPr lang="ru-RU" sz="2800" b="1" smtClean="0"/>
              <a:t>от первого лица единственного числа («считаю необходимым», «прошу выделить»);</a:t>
            </a:r>
          </a:p>
          <a:p>
            <a:pPr eaLnBrk="1" hangingPunct="1"/>
            <a:r>
              <a:rPr lang="ru-RU" sz="2800" b="1" smtClean="0"/>
              <a:t>от третьего лица единственного числа («министерство не возражает», «ВНИИДАД считает возможным»).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chemeClr val="tx1"/>
                </a:solidFill>
                <a:effectLst/>
              </a:rPr>
              <a:t>Текст письма должен включать три структурных элемента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997450"/>
          </a:xfrm>
        </p:spPr>
        <p:txBody>
          <a:bodyPr/>
          <a:lstStyle/>
          <a:p>
            <a:pPr eaLnBrk="1" hangingPunct="1"/>
            <a:r>
              <a:rPr lang="ru-RU" sz="2800" b="1" smtClean="0"/>
              <a:t>вводную часть</a:t>
            </a:r>
            <a:r>
              <a:rPr lang="en-US" sz="2800" smtClean="0"/>
              <a:t> (</a:t>
            </a:r>
            <a:r>
              <a:rPr lang="ru-RU" sz="2800" smtClean="0"/>
              <a:t>излагающую повод для написания письма</a:t>
            </a:r>
            <a:r>
              <a:rPr lang="en-US" sz="2800" smtClean="0"/>
              <a:t>)</a:t>
            </a:r>
            <a:r>
              <a:rPr lang="ru-RU" sz="2800" smtClean="0"/>
              <a:t>;</a:t>
            </a:r>
            <a:endParaRPr lang="en-US" sz="2800" smtClean="0"/>
          </a:p>
          <a:p>
            <a:pPr eaLnBrk="1" hangingPunct="1"/>
            <a:r>
              <a:rPr lang="ru-RU" sz="2800" b="1" smtClean="0"/>
              <a:t>доказательную часть</a:t>
            </a:r>
            <a:r>
              <a:rPr lang="en-US" sz="2800" smtClean="0"/>
              <a:t> (</a:t>
            </a:r>
            <a:r>
              <a:rPr lang="ru-RU" sz="2800" smtClean="0"/>
              <a:t>приводящую доводы, ссылки на нормативные документы</a:t>
            </a:r>
            <a:r>
              <a:rPr lang="en-US" sz="2800" smtClean="0"/>
              <a:t>)</a:t>
            </a:r>
            <a:r>
              <a:rPr lang="ru-RU" sz="2800" smtClean="0"/>
              <a:t>;</a:t>
            </a:r>
          </a:p>
          <a:p>
            <a:pPr eaLnBrk="1" hangingPunct="1"/>
            <a:r>
              <a:rPr lang="ru-RU" sz="2800" b="1" smtClean="0"/>
              <a:t>заключительную часть</a:t>
            </a:r>
            <a:r>
              <a:rPr lang="ru-RU" sz="2800" smtClean="0"/>
              <a:t> (в которой излагается просьба, согласие, отказ и пр.) </a:t>
            </a:r>
          </a:p>
          <a:p>
            <a:pPr eaLnBrk="1" hangingPunct="1"/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     </a:t>
            </a:r>
            <a:r>
              <a:rPr lang="ru-RU" sz="2500" b="1" smtClean="0"/>
              <a:t>Письма по несложным вопросам, не нуждающимся  в пояснении, могут содержать одну заключительную часть.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179388" y="115888"/>
            <a:ext cx="8964612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chemeClr val="tx1"/>
                </a:solidFill>
                <a:effectLst/>
              </a:rPr>
              <a:t>Служебное письмо должно быть: 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395288" y="1268413"/>
            <a:ext cx="8507412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посвящено одному вопросу </a:t>
            </a:r>
            <a:r>
              <a:rPr lang="ru-RU" sz="1600" b="1" smtClean="0"/>
              <a:t>(так как работа с документом, содержащим несколько вопросов, вызывает трудности (регистрация, контроль исполнения, определение дела по номенклатуре и т.д.)</a:t>
            </a:r>
            <a:r>
              <a:rPr lang="ru-RU" sz="1600" smtClean="0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кратким </a:t>
            </a:r>
            <a:r>
              <a:rPr lang="ru-RU" sz="1600" b="1" smtClean="0"/>
              <a:t>(Размер письма не должен превышать одной машинописной страницы. При необходимости разрешено увеличение объема служебного письма до пяти машинописных страниц. Если текст служебного письма не превышает 5-7 строк, то можно использовать бланк формата А5)</a:t>
            </a:r>
            <a:r>
              <a:rPr lang="ru-RU" sz="1600" smtClean="0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полным </a:t>
            </a:r>
            <a:r>
              <a:rPr lang="ru-RU" sz="1600" b="1" smtClean="0"/>
              <a:t>(несмотря на краткость, вопрос, рассматриваемый в нем, должен быть раскрыт полностью и всесторонне, чтобы исключить дополнительную переписку, запросы по телефону, факсу и т.п.)</a:t>
            </a:r>
            <a:r>
              <a:rPr lang="ru-RU" sz="1600" smtClean="0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точным и объективным </a:t>
            </a:r>
            <a:r>
              <a:rPr lang="ru-RU" sz="1600" b="1" smtClean="0"/>
              <a:t>(содержать только достоверную информацию, исключающую двоякое, неопределенное или многозначное токование)</a:t>
            </a:r>
            <a:r>
              <a:rPr lang="ru-RU" sz="1600" smtClean="0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корректным по форме</a:t>
            </a:r>
            <a:r>
              <a:rPr lang="ru-RU" smtClean="0"/>
              <a:t> </a:t>
            </a:r>
            <a:r>
              <a:rPr lang="ru-RU" sz="1600" b="1" smtClean="0"/>
              <a:t>(при составлении текста письма необходимо подбирать слова и выражения так, чтобы тон изложения был нейтральным; текст должен демонстрировать уважительное отношение автора письма к деловому партнеру).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4" name="Rectangle 14"/>
          <p:cNvSpPr>
            <a:spLocks noGrp="1"/>
          </p:cNvSpPr>
          <p:nvPr>
            <p:ph type="ctr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chemeClr val="tx1"/>
                </a:solidFill>
                <a:effectLst/>
              </a:rPr>
              <a:t>По характеру информации письма подразделяется на следующие разновидности: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Цели урока: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проверка знаний студентов, </a:t>
            </a:r>
          </a:p>
          <a:p>
            <a:pPr eaLnBrk="1" hangingPunct="1"/>
            <a:r>
              <a:rPr lang="ru-RU" b="1" dirty="0" smtClean="0"/>
              <a:t>умение работать в команде,</a:t>
            </a:r>
          </a:p>
          <a:p>
            <a:pPr eaLnBrk="1" hangingPunct="1"/>
            <a:r>
              <a:rPr lang="ru-RU" b="1" dirty="0" smtClean="0"/>
              <a:t>приобретение теоретических и практических навыков составления служебных писем, </a:t>
            </a:r>
          </a:p>
          <a:p>
            <a:pPr eaLnBrk="1" hangingPunct="1"/>
            <a:r>
              <a:rPr lang="ru-RU" b="1" dirty="0" smtClean="0"/>
              <a:t>обобщение знаний по оформлению справочно-информационных документов.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Письмо-просьба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выражает просьбу о выполнении какого-либо действия и обычно имеет в своем тексте следующие речевые обороты: </a:t>
            </a:r>
          </a:p>
          <a:p>
            <a:pPr eaLnBrk="1" hangingPunct="1"/>
            <a:r>
              <a:rPr lang="ru-RU" b="1" smtClean="0"/>
              <a:t>Просим оплатить в течении … банковских дней…;</a:t>
            </a:r>
          </a:p>
          <a:p>
            <a:pPr eaLnBrk="1" hangingPunct="1"/>
            <a:r>
              <a:rPr lang="ru-RU" b="1" smtClean="0"/>
              <a:t>В связи с … просим подтвердить …;</a:t>
            </a:r>
          </a:p>
          <a:p>
            <a:pPr eaLnBrk="1" hangingPunct="1"/>
            <a:r>
              <a:rPr lang="ru-RU" b="1" smtClean="0"/>
              <a:t>Дирекция просит сообщить …;</a:t>
            </a:r>
          </a:p>
          <a:p>
            <a:pPr eaLnBrk="1" hangingPunct="1"/>
            <a:r>
              <a:rPr lang="ru-RU" b="1" smtClean="0"/>
              <a:t>Мы будем благодарны, если Вы 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Информационное письмо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сообщают адресату о каком-либо факте или мероприятии. Часто с помощью информационных писем рекламируют деятельность какой-либо организации, выпускаемую продукцию. </a:t>
            </a:r>
            <a:endParaRPr lang="ru-RU" b="1" dirty="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Письмо-напоминание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это письмо, сообщающее повторно определенную информацию адресату. Ключевые обороты : </a:t>
            </a:r>
          </a:p>
          <a:p>
            <a:pPr eaLnBrk="1" hangingPunct="1"/>
            <a:r>
              <a:rPr lang="ru-RU" b="1" smtClean="0"/>
              <a:t>Напоминаем Вам, что …;</a:t>
            </a:r>
          </a:p>
          <a:p>
            <a:pPr eaLnBrk="1" hangingPunct="1"/>
            <a:r>
              <a:rPr lang="ru-RU" b="1" smtClean="0"/>
              <a:t>По истечении … срока предложение нашей фирмы теряет силу …;</a:t>
            </a:r>
          </a:p>
          <a:p>
            <a:pPr eaLnBrk="1" hangingPunct="1"/>
            <a:r>
              <a:rPr lang="ru-RU" b="1" smtClean="0"/>
              <a:t>Вторично сообщаем …	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Сопроводительное письмо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dirty="0" smtClean="0"/>
              <a:t>     документ, который информирует адресата о направлении к нему прилагаемых к письму документов или материальных ценностей. Начинается сопроводительное письмо словами:  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/>
              <a:t>Направляем Вам …;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/>
              <a:t>Высылаем запрошенные Вами …;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/>
              <a:t>Возвращаем …;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/>
              <a:t>Прилагаем … и т.п.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Письмо-подтверждение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подтверждает факт получения каких-либо документов или материалов. Ключевые обороты: </a:t>
            </a:r>
          </a:p>
          <a:p>
            <a:pPr eaLnBrk="1" hangingPunct="1"/>
            <a:r>
              <a:rPr lang="ru-RU" b="1" smtClean="0"/>
              <a:t>Сообщаем Вам …;</a:t>
            </a:r>
          </a:p>
          <a:p>
            <a:pPr eaLnBrk="1" hangingPunct="1"/>
            <a:r>
              <a:rPr lang="ru-RU" b="1" smtClean="0"/>
              <a:t>Ставим Вас в известность, что …;</a:t>
            </a:r>
          </a:p>
          <a:p>
            <a:pPr eaLnBrk="1" hangingPunct="1"/>
            <a:r>
              <a:rPr lang="ru-RU" b="1" smtClean="0"/>
              <a:t>Извещаем Вас, что …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Письмо-ответ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 содержит ответ на письмо-просьбу, письмо-запрос. Ответ должен излагаться в конкретной и четкой форме. Если письмо содержит отказ, он должен быть хорошо аргументирован. Ключевые обороты: 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Сообщаем Вам, что …;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К сожалению, Ваша просьба не может быть удовлетворена 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Письмо-отказ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</a:t>
            </a:r>
            <a:r>
              <a:rPr lang="ru-RU" sz="2800" smtClean="0"/>
              <a:t>При оформлении писем-отказов могут быть использованы следующие обороты:</a:t>
            </a:r>
          </a:p>
          <a:p>
            <a:pPr eaLnBrk="1" hangingPunct="1"/>
            <a:r>
              <a:rPr lang="ru-RU" sz="2800" b="1" smtClean="0"/>
              <a:t>К сожалению, Ваша просьба не может быть удовлетворена по следующим причинам …;</a:t>
            </a:r>
          </a:p>
          <a:p>
            <a:pPr eaLnBrk="1" hangingPunct="1"/>
            <a:r>
              <a:rPr lang="ru-RU" sz="2800" b="1" smtClean="0"/>
              <a:t>К сожалению, удовлетворить Вашу просьбу в ближайшее время мы не можем, так как …;</a:t>
            </a:r>
          </a:p>
          <a:p>
            <a:pPr eaLnBrk="1" hangingPunct="1"/>
            <a:r>
              <a:rPr lang="ru-RU" sz="2800" b="1" smtClean="0"/>
              <a:t>К сожалению, мы не можем принять Ваше предложение из-за …</a:t>
            </a:r>
          </a:p>
          <a:p>
            <a:pPr eaLnBrk="1" hangingPunct="1"/>
            <a:endParaRPr lang="ru-RU" sz="2800" b="1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chemeClr val="tx1"/>
                </a:solidFill>
                <a:effectLst/>
              </a:rPr>
              <a:t>Оферта (письмо-предложение)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smtClean="0"/>
              <a:t>    представляет собой заявление продавца о желании заключить сделку с указанием ее конкретных условий. В оферте указывается: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наименование предлагаемого товара или услуги;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его количество и качество;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цена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срок поставки;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 условия платежа и другие условия поставки в зависимости от характера сделки.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Гарантийное письмо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dirty="0" smtClean="0"/>
              <a:t>    это документ, обеспечивающий исполнение изложенных в нем обязательств. В нем подтверждаются определенные обещания или условия (качество продукции, оплата труда за выполненную работу, сроки ее выполнения, надежность эксплуатации и т.п.)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864235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Несмотря на многообразие вопросов, отражаемых</a:t>
            </a:r>
            <a:b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 письмах, в них используется повторяемый набор обращений и заключительных выражений</a:t>
            </a:r>
          </a:p>
        </p:txBody>
      </p:sp>
      <p:sp>
        <p:nvSpPr>
          <p:cNvPr id="58373" name="Rectangle 5"/>
          <p:cNvSpPr>
            <a:spLocks noGrp="1"/>
          </p:cNvSpPr>
          <p:nvPr>
            <p:ph type="body" sz="half" idx="1"/>
          </p:nvPr>
        </p:nvSpPr>
        <p:spPr>
          <a:xfrm>
            <a:off x="179388" y="1600200"/>
            <a:ext cx="4316412" cy="49244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b="1" u="sng" dirty="0" smtClean="0"/>
              <a:t>Начало письма</a:t>
            </a:r>
            <a:r>
              <a:rPr lang="ru-RU" sz="2400" u="sng" dirty="0" smtClean="0"/>
              <a:t>:</a:t>
            </a:r>
          </a:p>
          <a:p>
            <a:pPr eaLnBrk="1" hangingPunct="1"/>
            <a:r>
              <a:rPr lang="ru-RU" sz="2400" b="1" dirty="0" smtClean="0"/>
              <a:t>Уважаемый               Михаил Георгиевич!</a:t>
            </a:r>
          </a:p>
          <a:p>
            <a:pPr eaLnBrk="1" hangingPunct="1"/>
            <a:r>
              <a:rPr lang="ru-RU" sz="2400" b="1" dirty="0" smtClean="0"/>
              <a:t>Господин Орлов!</a:t>
            </a:r>
          </a:p>
          <a:p>
            <a:pPr eaLnBrk="1" hangingPunct="1"/>
            <a:r>
              <a:rPr lang="ru-RU" sz="2400" b="1" dirty="0" smtClean="0"/>
              <a:t>Уважаемый г-н </a:t>
            </a:r>
            <a:r>
              <a:rPr lang="ru-RU" sz="2400" b="1" dirty="0" err="1" smtClean="0"/>
              <a:t>Тенин</a:t>
            </a:r>
            <a:r>
              <a:rPr lang="ru-RU" sz="2400" b="1" dirty="0" smtClean="0"/>
              <a:t>!</a:t>
            </a:r>
          </a:p>
          <a:p>
            <a:pPr eaLnBrk="1" hangingPunct="1"/>
            <a:r>
              <a:rPr lang="ru-RU" sz="2400" b="1" dirty="0" smtClean="0"/>
              <a:t>Иван Тихонович!</a:t>
            </a:r>
          </a:p>
          <a:p>
            <a:pPr eaLnBrk="1" hangingPunct="1"/>
            <a:r>
              <a:rPr lang="ru-RU" sz="2400" b="1" dirty="0" smtClean="0"/>
              <a:t>Уважаемые господа!</a:t>
            </a:r>
            <a:r>
              <a:rPr lang="ru-RU" sz="2400" dirty="0" smtClean="0"/>
              <a:t> (употребляется в тех случаях, когда неизвестны имена получателей письма).</a:t>
            </a:r>
          </a:p>
        </p:txBody>
      </p:sp>
      <p:sp>
        <p:nvSpPr>
          <p:cNvPr id="58374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316413" cy="49244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b="1" u="sng" dirty="0" smtClean="0"/>
              <a:t>Заключительные фразы</a:t>
            </a:r>
            <a:r>
              <a:rPr lang="ru-RU" sz="2400" u="sng" dirty="0" smtClean="0"/>
              <a:t>: </a:t>
            </a:r>
          </a:p>
          <a:p>
            <a:pPr eaLnBrk="1" hangingPunct="1"/>
            <a:r>
              <a:rPr lang="ru-RU" sz="2400" b="1" dirty="0" smtClean="0"/>
              <a:t>Надеемся, что наша просьба не будет для Вас затруднительной.</a:t>
            </a:r>
          </a:p>
          <a:p>
            <a:pPr eaLnBrk="1" hangingPunct="1"/>
            <a:r>
              <a:rPr lang="ru-RU" sz="2400" b="1" dirty="0" smtClean="0"/>
              <a:t>Мы рассчитываем на успешное продолжение сотрудничества.</a:t>
            </a:r>
          </a:p>
          <a:p>
            <a:pPr eaLnBrk="1" hangingPunct="1"/>
            <a:r>
              <a:rPr lang="ru-RU" sz="2400" b="1" dirty="0" smtClean="0"/>
              <a:t>Мы надеемся на Вашу заинтересованность в расширении связей.</a:t>
            </a:r>
          </a:p>
          <a:p>
            <a:pPr eaLnBrk="1" hangingPunct="1"/>
            <a:r>
              <a:rPr lang="ru-RU" sz="2400" b="1" dirty="0" smtClean="0"/>
              <a:t>С уважением.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/>
      <p:bldP spid="5837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214422"/>
            <a:ext cx="7772400" cy="13620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b="1" dirty="0" smtClean="0"/>
              <a:t>Тест</a:t>
            </a:r>
            <a:endParaRPr lang="ru-RU" sz="96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85786" y="3214686"/>
            <a:ext cx="7772400" cy="1362075"/>
          </a:xfrm>
          <a:prstGeom prst="rect">
            <a:avLst/>
          </a:prstGeom>
        </p:spPr>
        <p:txBody>
          <a:bodyPr vert="horz" rtlCol="0" anchor="t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3200" b="1" cap="all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Задача: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3200" b="1" cap="all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ответить на вопросы теста</a:t>
            </a:r>
            <a:endParaRPr kumimoji="0" lang="ru-RU" altLang="en-US" sz="3200" b="1" i="0" u="none" strike="noStrike" kern="1200" cap="all" spc="0" normalizeH="0" baseline="0" noProof="0" dirty="0">
              <a:ln w="11430"/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292895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800" b="1" dirty="0" smtClean="0"/>
              <a:t>Конкурсы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4400" b="1" dirty="0" smtClean="0"/>
              <a:t>«Собери документ» </a:t>
            </a:r>
            <a:br>
              <a:rPr lang="ru-RU" sz="4400" b="1" dirty="0" smtClean="0"/>
            </a:br>
            <a:r>
              <a:rPr lang="ru-RU" sz="4400" b="1" dirty="0" smtClean="0"/>
              <a:t>«Первооткрыватель»</a:t>
            </a:r>
            <a:endParaRPr lang="ru-RU" sz="44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85720" y="2786058"/>
            <a:ext cx="4286280" cy="3643338"/>
          </a:xfrm>
          <a:prstGeom prst="rect">
            <a:avLst/>
          </a:prstGeom>
        </p:spPr>
        <p:txBody>
          <a:bodyPr vert="horz" rtlCol="0" anchor="t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500" b="1" cap="all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I </a:t>
            </a:r>
            <a:r>
              <a:rPr lang="ru-RU" altLang="en-US" sz="2500" b="1" cap="all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подгруппа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500" b="1" i="0" u="none" strike="noStrike" kern="1200" cap="all" spc="0" normalizeH="0" baseline="0" noProof="0" dirty="0" smtClean="0">
              <a:ln w="11430"/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500" b="1" i="0" u="none" strike="noStrike" kern="1200" cap="all" spc="0" normalizeH="0" baseline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Задача:</a:t>
            </a:r>
            <a:r>
              <a:rPr kumimoji="0" lang="ru-RU" altLang="en-US" sz="2500" b="1" i="0" u="none" strike="noStrike" kern="1200" cap="all" spc="0" normalizeH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500" b="1" i="0" u="none" strike="noStrike" kern="1200" cap="all" spc="0" normalizeH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 течение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500" b="1" i="0" u="none" strike="noStrike" kern="1200" cap="all" spc="0" normalizeH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минут собрать документ на компьютере</a:t>
            </a:r>
            <a:endParaRPr kumimoji="0" lang="ru-RU" altLang="en-US" sz="2500" b="1" i="0" u="none" strike="noStrike" kern="1200" cap="all" spc="0" normalizeH="0" baseline="0" noProof="0" dirty="0">
              <a:ln w="11430"/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43438" y="2857496"/>
            <a:ext cx="4286280" cy="3786214"/>
          </a:xfrm>
          <a:prstGeom prst="rect">
            <a:avLst/>
          </a:prstGeom>
        </p:spPr>
        <p:txBody>
          <a:bodyPr vert="horz" rtlCol="0" anchor="t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500" b="1" cap="all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II </a:t>
            </a:r>
            <a:r>
              <a:rPr lang="ru-RU" altLang="en-US" sz="2500" b="1" cap="all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подгруппа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500" b="1" i="0" u="none" strike="noStrike" kern="1200" cap="all" spc="0" normalizeH="0" baseline="0" noProof="0" dirty="0" smtClean="0">
              <a:ln w="11430"/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500" b="1" i="0" u="none" strike="noStrike" kern="1200" cap="all" spc="0" normalizeH="0" baseline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Задача:</a:t>
            </a:r>
            <a:r>
              <a:rPr kumimoji="0" lang="ru-RU" altLang="en-US" sz="2500" b="1" i="0" u="none" strike="noStrike" kern="1200" cap="all" spc="0" normalizeH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500" b="1" i="0" u="none" strike="noStrike" kern="1200" cap="all" spc="0" normalizeH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 течение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500" b="1" i="0" u="none" strike="noStrike" kern="1200" cap="all" spc="0" normalizeH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минут написать максимальное количество реквизитов отображенных на ЭКРАНЕ</a:t>
            </a:r>
            <a:endParaRPr kumimoji="0" lang="ru-RU" altLang="en-US" sz="2500" b="1" i="0" u="none" strike="noStrike" kern="1200" cap="all" spc="0" normalizeH="0" baseline="0" noProof="0" dirty="0">
              <a:ln w="11430"/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0"/>
            <a:ext cx="4883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0"/>
            <a:ext cx="4883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Oval 4"/>
          <p:cNvSpPr>
            <a:spLocks noChangeArrowheads="1"/>
          </p:cNvSpPr>
          <p:nvPr/>
        </p:nvSpPr>
        <p:spPr bwMode="auto">
          <a:xfrm>
            <a:off x="3492500" y="0"/>
            <a:ext cx="574675" cy="5492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Line 5"/>
          <p:cNvSpPr>
            <a:spLocks noChangeShapeType="1"/>
          </p:cNvSpPr>
          <p:nvPr/>
        </p:nvSpPr>
        <p:spPr bwMode="auto">
          <a:xfrm>
            <a:off x="1908175" y="26035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0" y="0"/>
            <a:ext cx="20875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01 Государственный герб Российской Федерации </a:t>
            </a:r>
          </a:p>
        </p:txBody>
      </p:sp>
      <p:sp>
        <p:nvSpPr>
          <p:cNvPr id="48135" name="Oval 4"/>
          <p:cNvSpPr>
            <a:spLocks noChangeArrowheads="1"/>
          </p:cNvSpPr>
          <p:nvPr/>
        </p:nvSpPr>
        <p:spPr bwMode="auto">
          <a:xfrm>
            <a:off x="3276600" y="1773238"/>
            <a:ext cx="1008063" cy="287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6" name="Line 5"/>
          <p:cNvSpPr>
            <a:spLocks noChangeShapeType="1"/>
          </p:cNvSpPr>
          <p:nvPr/>
        </p:nvSpPr>
        <p:spPr bwMode="auto">
          <a:xfrm>
            <a:off x="1835150" y="191611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37" name="Text Box 7"/>
          <p:cNvSpPr txBox="1">
            <a:spLocks noChangeArrowheads="1"/>
          </p:cNvSpPr>
          <p:nvPr/>
        </p:nvSpPr>
        <p:spPr bwMode="auto">
          <a:xfrm>
            <a:off x="0" y="1700213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07 Код формы документа (ОКУД)</a:t>
            </a:r>
            <a:endParaRPr lang="ru-RU" sz="1200"/>
          </a:p>
        </p:txBody>
      </p:sp>
      <p:sp>
        <p:nvSpPr>
          <p:cNvPr id="48138" name="Oval 4"/>
          <p:cNvSpPr>
            <a:spLocks noChangeArrowheads="1"/>
          </p:cNvSpPr>
          <p:nvPr/>
        </p:nvSpPr>
        <p:spPr bwMode="auto">
          <a:xfrm>
            <a:off x="2700338" y="476250"/>
            <a:ext cx="2087562" cy="10080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Line 5"/>
          <p:cNvSpPr>
            <a:spLocks noChangeShapeType="1"/>
          </p:cNvSpPr>
          <p:nvPr/>
        </p:nvSpPr>
        <p:spPr bwMode="auto">
          <a:xfrm>
            <a:off x="1692275" y="90805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40" name="Text Box 7"/>
          <p:cNvSpPr txBox="1">
            <a:spLocks noChangeArrowheads="1"/>
          </p:cNvSpPr>
          <p:nvPr/>
        </p:nvSpPr>
        <p:spPr bwMode="auto">
          <a:xfrm>
            <a:off x="0" y="692150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08 Наименование организации</a:t>
            </a:r>
            <a:endParaRPr lang="ru-RU" sz="1200"/>
          </a:p>
        </p:txBody>
      </p:sp>
      <p:sp>
        <p:nvSpPr>
          <p:cNvPr id="48141" name="Text Box 7"/>
          <p:cNvSpPr txBox="1">
            <a:spLocks noChangeArrowheads="1"/>
          </p:cNvSpPr>
          <p:nvPr/>
        </p:nvSpPr>
        <p:spPr bwMode="auto">
          <a:xfrm>
            <a:off x="0" y="1196975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09 Справочные данные об организации</a:t>
            </a:r>
            <a:endParaRPr lang="ru-RU" sz="1200"/>
          </a:p>
        </p:txBody>
      </p:sp>
      <p:sp>
        <p:nvSpPr>
          <p:cNvPr id="48142" name="Oval 4"/>
          <p:cNvSpPr>
            <a:spLocks noChangeArrowheads="1"/>
          </p:cNvSpPr>
          <p:nvPr/>
        </p:nvSpPr>
        <p:spPr bwMode="auto">
          <a:xfrm>
            <a:off x="3059113" y="1412875"/>
            <a:ext cx="1439862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3" name="Text Box 7"/>
          <p:cNvSpPr txBox="1">
            <a:spLocks noChangeArrowheads="1"/>
          </p:cNvSpPr>
          <p:nvPr/>
        </p:nvSpPr>
        <p:spPr bwMode="auto">
          <a:xfrm>
            <a:off x="0" y="2205038"/>
            <a:ext cx="2087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11 Дата документа</a:t>
            </a:r>
            <a:endParaRPr lang="ru-RU" sz="1200"/>
          </a:p>
        </p:txBody>
      </p:sp>
      <p:sp>
        <p:nvSpPr>
          <p:cNvPr id="48144" name="Text Box 7"/>
          <p:cNvSpPr txBox="1">
            <a:spLocks noChangeArrowheads="1"/>
          </p:cNvSpPr>
          <p:nvPr/>
        </p:nvSpPr>
        <p:spPr bwMode="auto">
          <a:xfrm>
            <a:off x="0" y="2492375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12 Регистрационный номер документа</a:t>
            </a:r>
            <a:endParaRPr lang="ru-RU" sz="1200"/>
          </a:p>
        </p:txBody>
      </p:sp>
      <p:sp>
        <p:nvSpPr>
          <p:cNvPr id="48145" name="Text Box 7"/>
          <p:cNvSpPr txBox="1">
            <a:spLocks noChangeArrowheads="1"/>
          </p:cNvSpPr>
          <p:nvPr/>
        </p:nvSpPr>
        <p:spPr bwMode="auto">
          <a:xfrm>
            <a:off x="0" y="2997200"/>
            <a:ext cx="20875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13 Ссылка на регистрационный номер и дату документа</a:t>
            </a:r>
            <a:endParaRPr lang="ru-RU" sz="1200"/>
          </a:p>
        </p:txBody>
      </p:sp>
      <p:sp>
        <p:nvSpPr>
          <p:cNvPr id="48146" name="Oval 4"/>
          <p:cNvSpPr>
            <a:spLocks noChangeArrowheads="1"/>
          </p:cNvSpPr>
          <p:nvPr/>
        </p:nvSpPr>
        <p:spPr bwMode="auto">
          <a:xfrm>
            <a:off x="2411413" y="1989138"/>
            <a:ext cx="1008062" cy="287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7" name="Oval 4"/>
          <p:cNvSpPr>
            <a:spLocks noChangeArrowheads="1"/>
          </p:cNvSpPr>
          <p:nvPr/>
        </p:nvSpPr>
        <p:spPr bwMode="auto">
          <a:xfrm>
            <a:off x="3779838" y="1989138"/>
            <a:ext cx="1008062" cy="287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8" name="Oval 4"/>
          <p:cNvSpPr>
            <a:spLocks noChangeArrowheads="1"/>
          </p:cNvSpPr>
          <p:nvPr/>
        </p:nvSpPr>
        <p:spPr bwMode="auto">
          <a:xfrm>
            <a:off x="2484438" y="2205038"/>
            <a:ext cx="2519362" cy="287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9" name="Line 5"/>
          <p:cNvSpPr>
            <a:spLocks noChangeShapeType="1"/>
          </p:cNvSpPr>
          <p:nvPr/>
        </p:nvSpPr>
        <p:spPr bwMode="auto">
          <a:xfrm flipV="1">
            <a:off x="1619250" y="2205038"/>
            <a:ext cx="7921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0" name="Line 5"/>
          <p:cNvSpPr>
            <a:spLocks noChangeShapeType="1"/>
          </p:cNvSpPr>
          <p:nvPr/>
        </p:nvSpPr>
        <p:spPr bwMode="auto">
          <a:xfrm flipV="1">
            <a:off x="1763713" y="2133600"/>
            <a:ext cx="20161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1" name="Line 5"/>
          <p:cNvSpPr>
            <a:spLocks noChangeShapeType="1"/>
          </p:cNvSpPr>
          <p:nvPr/>
        </p:nvSpPr>
        <p:spPr bwMode="auto">
          <a:xfrm flipV="1">
            <a:off x="1835150" y="2492375"/>
            <a:ext cx="1296988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2" name="Line 5"/>
          <p:cNvSpPr>
            <a:spLocks noChangeShapeType="1"/>
          </p:cNvSpPr>
          <p:nvPr/>
        </p:nvSpPr>
        <p:spPr bwMode="auto">
          <a:xfrm>
            <a:off x="1619250" y="15573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3" name="Text Box 7"/>
          <p:cNvSpPr txBox="1">
            <a:spLocks noChangeArrowheads="1"/>
          </p:cNvSpPr>
          <p:nvPr/>
        </p:nvSpPr>
        <p:spPr bwMode="auto">
          <a:xfrm>
            <a:off x="7524750" y="549275"/>
            <a:ext cx="1619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15 Адресат</a:t>
            </a:r>
          </a:p>
        </p:txBody>
      </p:sp>
      <p:sp>
        <p:nvSpPr>
          <p:cNvPr id="48154" name="Line 5"/>
          <p:cNvSpPr>
            <a:spLocks noChangeShapeType="1"/>
          </p:cNvSpPr>
          <p:nvPr/>
        </p:nvSpPr>
        <p:spPr bwMode="auto">
          <a:xfrm flipH="1" flipV="1">
            <a:off x="6588125" y="6921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5" name="Oval 4"/>
          <p:cNvSpPr>
            <a:spLocks noChangeArrowheads="1"/>
          </p:cNvSpPr>
          <p:nvPr/>
        </p:nvSpPr>
        <p:spPr bwMode="auto">
          <a:xfrm>
            <a:off x="4859338" y="260350"/>
            <a:ext cx="1584325" cy="1368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56" name="Text Box 7"/>
          <p:cNvSpPr txBox="1">
            <a:spLocks noChangeArrowheads="1"/>
          </p:cNvSpPr>
          <p:nvPr/>
        </p:nvSpPr>
        <p:spPr bwMode="auto">
          <a:xfrm>
            <a:off x="7524750" y="1844675"/>
            <a:ext cx="1619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17 Резолюция</a:t>
            </a:r>
          </a:p>
        </p:txBody>
      </p:sp>
      <p:sp>
        <p:nvSpPr>
          <p:cNvPr id="48157" name="Line 5"/>
          <p:cNvSpPr>
            <a:spLocks noChangeShapeType="1"/>
          </p:cNvSpPr>
          <p:nvPr/>
        </p:nvSpPr>
        <p:spPr bwMode="auto">
          <a:xfrm flipH="1" flipV="1">
            <a:off x="6659563" y="1989138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8" name="Oval 4"/>
          <p:cNvSpPr>
            <a:spLocks noChangeArrowheads="1"/>
          </p:cNvSpPr>
          <p:nvPr/>
        </p:nvSpPr>
        <p:spPr bwMode="auto">
          <a:xfrm>
            <a:off x="5003800" y="1484313"/>
            <a:ext cx="1584325" cy="1368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59" name="Oval 4"/>
          <p:cNvSpPr>
            <a:spLocks noChangeArrowheads="1"/>
          </p:cNvSpPr>
          <p:nvPr/>
        </p:nvSpPr>
        <p:spPr bwMode="auto">
          <a:xfrm>
            <a:off x="2627313" y="2492375"/>
            <a:ext cx="1582737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60" name="Text Box 7"/>
          <p:cNvSpPr txBox="1">
            <a:spLocks noChangeArrowheads="1"/>
          </p:cNvSpPr>
          <p:nvPr/>
        </p:nvSpPr>
        <p:spPr bwMode="auto">
          <a:xfrm>
            <a:off x="0" y="3716338"/>
            <a:ext cx="2087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18 Заголовок к тексту</a:t>
            </a:r>
            <a:endParaRPr lang="ru-RU" sz="1200"/>
          </a:p>
        </p:txBody>
      </p:sp>
      <p:sp>
        <p:nvSpPr>
          <p:cNvPr id="48161" name="Line 5"/>
          <p:cNvSpPr>
            <a:spLocks noChangeShapeType="1"/>
          </p:cNvSpPr>
          <p:nvPr/>
        </p:nvSpPr>
        <p:spPr bwMode="auto">
          <a:xfrm flipV="1">
            <a:off x="1763713" y="2924175"/>
            <a:ext cx="1008062" cy="938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62" name="Text Box 7"/>
          <p:cNvSpPr txBox="1">
            <a:spLocks noChangeArrowheads="1"/>
          </p:cNvSpPr>
          <p:nvPr/>
        </p:nvSpPr>
        <p:spPr bwMode="auto">
          <a:xfrm>
            <a:off x="7451725" y="3500438"/>
            <a:ext cx="1692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20 Текст документа</a:t>
            </a:r>
          </a:p>
        </p:txBody>
      </p:sp>
      <p:sp>
        <p:nvSpPr>
          <p:cNvPr id="48163" name="Line 5"/>
          <p:cNvSpPr>
            <a:spLocks noChangeShapeType="1"/>
          </p:cNvSpPr>
          <p:nvPr/>
        </p:nvSpPr>
        <p:spPr bwMode="auto">
          <a:xfrm flipH="1" flipV="1">
            <a:off x="7019925" y="36449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64" name="Oval 4"/>
          <p:cNvSpPr>
            <a:spLocks noChangeArrowheads="1"/>
          </p:cNvSpPr>
          <p:nvPr/>
        </p:nvSpPr>
        <p:spPr bwMode="auto">
          <a:xfrm>
            <a:off x="2411413" y="2781300"/>
            <a:ext cx="4681537" cy="2376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65" name="Text Box 7"/>
          <p:cNvSpPr txBox="1">
            <a:spLocks noChangeArrowheads="1"/>
          </p:cNvSpPr>
          <p:nvPr/>
        </p:nvSpPr>
        <p:spPr bwMode="auto">
          <a:xfrm>
            <a:off x="0" y="5300663"/>
            <a:ext cx="2087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22 Подпись</a:t>
            </a:r>
            <a:endParaRPr lang="ru-RU" sz="1200"/>
          </a:p>
        </p:txBody>
      </p:sp>
      <p:sp>
        <p:nvSpPr>
          <p:cNvPr id="48167" name="Oval 4"/>
          <p:cNvSpPr>
            <a:spLocks noChangeArrowheads="1"/>
          </p:cNvSpPr>
          <p:nvPr/>
        </p:nvSpPr>
        <p:spPr bwMode="auto">
          <a:xfrm>
            <a:off x="2339975" y="5013325"/>
            <a:ext cx="4032250" cy="1079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70" name="Text Box 7"/>
          <p:cNvSpPr txBox="1">
            <a:spLocks noChangeArrowheads="1"/>
          </p:cNvSpPr>
          <p:nvPr/>
        </p:nvSpPr>
        <p:spPr bwMode="auto">
          <a:xfrm>
            <a:off x="0" y="5661025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27 Отметка об исполнителе</a:t>
            </a:r>
            <a:endParaRPr lang="ru-RU" sz="1200"/>
          </a:p>
        </p:txBody>
      </p:sp>
      <p:sp>
        <p:nvSpPr>
          <p:cNvPr id="48171" name="Oval 4"/>
          <p:cNvSpPr>
            <a:spLocks noChangeArrowheads="1"/>
          </p:cNvSpPr>
          <p:nvPr/>
        </p:nvSpPr>
        <p:spPr bwMode="auto">
          <a:xfrm>
            <a:off x="2411413" y="5734050"/>
            <a:ext cx="1223962" cy="503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72" name="Line 5"/>
          <p:cNvSpPr>
            <a:spLocks noChangeShapeType="1"/>
          </p:cNvSpPr>
          <p:nvPr/>
        </p:nvSpPr>
        <p:spPr bwMode="auto">
          <a:xfrm>
            <a:off x="1187450" y="54451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3" name="Line 5"/>
          <p:cNvSpPr>
            <a:spLocks noChangeShapeType="1"/>
          </p:cNvSpPr>
          <p:nvPr/>
        </p:nvSpPr>
        <p:spPr bwMode="auto">
          <a:xfrm>
            <a:off x="1403350" y="594995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4" name="Text Box 7"/>
          <p:cNvSpPr txBox="1">
            <a:spLocks noChangeArrowheads="1"/>
          </p:cNvSpPr>
          <p:nvPr/>
        </p:nvSpPr>
        <p:spPr bwMode="auto">
          <a:xfrm>
            <a:off x="0" y="6092825"/>
            <a:ext cx="2087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 smtClean="0"/>
              <a:t>28 Отметка </a:t>
            </a:r>
            <a:r>
              <a:rPr lang="ru-RU" sz="1200" b="1" dirty="0"/>
              <a:t>об исполнении документа и направлении его в дело</a:t>
            </a:r>
            <a:r>
              <a:rPr lang="ru-RU" sz="1200" dirty="0"/>
              <a:t> </a:t>
            </a:r>
          </a:p>
        </p:txBody>
      </p:sp>
      <p:sp>
        <p:nvSpPr>
          <p:cNvPr id="48175" name="Oval 4"/>
          <p:cNvSpPr>
            <a:spLocks noChangeArrowheads="1"/>
          </p:cNvSpPr>
          <p:nvPr/>
        </p:nvSpPr>
        <p:spPr bwMode="auto">
          <a:xfrm>
            <a:off x="2411413" y="6165850"/>
            <a:ext cx="1223962" cy="503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76" name="Line 5"/>
          <p:cNvSpPr>
            <a:spLocks noChangeShapeType="1"/>
          </p:cNvSpPr>
          <p:nvPr/>
        </p:nvSpPr>
        <p:spPr bwMode="auto">
          <a:xfrm>
            <a:off x="2051050" y="64531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7" name="Oval 4"/>
          <p:cNvSpPr>
            <a:spLocks noChangeArrowheads="1"/>
          </p:cNvSpPr>
          <p:nvPr/>
        </p:nvSpPr>
        <p:spPr bwMode="auto">
          <a:xfrm>
            <a:off x="5292725" y="5661025"/>
            <a:ext cx="1223963" cy="1196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78" name="Line 5"/>
          <p:cNvSpPr>
            <a:spLocks noChangeShapeType="1"/>
          </p:cNvSpPr>
          <p:nvPr/>
        </p:nvSpPr>
        <p:spPr bwMode="auto">
          <a:xfrm flipH="1" flipV="1">
            <a:off x="6588125" y="61658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9" name="Text Box 7"/>
          <p:cNvSpPr txBox="1">
            <a:spLocks noChangeArrowheads="1"/>
          </p:cNvSpPr>
          <p:nvPr/>
        </p:nvSpPr>
        <p:spPr bwMode="auto">
          <a:xfrm>
            <a:off x="7451725" y="5734050"/>
            <a:ext cx="1692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29 Отметка о поступлении документа в организацию</a:t>
            </a:r>
            <a:endParaRPr lang="ru-RU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1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3" dur="2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3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83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03" dur="2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9" dur="2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23" dur="2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9" dur="2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43" dur="2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9" dur="2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3" dur="2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9" dur="2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83" dur="2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9" dur="20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03" dur="20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9" dur="20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23" dur="20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9" dur="20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43" dur="20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9" dur="20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63" dur="20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9" dur="20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83" dur="20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9" dur="20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03" dur="20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30" grpId="1" animBg="1"/>
      <p:bldP spid="48131" grpId="0" animBg="1"/>
      <p:bldP spid="48131" grpId="1" animBg="1"/>
      <p:bldP spid="48133" grpId="0"/>
      <p:bldP spid="48135" grpId="0" animBg="1"/>
      <p:bldP spid="48135" grpId="1" animBg="1"/>
      <p:bldP spid="48136" grpId="0" animBg="1"/>
      <p:bldP spid="48136" grpId="1" animBg="1"/>
      <p:bldP spid="48137" grpId="0"/>
      <p:bldP spid="48138" grpId="0" animBg="1"/>
      <p:bldP spid="48138" grpId="1" animBg="1"/>
      <p:bldP spid="48139" grpId="0" animBg="1"/>
      <p:bldP spid="48139" grpId="1" animBg="1"/>
      <p:bldP spid="48140" grpId="0"/>
      <p:bldP spid="48141" grpId="0"/>
      <p:bldP spid="48142" grpId="0" animBg="1"/>
      <p:bldP spid="48142" grpId="1" animBg="1"/>
      <p:bldP spid="48143" grpId="0"/>
      <p:bldP spid="48144" grpId="0"/>
      <p:bldP spid="48145" grpId="0"/>
      <p:bldP spid="48146" grpId="0" animBg="1"/>
      <p:bldP spid="48146" grpId="1" animBg="1"/>
      <p:bldP spid="48147" grpId="0" animBg="1"/>
      <p:bldP spid="48147" grpId="1" animBg="1"/>
      <p:bldP spid="48148" grpId="0" animBg="1"/>
      <p:bldP spid="48148" grpId="1" animBg="1"/>
      <p:bldP spid="48149" grpId="0" animBg="1"/>
      <p:bldP spid="48149" grpId="1" animBg="1"/>
      <p:bldP spid="48150" grpId="0" animBg="1"/>
      <p:bldP spid="48150" grpId="1" animBg="1"/>
      <p:bldP spid="48151" grpId="0" animBg="1"/>
      <p:bldP spid="48151" grpId="1" animBg="1"/>
      <p:bldP spid="48152" grpId="0" animBg="1"/>
      <p:bldP spid="48152" grpId="1" animBg="1"/>
      <p:bldP spid="48153" grpId="0"/>
      <p:bldP spid="48154" grpId="0" animBg="1"/>
      <p:bldP spid="48154" grpId="1" animBg="1"/>
      <p:bldP spid="48155" grpId="0" animBg="1"/>
      <p:bldP spid="48155" grpId="1" animBg="1"/>
      <p:bldP spid="48156" grpId="0"/>
      <p:bldP spid="48157" grpId="0" animBg="1"/>
      <p:bldP spid="48157" grpId="1" animBg="1"/>
      <p:bldP spid="48158" grpId="0" animBg="1"/>
      <p:bldP spid="48158" grpId="1" animBg="1"/>
      <p:bldP spid="48159" grpId="0" animBg="1"/>
      <p:bldP spid="48159" grpId="1" animBg="1"/>
      <p:bldP spid="48160" grpId="0"/>
      <p:bldP spid="48161" grpId="0" animBg="1"/>
      <p:bldP spid="48161" grpId="1" animBg="1"/>
      <p:bldP spid="48162" grpId="0"/>
      <p:bldP spid="48163" grpId="0" animBg="1"/>
      <p:bldP spid="48163" grpId="1" animBg="1"/>
      <p:bldP spid="48164" grpId="0" animBg="1"/>
      <p:bldP spid="48164" grpId="1" animBg="1"/>
      <p:bldP spid="48165" grpId="0"/>
      <p:bldP spid="48167" grpId="0" animBg="1"/>
      <p:bldP spid="48167" grpId="1" animBg="1"/>
      <p:bldP spid="48170" grpId="0"/>
      <p:bldP spid="48171" grpId="0" animBg="1"/>
      <p:bldP spid="48171" grpId="1" animBg="1"/>
      <p:bldP spid="48172" grpId="0" animBg="1"/>
      <p:bldP spid="48172" grpId="1" animBg="1"/>
      <p:bldP spid="48173" grpId="0" animBg="1"/>
      <p:bldP spid="48173" grpId="1" animBg="1"/>
      <p:bldP spid="48174" grpId="0"/>
      <p:bldP spid="48175" grpId="0" animBg="1"/>
      <p:bldP spid="48175" grpId="1" animBg="1"/>
      <p:bldP spid="48176" grpId="0" animBg="1"/>
      <p:bldP spid="48176" grpId="1" animBg="1"/>
      <p:bldP spid="48177" grpId="0" animBg="1"/>
      <p:bldP spid="48177" grpId="1" animBg="1"/>
      <p:bldP spid="48178" grpId="0" animBg="1"/>
      <p:bldP spid="48178" grpId="1" animBg="1"/>
      <p:bldP spid="4817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292895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/>
              <a:t>Составление документации</a:t>
            </a:r>
            <a:endParaRPr lang="ru-RU" sz="60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85720" y="2643182"/>
            <a:ext cx="4286280" cy="3643338"/>
          </a:xfrm>
          <a:prstGeom prst="rect">
            <a:avLst/>
          </a:prstGeom>
        </p:spPr>
        <p:txBody>
          <a:bodyPr vert="horz" rtlCol="0" anchor="t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500" b="1" cap="all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I </a:t>
            </a:r>
            <a:r>
              <a:rPr lang="ru-RU" altLang="en-US" sz="2500" b="1" cap="all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подгруппа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500" b="1" i="0" u="none" strike="noStrike" kern="1200" cap="all" spc="0" normalizeH="0" baseline="0" noProof="0" dirty="0" smtClean="0">
              <a:ln w="11430"/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500" b="1" i="0" u="none" strike="noStrike" kern="1200" cap="all" spc="0" normalizeH="0" baseline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Задача:</a:t>
            </a:r>
            <a:r>
              <a:rPr kumimoji="0" lang="ru-RU" altLang="en-US" sz="2500" b="1" i="0" u="none" strike="noStrike" kern="1200" cap="all" spc="0" normalizeH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500" b="1" i="0" u="none" strike="noStrike" kern="1200" cap="all" spc="0" normalizeH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ВЫЯВИТЬ ОШИБКИ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500" b="1" i="0" u="none" strike="noStrike" kern="1200" cap="all" spc="0" normalizeH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 РАЗДАТОЧНЫХ ДОКУМЕНТАХ</a:t>
            </a:r>
            <a:endParaRPr kumimoji="0" lang="ru-RU" altLang="en-US" sz="2500" b="1" i="0" u="none" strike="noStrike" kern="1200" cap="all" spc="0" normalizeH="0" baseline="0" noProof="0" dirty="0">
              <a:ln w="11430"/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43438" y="2643182"/>
            <a:ext cx="4286280" cy="3786214"/>
          </a:xfrm>
          <a:prstGeom prst="rect">
            <a:avLst/>
          </a:prstGeom>
        </p:spPr>
        <p:txBody>
          <a:bodyPr vert="horz" rtlCol="0" anchor="t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500" b="1" cap="all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II </a:t>
            </a:r>
            <a:r>
              <a:rPr lang="ru-RU" altLang="en-US" sz="2500" b="1" cap="all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подгруппа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500" b="1" i="0" u="none" strike="noStrike" kern="1200" cap="all" spc="0" normalizeH="0" baseline="0" noProof="0" dirty="0" smtClean="0">
              <a:ln w="11430"/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500" b="1" i="0" u="none" strike="noStrike" kern="1200" cap="all" spc="0" normalizeH="0" baseline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Задача:</a:t>
            </a:r>
            <a:r>
              <a:rPr kumimoji="0" lang="ru-RU" altLang="en-US" sz="2500" b="1" i="0" u="none" strike="noStrike" kern="1200" cap="all" spc="0" normalizeH="0" noProof="0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500" b="1" cap="all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Набрать на компьютере информационное письмо в соответствии с требованиями ГОСТА</a:t>
            </a:r>
            <a:endParaRPr kumimoji="0" lang="ru-RU" altLang="en-US" sz="2500" b="1" i="0" u="none" strike="noStrike" kern="1200" cap="all" spc="0" normalizeH="0" noProof="0" dirty="0" smtClean="0">
              <a:ln w="11430"/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52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Исходный документ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42852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Исправленный документ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28670"/>
            <a:ext cx="4219786" cy="5811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913608"/>
            <a:ext cx="4214842" cy="583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52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Исходный документ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42852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Исправленный документ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90" y="928671"/>
            <a:ext cx="4224272" cy="579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308" y="928669"/>
            <a:ext cx="4213410" cy="580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52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Исходный документ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42852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Исправленный документ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857232"/>
            <a:ext cx="4222853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3414" y="857232"/>
            <a:ext cx="4213165" cy="576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ИТОГОВЫЙ ДОКУМЕНТ</a:t>
            </a:r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5948" y="815342"/>
            <a:ext cx="4390629" cy="604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571612"/>
            <a:ext cx="7772400" cy="292895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b="1" dirty="0" smtClean="0"/>
              <a:t>ПОДВЕДЕНИЕ ИТОГОВ</a:t>
            </a:r>
            <a:endParaRPr lang="ru-RU" sz="80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772400" cy="179070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/>
              <a:t>домашнее задание</a:t>
            </a:r>
            <a:endParaRPr lang="ru-RU" sz="54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85786" y="2571744"/>
            <a:ext cx="7772400" cy="3929090"/>
          </a:xfrm>
          <a:prstGeom prst="rect">
            <a:avLst/>
          </a:prstGeom>
        </p:spPr>
        <p:txBody>
          <a:bodyPr vert="horz" rtlCol="0" anchor="t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Повторить пройденный сегодня материал.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Составить письма: оферту и ответ на нее - отказ, на документах поставьте отметку о поступлении документа в организацию, резолюцию руководителя.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en-US" sz="3200" b="1" cap="all" dirty="0" smtClean="0">
              <a:ln w="11430"/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69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900" smtClean="0"/>
              <a:t>1. Наиболее точное определение документа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857250"/>
          </a:xfrm>
        </p:spPr>
        <p:txBody>
          <a:bodyPr/>
          <a:lstStyle/>
          <a:p>
            <a:pPr eaLnBrk="1" hangingPunct="1"/>
            <a:r>
              <a:rPr lang="ru-RU" b="1" smtClean="0"/>
              <a:t>а) материальный объект с подписью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8625" y="3000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б) носитель информации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625" y="3929063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в) удостоверение личности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625" y="485775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г) нет правильного ответа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5" grpId="0"/>
      <p:bldP spid="5" grpId="1"/>
      <p:bldP spid="6" grpId="0"/>
      <p:bldP spid="6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928802"/>
            <a:ext cx="7772400" cy="179070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/>
              <a:t>Спасибо за внимание</a:t>
            </a:r>
            <a:endParaRPr lang="ru-RU" sz="54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69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900" smtClean="0"/>
              <a:t>2. </a:t>
            </a:r>
            <a:r>
              <a:rPr lang="ru-RU" smtClean="0"/>
              <a:t>Документ в окончательной редакции, оформленный с учетом требований </a:t>
            </a:r>
            <a:r>
              <a:rPr lang="ru-RU" err="1" smtClean="0"/>
              <a:t>ГОСТа</a:t>
            </a:r>
            <a:r>
              <a:rPr lang="ru-RU" smtClean="0"/>
              <a:t> </a:t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857250"/>
          </a:xfrm>
        </p:spPr>
        <p:txBody>
          <a:bodyPr/>
          <a:lstStyle/>
          <a:p>
            <a:pPr eaLnBrk="1" hangingPunct="1"/>
            <a:r>
              <a:rPr lang="ru-RU" b="1" smtClean="0"/>
              <a:t>а)</a:t>
            </a:r>
            <a:r>
              <a:rPr lang="ru-RU" smtClean="0"/>
              <a:t> </a:t>
            </a:r>
            <a:r>
              <a:rPr lang="ru-RU" b="1" smtClean="0"/>
              <a:t>чистовик</a:t>
            </a:r>
            <a:r>
              <a:rPr lang="ru-RU" smtClean="0"/>
              <a:t> </a:t>
            </a:r>
            <a:endParaRPr lang="ru-RU" b="1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8625" y="3000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б) дубликат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625" y="3929063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в) выписка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625" y="485775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г) подлинник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  <p:bldP spid="5" grpId="0"/>
      <p:bldP spid="5" grpId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57322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900" smtClean="0"/>
              <a:t>3. </a:t>
            </a:r>
            <a:r>
              <a:rPr lang="ru-RU" smtClean="0"/>
              <a:t>Дубликат документа – это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428750"/>
            <a:ext cx="8429625" cy="1571625"/>
          </a:xfrm>
        </p:spPr>
        <p:txBody>
          <a:bodyPr/>
          <a:lstStyle/>
          <a:p>
            <a:pPr eaLnBrk="1" hangingPunct="1"/>
            <a:r>
              <a:rPr lang="ru-RU" b="1" smtClean="0"/>
              <a:t>а) повторный экземпляр документа, обладающий юридической силой подлинника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8625" y="2928938"/>
            <a:ext cx="850106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б) копия части документа, необходимая для официального представления в государственные органы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625" y="4572000"/>
            <a:ext cx="85725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в) копия официального документа, воспроизводящая его какую-либо часть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625" y="571500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г) копия исходящего документа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69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900" smtClean="0"/>
              <a:t>4. </a:t>
            </a:r>
            <a:r>
              <a:rPr lang="ru-RU" smtClean="0"/>
              <a:t>Сокращенное наименование организации на документах приводят в тех случаях, когда </a:t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857250"/>
          </a:xfrm>
        </p:spPr>
        <p:txBody>
          <a:bodyPr/>
          <a:lstStyle/>
          <a:p>
            <a:pPr eaLnBrk="1" hangingPunct="1"/>
            <a:r>
              <a:rPr lang="ru-RU" b="1" smtClean="0"/>
              <a:t>а)</a:t>
            </a:r>
            <a:r>
              <a:rPr lang="ru-RU" smtClean="0"/>
              <a:t> </a:t>
            </a:r>
            <a:r>
              <a:rPr lang="ru-RU" b="1" smtClean="0"/>
              <a:t>его можно сократить по смыслу</a:t>
            </a:r>
          </a:p>
          <a:p>
            <a:pPr eaLnBrk="1" hangingPunct="1"/>
            <a:endParaRPr lang="ru-RU" b="1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8625" y="3000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б) документ является исходящим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625" y="3786188"/>
            <a:ext cx="82296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в) оно закреплено в учредительных документах организации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625" y="500062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г) имеется соответствующий документ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  <p:bldP spid="5" grpId="0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69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900" smtClean="0"/>
              <a:t>5. Какой номер документа является верным?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857250"/>
          </a:xfrm>
        </p:spPr>
        <p:txBody>
          <a:bodyPr/>
          <a:lstStyle/>
          <a:p>
            <a:pPr eaLnBrk="1" hangingPunct="1"/>
            <a:r>
              <a:rPr lang="ru-RU" b="1" smtClean="0"/>
              <a:t>а) № 12/1-2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8625" y="3000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б) № 154а856978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625" y="3929063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в)</a:t>
            </a:r>
            <a:r>
              <a:rPr lang="ru-RU" sz="3200">
                <a:latin typeface="Cambria" pitchFamily="18" charset="0"/>
              </a:rPr>
              <a:t> </a:t>
            </a:r>
            <a:r>
              <a:rPr lang="ru-RU" sz="3200" b="1">
                <a:latin typeface="Cambria" pitchFamily="18" charset="0"/>
              </a:rPr>
              <a:t>№ 14789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625" y="485775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г) № 12/1а/125-14</a:t>
            </a:r>
            <a:r>
              <a:rPr lang="en-US" sz="3200" b="1">
                <a:latin typeface="Cambria" pitchFamily="18" charset="0"/>
              </a:rPr>
              <a:t>I</a:t>
            </a:r>
            <a:endParaRPr lang="ru-RU" sz="3200" b="1">
              <a:latin typeface="Cambr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69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900" smtClean="0"/>
              <a:t>6. </a:t>
            </a:r>
            <a:r>
              <a:rPr lang="ru-RU" smtClean="0"/>
              <a:t>Реквизит «ссылка на регистрационный номер и дату документа» проставляется на: </a:t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857250"/>
          </a:xfrm>
        </p:spPr>
        <p:txBody>
          <a:bodyPr/>
          <a:lstStyle/>
          <a:p>
            <a:pPr eaLnBrk="1" hangingPunct="1"/>
            <a:r>
              <a:rPr lang="ru-RU" b="1" smtClean="0"/>
              <a:t>а) актах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8625" y="3000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б) приказах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625" y="3929063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в)</a:t>
            </a:r>
            <a:r>
              <a:rPr lang="ru-RU" sz="3200">
                <a:latin typeface="Cambria" pitchFamily="18" charset="0"/>
              </a:rPr>
              <a:t> </a:t>
            </a:r>
            <a:r>
              <a:rPr lang="ru-RU" sz="3200" b="1">
                <a:latin typeface="Cambria" pitchFamily="18" charset="0"/>
              </a:rPr>
              <a:t>письмах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625" y="485775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Char char=""/>
            </a:pPr>
            <a:r>
              <a:rPr lang="ru-RU" sz="3200" b="1">
                <a:latin typeface="Cambria" pitchFamily="18" charset="0"/>
              </a:rPr>
              <a:t>г) распоряжениях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  <p:bldP spid="5" grpId="0"/>
      <p:bldP spid="6" grpId="0"/>
      <p:bldP spid="6" grpId="1"/>
    </p:bldLst>
  </p:timing>
</p:sld>
</file>

<file path=ppt/theme/theme1.xml><?xml version="1.0" encoding="utf-8"?>
<a:theme xmlns:a="http://schemas.openxmlformats.org/drawingml/2006/main" name="Welcome">
  <a:themeElements>
    <a:clrScheme name="Справедливость">
      <a:dk1>
        <a:sysClr val="windowText" lastClr="000000"/>
      </a:dk1>
      <a:lt1>
        <a:sysClr val="window" lastClr="FFFE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295</TotalTime>
  <Words>1337</Words>
  <Application>Microsoft Office PowerPoint</Application>
  <PresentationFormat>Экран (4:3)</PresentationFormat>
  <Paragraphs>181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Welcome</vt:lpstr>
      <vt:lpstr>Тема урока: Информационно-справочные документы </vt:lpstr>
      <vt:lpstr>Цели урока: </vt:lpstr>
      <vt:lpstr>Тест</vt:lpstr>
      <vt:lpstr>1. Наиболее точное определение документа </vt:lpstr>
      <vt:lpstr>2. Документ в окончательной редакции, оформленный с учетом требований ГОСТа  </vt:lpstr>
      <vt:lpstr>3. Дубликат документа – это</vt:lpstr>
      <vt:lpstr>4. Сокращенное наименование организации на документах приводят в тех случаях, когда  </vt:lpstr>
      <vt:lpstr>5. Какой номер документа является верным? </vt:lpstr>
      <vt:lpstr>6. Реквизит «ссылка на регистрационный номер и дату документа» проставляется на:  </vt:lpstr>
      <vt:lpstr>7. Какая часть текста в распорядительных документах обязательна?  </vt:lpstr>
      <vt:lpstr>8. Какой вариант реквизита «Подпись» оформлен на фирменном бланке правильно? </vt:lpstr>
      <vt:lpstr>9. Можно ли в расшифровке подписи реквизита «Подпись» указать только фамилию? </vt:lpstr>
      <vt:lpstr>10. Граница правого поля бланка документа составляет </vt:lpstr>
      <vt:lpstr>Служебное письмо – обобщенное название различных по содержанию документов, выделяемых в одну группу в связи со способом передачи текста (пересылаются по почте, по факсу или другим способом). </vt:lpstr>
      <vt:lpstr>Слайд 15</vt:lpstr>
      <vt:lpstr>Требования к тексту письма</vt:lpstr>
      <vt:lpstr>Текст письма должен включать три структурных элемента</vt:lpstr>
      <vt:lpstr>Служебное письмо должно быть: </vt:lpstr>
      <vt:lpstr>По характеру информации письма подразделяется на следующие разновидности: </vt:lpstr>
      <vt:lpstr>Письмо-просьба</vt:lpstr>
      <vt:lpstr>Информационное письмо</vt:lpstr>
      <vt:lpstr>Письмо-напоминание</vt:lpstr>
      <vt:lpstr>Сопроводительное письмо</vt:lpstr>
      <vt:lpstr>Письмо-подтверждение</vt:lpstr>
      <vt:lpstr>Письмо-ответ</vt:lpstr>
      <vt:lpstr>Письмо-отказ</vt:lpstr>
      <vt:lpstr>Оферта (письмо-предложение)</vt:lpstr>
      <vt:lpstr>Гарантийное письмо</vt:lpstr>
      <vt:lpstr>Несмотря на многообразие вопросов, отражаемых в письмах, в них используется повторяемый набор обращений и заключительных выражений</vt:lpstr>
      <vt:lpstr>Конкурсы  «Собери документ»  «Первооткрыватель»</vt:lpstr>
      <vt:lpstr>Слайд 31</vt:lpstr>
      <vt:lpstr>Слайд 32</vt:lpstr>
      <vt:lpstr>Составление документации</vt:lpstr>
      <vt:lpstr>Слайд 34</vt:lpstr>
      <vt:lpstr>Слайд 35</vt:lpstr>
      <vt:lpstr>Слайд 36</vt:lpstr>
      <vt:lpstr>ИТОГОВЫЙ ДОКУМЕНТ</vt:lpstr>
      <vt:lpstr>ПОДВЕДЕНИЕ ИТОГОВ</vt:lpstr>
      <vt:lpstr>домашнее задание</vt:lpstr>
      <vt:lpstr>Спасибо за внимание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Информационно-справочные документы </dc:title>
  <dc:creator>Dec_t</dc:creator>
  <cp:lastModifiedBy>User</cp:lastModifiedBy>
  <cp:revision>34</cp:revision>
  <dcterms:created xsi:type="dcterms:W3CDTF">2012-02-09T08:01:19Z</dcterms:created>
  <dcterms:modified xsi:type="dcterms:W3CDTF">2013-02-04T06:10:13Z</dcterms:modified>
</cp:coreProperties>
</file>