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57" r:id="rId5"/>
    <p:sldId id="266" r:id="rId6"/>
    <p:sldId id="267" r:id="rId7"/>
    <p:sldId id="264" r:id="rId8"/>
    <p:sldId id="258" r:id="rId9"/>
    <p:sldId id="268" r:id="rId10"/>
    <p:sldId id="269" r:id="rId11"/>
    <p:sldId id="260" r:id="rId12"/>
    <p:sldId id="270" r:id="rId13"/>
    <p:sldId id="261" r:id="rId14"/>
    <p:sldId id="262" r:id="rId15"/>
    <p:sldId id="276" r:id="rId16"/>
    <p:sldId id="277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47"/>
    <a:srgbClr val="78CE99"/>
    <a:srgbClr val="FC3924"/>
    <a:srgbClr val="E71903"/>
    <a:srgbClr val="7F63A1"/>
    <a:srgbClr val="281E5C"/>
    <a:srgbClr val="1B143C"/>
    <a:srgbClr val="2C21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705" autoAdjust="0"/>
  </p:normalViewPr>
  <p:slideViewPr>
    <p:cSldViewPr>
      <p:cViewPr>
        <p:scale>
          <a:sx n="50" d="100"/>
          <a:sy n="50" d="100"/>
        </p:scale>
        <p:origin x="-917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1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image" Target="../media/image13.jpe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64305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1. </a:t>
            </a:r>
            <a:r>
              <a:rPr lang="ru-RU" sz="3600" b="1" cap="none" spc="0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4400" b="1" cap="none" spc="0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Россия – наша Родина</a:t>
            </a:r>
            <a:endParaRPr lang="ru-RU" sz="4400" b="1" cap="none" spc="0" dirty="0"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142844" y="2857496"/>
            <a:ext cx="4214842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-150" normalizeH="0" baseline="0" noProof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Русский , немец  и </a:t>
            </a:r>
            <a:r>
              <a:rPr kumimoji="0" lang="ru-RU" sz="2800" b="0" i="0" u="none" strike="noStrike" kern="1200" cap="none" spc="-150" normalizeH="0" noProof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-150" normalizeH="0" baseline="0" noProof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башкир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-150" normalizeH="0" baseline="0" noProof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пусть  меж  нами будет  </a:t>
            </a:r>
            <a:r>
              <a:rPr kumimoji="0" lang="ru-RU" sz="3400" b="0" i="0" strike="noStrike" kern="1200" cap="none" spc="-150" normalizeH="0" baseline="0" noProof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мир</a:t>
            </a:r>
            <a:r>
              <a:rPr kumimoji="0" lang="ru-RU" sz="3200" b="0" i="0" u="none" strike="noStrike" kern="1200" cap="none" spc="-150" normalizeH="0" baseline="0" noProof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kern="1200" cap="none" spc="-15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Users\1\Desktop\фото дружб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786058"/>
            <a:ext cx="4491140" cy="31214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000100" y="428604"/>
            <a:ext cx="72469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8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«Основы религиозных культур и светской этики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88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857232"/>
            <a:ext cx="8786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Модуль: Основы  светской  этики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УМК:   Школа России  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857628"/>
            <a:ext cx="4214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spc="-15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– татарин, русский –Я,  но </a:t>
            </a:r>
          </a:p>
          <a:p>
            <a:pPr lvl="0">
              <a:defRPr/>
            </a:pPr>
            <a:r>
              <a:rPr lang="ru-RU" sz="2800" spc="-15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мы –  добрые друзья !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4714884"/>
            <a:ext cx="3929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spc="-15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 в  России  мы живём,</a:t>
            </a:r>
          </a:p>
          <a:p>
            <a:pPr lvl="0">
              <a:defRPr/>
            </a:pPr>
            <a:r>
              <a:rPr lang="ru-RU" sz="2800" spc="-15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Этот мир - наш общий дом.</a:t>
            </a:r>
            <a:endParaRPr lang="ru-RU" sz="2800" spc="-15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3075" grpId="0"/>
      <p:bldP spid="20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428604"/>
            <a:ext cx="66365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68600" algn="l"/>
              </a:tabLst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71546"/>
            <a:ext cx="75724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FFD34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Учащиеся расширят представление о родной  стране,  о  государственных символах России.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4357694"/>
            <a:ext cx="7429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FFD34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Будут учиться осознавать ценность дружеских отношений между людьми. Познакомятся с ключевыми понятиями урока. </a:t>
            </a:r>
            <a:endParaRPr lang="ru-RU" sz="36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2786058"/>
            <a:ext cx="7500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FFD34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Узнают о роли духовных традиций  России как многонационального государства.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 txBox="1">
            <a:spLocks/>
          </p:cNvSpPr>
          <p:nvPr/>
        </p:nvSpPr>
        <p:spPr>
          <a:xfrm>
            <a:off x="857224" y="1000108"/>
            <a:ext cx="7572428" cy="128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D34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для каждой группы: учебники, толковый словарь, фломастеры, маркеры, листы бумаги.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428604"/>
            <a:ext cx="3276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3214686"/>
            <a:ext cx="7500990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32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соединить вместе две   парты, 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32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создав, таким образом, рабочее место для каждой группы.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643182"/>
            <a:ext cx="6328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пространства: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285728"/>
            <a:ext cx="41459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Сценарий урока: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928670"/>
            <a:ext cx="8533490" cy="5509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D34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sz="3200" b="1" dirty="0" smtClean="0">
                <a:solidFill>
                  <a:srgbClr val="FFD34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Организационный момент  - 1 мин.</a:t>
            </a:r>
          </a:p>
          <a:p>
            <a:r>
              <a:rPr lang="en-US" sz="3200" b="1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b="1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. Распределение детей на группы – 1 мин.</a:t>
            </a:r>
          </a:p>
          <a:p>
            <a:r>
              <a:rPr lang="en-US" sz="3200" b="1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200" b="1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. Основная часть - 25 мин.</a:t>
            </a:r>
          </a:p>
          <a:p>
            <a:r>
              <a:rPr lang="ru-RU" sz="32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 по теме урока. Чтение стихов. </a:t>
            </a:r>
          </a:p>
          <a:p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Рассматривание государственной символики.</a:t>
            </a:r>
          </a:p>
          <a:p>
            <a:r>
              <a:rPr lang="ru-RU" sz="32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учебником.</a:t>
            </a:r>
            <a:endParaRPr lang="en-US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3200" b="1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. Самостоятельная работа – 10 мин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68600" algn="l"/>
              </a:tabLst>
            </a:pPr>
            <a:r>
              <a:rPr lang="ru-RU" sz="32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в группах с учебным текстом.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68600" algn="l"/>
              </a:tabLst>
            </a:pP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Диалог. Творческое задание.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68600" algn="l"/>
              </a:tabLst>
            </a:pPr>
            <a:r>
              <a:rPr lang="en-US" sz="3200" b="1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. Подведение итогов. Рефлексия – 5 мин.</a:t>
            </a:r>
          </a:p>
          <a:p>
            <a:r>
              <a:rPr lang="en-US" sz="3200" b="1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3200" b="1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. Домашнее задание 3 мин.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571612"/>
            <a:ext cx="8582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 . Вводный </a:t>
            </a:r>
            <a:r>
              <a:rPr lang="ru-RU" sz="2800" b="1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(мотивационно – организаторский)     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42844" y="2928934"/>
            <a:ext cx="70866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D347"/>
                </a:solidFill>
                <a:effectLst/>
                <a:latin typeface="Times New Roman" pitchFamily="18" charset="0"/>
                <a:cs typeface="Times New Roman" pitchFamily="18" charset="0"/>
              </a:rPr>
              <a:t>ΙΙ. Совместное открытие знаний.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D347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42844" y="3714752"/>
            <a:ext cx="6767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D347"/>
                </a:solidFill>
                <a:effectLst/>
                <a:latin typeface="Times New Roman" pitchFamily="18" charset="0"/>
                <a:cs typeface="Times New Roman" pitchFamily="18" charset="0"/>
              </a:rPr>
              <a:t>ΙΙΙ. Применение нового знания.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D347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4500570"/>
            <a:ext cx="62445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3600" b="1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. Подведение итогов урока.</a:t>
            </a:r>
          </a:p>
          <a:p>
            <a:r>
              <a:rPr lang="ru-RU" sz="3600" b="1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      Рефлексия.</a:t>
            </a:r>
            <a:endParaRPr lang="ru-RU" sz="3600" dirty="0">
              <a:solidFill>
                <a:srgbClr val="FFD3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00034" y="2071678"/>
            <a:ext cx="8218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r>
              <a:rPr lang="ru-RU" sz="2400" i="1" dirty="0" smtClean="0">
                <a:solidFill>
                  <a:srgbClr val="FFD34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D34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Организационный момент. Вступительная беседа учителя.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D347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00034" y="2500306"/>
            <a:ext cx="4673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D347"/>
                </a:solidFill>
                <a:effectLst/>
                <a:latin typeface="Times New Roman" pitchFamily="18" charset="0"/>
                <a:cs typeface="Times New Roman" pitchFamily="18" charset="0"/>
              </a:rPr>
              <a:t>Сообщение темы и целей урока.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D347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428604"/>
            <a:ext cx="3786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  занятия.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74" grpId="0"/>
      <p:bldP spid="3075" grpId="0"/>
      <p:bldP spid="13" grpId="0"/>
      <p:bldP spid="3076" grpId="0"/>
      <p:bldP spid="3077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d:\Users\1\Desktop\наша родина\fla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572560" cy="5476913"/>
          </a:xfrm>
          <a:prstGeom prst="flowChartPunchedTape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4572008"/>
            <a:ext cx="4857784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60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СМЕЛОСТЬ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857364"/>
            <a:ext cx="604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БЛАГОРОДСТВО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3071810"/>
            <a:ext cx="492922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600" b="1" spc="150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ЧЕСТНОСТЬ</a:t>
            </a:r>
            <a:endParaRPr lang="ru-RU" sz="5600" b="1" spc="150" dirty="0">
              <a:ln w="1143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http://gifakt.ru/wp-content/uploads/2012/09/rus_eag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0"/>
            <a:ext cx="2741088" cy="3262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holste.info/UserFiles/Image/Putin/Putin_230_1.jpg"/>
          <p:cNvPicPr>
            <a:picLocks noChangeAspect="1" noChangeArrowheads="1"/>
          </p:cNvPicPr>
          <p:nvPr/>
        </p:nvPicPr>
        <p:blipFill>
          <a:blip r:embed="rId2"/>
          <a:srcRect t="7143"/>
          <a:stretch>
            <a:fillRect/>
          </a:stretch>
        </p:blipFill>
        <p:spPr bwMode="auto">
          <a:xfrm>
            <a:off x="5357818" y="1071546"/>
            <a:ext cx="3548087" cy="494197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142852"/>
            <a:ext cx="8133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Президент Российской Федерации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643050"/>
            <a:ext cx="4714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Президент России является </a:t>
            </a:r>
          </a:p>
          <a:p>
            <a:r>
              <a:rPr lang="ru-RU" sz="2400" b="1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главой государства. </a:t>
            </a:r>
            <a:endParaRPr lang="ru-RU" sz="2400" b="1" dirty="0">
              <a:solidFill>
                <a:srgbClr val="FFD3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643182"/>
            <a:ext cx="5214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Президент  Российской Федерации - высшая государственная должность Р Ф. </a:t>
            </a:r>
            <a:endParaRPr lang="ru-RU" sz="2400" b="1" dirty="0">
              <a:solidFill>
                <a:srgbClr val="FFD3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407194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Президент России — единственная должность, на которую избирается один из кандидатов общим голосованием граждан РФ.</a:t>
            </a:r>
            <a:endParaRPr lang="ru-RU" sz="2400" b="1" dirty="0">
              <a:solidFill>
                <a:srgbClr val="FFD3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5790" y="6215082"/>
            <a:ext cx="3998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 smtClean="0">
                <a:solidFill>
                  <a:srgbClr val="FFD347"/>
                </a:solidFill>
              </a:rPr>
              <a:t>Влади́мир Влади́мирович Пу́тин</a:t>
            </a:r>
            <a:r>
              <a:rPr lang="vi-VN" dirty="0" smtClean="0">
                <a:solidFill>
                  <a:srgbClr val="FFD347"/>
                </a:solidFill>
              </a:rPr>
              <a:t> </a:t>
            </a:r>
            <a:endParaRPr lang="ru-RU" dirty="0">
              <a:solidFill>
                <a:srgbClr val="FFD34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214290"/>
            <a:ext cx="4031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Штандарт (знамя)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File:Standard of the President of the Russian Federation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57364"/>
            <a:ext cx="4572032" cy="45720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57752" y="2071678"/>
            <a:ext cx="42862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Справочник:  </a:t>
            </a:r>
            <a:r>
              <a:rPr lang="ru-RU" sz="2400" b="1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Особый вид знамени, флага</a:t>
            </a:r>
            <a:r>
              <a:rPr lang="ru-RU" sz="24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, персональное знамя знатного человека, непрямоугольной формы; </a:t>
            </a:r>
          </a:p>
          <a:p>
            <a:r>
              <a:rPr lang="ru-RU" sz="24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символ государства или </a:t>
            </a:r>
          </a:p>
          <a:p>
            <a:r>
              <a:rPr lang="ru-RU" sz="24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воинского формирования, 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857232"/>
            <a:ext cx="7643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« Впредь знаменам и штандартам служить  бессрочно»</a:t>
            </a:r>
          </a:p>
          <a:p>
            <a:r>
              <a:rPr lang="ru-RU" sz="24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                                 - Император Павел, 30апреля 1797 г.</a:t>
            </a:r>
            <a:endParaRPr lang="ru-RU" sz="2400" dirty="0">
              <a:solidFill>
                <a:srgbClr val="FFD3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20" y="4857760"/>
            <a:ext cx="4286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Штандарт</a:t>
            </a:r>
            <a:r>
              <a:rPr lang="ru-RU" sz="24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400" dirty="0" err="1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нидерл</a:t>
            </a:r>
            <a:r>
              <a:rPr lang="ru-RU" sz="24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Standaard</a:t>
            </a:r>
            <a:r>
              <a:rPr lang="ru-RU" sz="24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нов.-верх.-нем</a:t>
            </a:r>
            <a:r>
              <a:rPr lang="ru-RU" sz="24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Standarte</a:t>
            </a:r>
            <a:r>
              <a:rPr lang="ru-RU" sz="24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 от ст.франц. </a:t>
            </a:r>
            <a:r>
              <a:rPr lang="ru-RU" sz="2400" dirty="0" err="1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estendard</a:t>
            </a:r>
            <a:r>
              <a:rPr lang="ru-RU" sz="24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 — «кавалерийское знамя»)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http://sterlegrad.ru/uploads/posts/2013-06/1370574356_lenta_rf_trikolo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DE2FF"/>
              </a:clrFrom>
              <a:clrTo>
                <a:srgbClr val="BDE2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4920">
            <a:off x="6374029" y="6298718"/>
            <a:ext cx="2917641" cy="641576"/>
          </a:xfrm>
          <a:prstGeom prst="rect">
            <a:avLst/>
          </a:prstGeom>
          <a:noFill/>
        </p:spPr>
      </p:pic>
      <p:pic>
        <p:nvPicPr>
          <p:cNvPr id="12" name="Picture 3" descr="http://sterlegrad.ru/uploads/posts/2013-06/1370574356_lenta_rf_trikolo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DE2FF"/>
              </a:clrFrom>
              <a:clrTo>
                <a:srgbClr val="BDE2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59730">
            <a:off x="3800601" y="6142688"/>
            <a:ext cx="2917641" cy="6415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1571612"/>
            <a:ext cx="6215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FFD347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42844" y="214290"/>
            <a:ext cx="421481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Гимн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 Александрова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 Михалкова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Россия — священная наша держава,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Россия — любимая наша страна.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Могучая воля, великая слава —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Твоё достоянье на все времена!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Славься, Отечество наше свободное,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Братских народов союз вековой,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Предками данная мудрость народная!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Славься, страна! Мы гордимся тобой!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 южных морей до полярного края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Раскинулись наши леса и поля.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1142984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 ты на свете!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Одна ты такая —</a:t>
            </a:r>
            <a:b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Хранимая  Богом родная земля!</a:t>
            </a: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Славься, Отечество наше свободное,</a:t>
            </a:r>
            <a:b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Братских народов союз вековой,</a:t>
            </a:r>
            <a:b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Предками данная мудрость народная!</a:t>
            </a:r>
            <a:b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Славься, страна! Мы гордимся тобой!</a:t>
            </a: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Широкий простор для мечты и для жизни</a:t>
            </a:r>
            <a:b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Грядущие нам открывают года.</a:t>
            </a:r>
            <a:b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 силу даёт наша верность Отчизне.</a:t>
            </a:r>
            <a:b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было, так есть и так будет всегда!</a:t>
            </a: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Славься, Отечество наше свободное,</a:t>
            </a:r>
            <a:b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Братских народов союз вековой,</a:t>
            </a:r>
            <a:b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Предками данная мудрость народная!</a:t>
            </a:r>
            <a:b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Славься, страна! Мы гордимся тобой!</a:t>
            </a: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 descr="http://sterlegrad.ru/uploads/posts/2013-06/1370574356_lenta_rf_trikolo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DE2FF"/>
              </a:clrFrom>
              <a:clrTo>
                <a:srgbClr val="BDE2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64189">
            <a:off x="-332741" y="5471486"/>
            <a:ext cx="4559748" cy="1341170"/>
          </a:xfrm>
          <a:prstGeom prst="rect">
            <a:avLst/>
          </a:prstGeom>
          <a:noFill/>
        </p:spPr>
      </p:pic>
      <p:pic>
        <p:nvPicPr>
          <p:cNvPr id="10" name="Picture 9" descr="Герб города Моск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14290"/>
            <a:ext cx="1357322" cy="170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4800600"/>
            <a:ext cx="2743200" cy="1885950"/>
          </a:xfrm>
          <a:prstGeom prst="rect">
            <a:avLst/>
          </a:prstGeom>
          <a:noFill/>
          <a:ln w="38100">
            <a:solidFill>
              <a:srgbClr val="FFCC99"/>
            </a:solidFill>
            <a:miter lim="800000"/>
            <a:headEnd/>
            <a:tailEnd/>
          </a:ln>
        </p:spPr>
      </p:pic>
      <p:pic>
        <p:nvPicPr>
          <p:cNvPr id="48131" name="Picture 3" descr="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152400"/>
            <a:ext cx="1485900" cy="1981200"/>
          </a:xfrm>
          <a:prstGeom prst="rect">
            <a:avLst/>
          </a:prstGeom>
          <a:noFill/>
          <a:ln w="38100">
            <a:solidFill>
              <a:srgbClr val="FFCC99"/>
            </a:solidFill>
            <a:miter lim="800000"/>
            <a:headEnd/>
            <a:tailEnd/>
          </a:ln>
        </p:spPr>
      </p:pic>
      <p:pic>
        <p:nvPicPr>
          <p:cNvPr id="48132" name="Picture 4" descr="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752600"/>
            <a:ext cx="2667000" cy="1905000"/>
          </a:xfrm>
          <a:prstGeom prst="rect">
            <a:avLst/>
          </a:prstGeom>
          <a:noFill/>
          <a:ln w="38100">
            <a:solidFill>
              <a:srgbClr val="FFCC99"/>
            </a:solidFill>
            <a:miter lim="800000"/>
            <a:headEnd/>
            <a:tailEnd/>
          </a:ln>
        </p:spPr>
      </p:pic>
      <p:pic>
        <p:nvPicPr>
          <p:cNvPr id="48133" name="Picture 5" descr="IMG_14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52400"/>
            <a:ext cx="2209800" cy="1893888"/>
          </a:xfrm>
          <a:prstGeom prst="rect">
            <a:avLst/>
          </a:prstGeom>
          <a:noFill/>
          <a:ln w="38100">
            <a:solidFill>
              <a:srgbClr val="FFCC99"/>
            </a:solidFill>
            <a:miter lim="800000"/>
            <a:headEnd/>
            <a:tailEnd/>
          </a:ln>
        </p:spPr>
      </p:pic>
      <p:pic>
        <p:nvPicPr>
          <p:cNvPr id="48134" name="Picture 6" descr="кирха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4876800"/>
            <a:ext cx="1955800" cy="1828800"/>
          </a:xfrm>
          <a:prstGeom prst="rect">
            <a:avLst/>
          </a:prstGeom>
          <a:noFill/>
          <a:ln w="38100">
            <a:solidFill>
              <a:srgbClr val="FFCC99"/>
            </a:solidFill>
            <a:miter lim="800000"/>
            <a:headEnd/>
            <a:tailEnd/>
          </a:ln>
        </p:spPr>
      </p:pic>
      <p:pic>
        <p:nvPicPr>
          <p:cNvPr id="48135" name="Picture 7" descr="DSCN554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152400"/>
            <a:ext cx="2362200" cy="1611313"/>
          </a:xfrm>
          <a:prstGeom prst="rect">
            <a:avLst/>
          </a:prstGeom>
          <a:noFill/>
          <a:ln w="38100">
            <a:solidFill>
              <a:srgbClr val="FFCC99"/>
            </a:solidFill>
            <a:miter lim="800000"/>
            <a:headEnd/>
            <a:tailEnd/>
          </a:ln>
        </p:spPr>
      </p:pic>
      <p:pic>
        <p:nvPicPr>
          <p:cNvPr id="48136" name="Picture 8" descr="4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0" y="3352800"/>
            <a:ext cx="2438400" cy="1671638"/>
          </a:xfrm>
          <a:prstGeom prst="rect">
            <a:avLst/>
          </a:prstGeom>
          <a:noFill/>
          <a:ln w="38100">
            <a:solidFill>
              <a:srgbClr val="FFCC99"/>
            </a:solidFill>
            <a:miter lim="800000"/>
            <a:headEnd/>
            <a:tailEnd/>
          </a:ln>
        </p:spPr>
      </p:pic>
      <p:pic>
        <p:nvPicPr>
          <p:cNvPr id="48137" name="Picture 9" descr="остров Кнайкпоф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1981200"/>
            <a:ext cx="2819400" cy="1622425"/>
          </a:xfrm>
          <a:prstGeom prst="rect">
            <a:avLst/>
          </a:prstGeom>
          <a:noFill/>
          <a:ln w="38100">
            <a:solidFill>
              <a:srgbClr val="FFCC99"/>
            </a:solidFill>
            <a:miter lim="800000"/>
            <a:headEnd/>
            <a:tailEnd/>
          </a:ln>
        </p:spPr>
      </p:pic>
      <p:pic>
        <p:nvPicPr>
          <p:cNvPr id="48138" name="Picture 10" descr="IMG_256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1600" y="1752600"/>
            <a:ext cx="2362200" cy="1981200"/>
          </a:xfrm>
          <a:prstGeom prst="rect">
            <a:avLst/>
          </a:prstGeom>
          <a:noFill/>
          <a:ln w="38100">
            <a:solidFill>
              <a:srgbClr val="FFCC99"/>
            </a:solidFill>
            <a:miter lim="800000"/>
            <a:headEnd/>
            <a:tailEnd/>
          </a:ln>
        </p:spPr>
      </p:pic>
      <p:pic>
        <p:nvPicPr>
          <p:cNvPr id="48139" name="Picture 11" descr="каменные моржи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" y="3657600"/>
            <a:ext cx="2362200" cy="1371600"/>
          </a:xfrm>
          <a:prstGeom prst="rect">
            <a:avLst/>
          </a:prstGeom>
          <a:noFill/>
          <a:ln w="38100">
            <a:solidFill>
              <a:srgbClr val="FFCC99"/>
            </a:solidFill>
            <a:miter lim="800000"/>
            <a:headEnd/>
            <a:tailEnd/>
          </a:ln>
        </p:spPr>
      </p:pic>
      <p:pic>
        <p:nvPicPr>
          <p:cNvPr id="48140" name="Picture 12" descr="музей янтаря,вид сбоку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19200" y="152400"/>
            <a:ext cx="2514600" cy="1790700"/>
          </a:xfrm>
          <a:prstGeom prst="rect">
            <a:avLst/>
          </a:prstGeom>
          <a:noFill/>
          <a:ln w="38100">
            <a:solidFill>
              <a:srgbClr val="FFCC99"/>
            </a:solidFill>
            <a:miter lim="800000"/>
            <a:headEnd/>
            <a:tailEnd/>
          </a:ln>
        </p:spPr>
      </p:pic>
      <p:pic>
        <p:nvPicPr>
          <p:cNvPr id="48141" name="Picture 13" descr="R001-00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7000" y="4876800"/>
            <a:ext cx="2514600" cy="1820863"/>
          </a:xfrm>
          <a:prstGeom prst="rect">
            <a:avLst/>
          </a:prstGeom>
          <a:noFill/>
          <a:ln w="38100">
            <a:solidFill>
              <a:srgbClr val="FFCC99"/>
            </a:solidFill>
            <a:miter lim="800000"/>
            <a:headEnd/>
            <a:tailEnd/>
          </a:ln>
        </p:spPr>
      </p:pic>
      <p:pic>
        <p:nvPicPr>
          <p:cNvPr id="48142" name="Picture 14" descr="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5029200"/>
            <a:ext cx="2514600" cy="1670050"/>
          </a:xfrm>
          <a:prstGeom prst="rect">
            <a:avLst/>
          </a:prstGeom>
          <a:noFill/>
          <a:ln w="38100">
            <a:solidFill>
              <a:srgbClr val="FFCC99"/>
            </a:solidFill>
            <a:miter lim="800000"/>
            <a:headEnd/>
            <a:tailEnd/>
          </a:ln>
        </p:spPr>
      </p:pic>
      <p:pic>
        <p:nvPicPr>
          <p:cNvPr id="48143" name="Picture 15" descr="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648200" y="3429000"/>
            <a:ext cx="1905000" cy="1568450"/>
          </a:xfrm>
          <a:prstGeom prst="rect">
            <a:avLst/>
          </a:prstGeom>
          <a:noFill/>
        </p:spPr>
      </p:pic>
      <p:pic>
        <p:nvPicPr>
          <p:cNvPr id="48144" name="Picture 16" descr="кирха Луизы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2400" y="1981200"/>
            <a:ext cx="1643063" cy="1752600"/>
          </a:xfrm>
          <a:prstGeom prst="rect">
            <a:avLst/>
          </a:prstGeom>
          <a:noFill/>
          <a:ln w="38100">
            <a:solidFill>
              <a:srgbClr val="FFCC99"/>
            </a:solidFill>
            <a:miter lim="800000"/>
            <a:headEnd/>
            <a:tailEnd/>
          </a:ln>
        </p:spPr>
      </p:pic>
      <p:pic>
        <p:nvPicPr>
          <p:cNvPr id="48145" name="Picture 17" descr="4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38400" y="3657600"/>
            <a:ext cx="2362200" cy="1771650"/>
          </a:xfrm>
          <a:prstGeom prst="rect">
            <a:avLst/>
          </a:prstGeom>
          <a:noFill/>
          <a:ln w="38100">
            <a:solidFill>
              <a:srgbClr val="FFCC99"/>
            </a:solidFill>
            <a:miter lim="800000"/>
            <a:headEnd/>
            <a:tailEnd/>
          </a:ln>
        </p:spPr>
      </p:pic>
      <p:pic>
        <p:nvPicPr>
          <p:cNvPr id="48146" name="Picture 18" descr="DSCN542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52400" y="152400"/>
            <a:ext cx="1600200" cy="1905000"/>
          </a:xfrm>
          <a:prstGeom prst="rect">
            <a:avLst/>
          </a:prstGeom>
          <a:solidFill>
            <a:srgbClr val="FFFFFF"/>
          </a:solidFill>
          <a:ln w="38100">
            <a:solidFill>
              <a:srgbClr val="FFCC99"/>
            </a:solidFill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357290" y="2214554"/>
            <a:ext cx="647921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Любимый уголок </a:t>
            </a:r>
          </a:p>
          <a:p>
            <a:r>
              <a:rPr lang="ru-RU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родной Отчизны</a:t>
            </a:r>
            <a:endParaRPr lang="ru-RU" sz="6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-30000"/>
          </a:blip>
          <a:srcRect/>
          <a:stretch>
            <a:fillRect/>
          </a:stretch>
        </p:blipFill>
        <p:spPr bwMode="auto">
          <a:xfrm rot="21271424">
            <a:off x="5810409" y="209728"/>
            <a:ext cx="3042844" cy="302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428604"/>
            <a:ext cx="3651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в парах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571612"/>
            <a:ext cx="550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Задание: Соедините части </a:t>
            </a:r>
          </a:p>
          <a:p>
            <a:r>
              <a:rPr lang="ru-RU" sz="32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               пословиц о Родине.</a:t>
            </a:r>
            <a:br>
              <a:rPr lang="ru-RU" sz="32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D3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2857496"/>
            <a:ext cx="835196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D347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D3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Родина - мать, </a:t>
            </a:r>
            <a:r>
              <a:rPr lang="ru-RU" sz="3200" dirty="0" smtClean="0">
                <a:solidFill>
                  <a:srgbClr val="FFD3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умей за нее постоять.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D3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Глупа та птица,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которой свое гнездо не мило.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D3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чужой сторонушке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 своей воронушке.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D3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Человек без Родины -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соловей без песни.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D3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Своя земля и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горсти мила.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D347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96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928670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768600" algn="l"/>
              </a:tabLs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Аннотация: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Данный проект предназначен для учащихся 4 класса, изучающих модуль  «Основы светской этики». Реализация в начале </a:t>
            </a:r>
            <a:r>
              <a:rPr lang="en-US" sz="28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четверти четвертого класса. Продолжительность -  45 минут.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57166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719138">
              <a:tabLst>
                <a:tab pos="719138" algn="l"/>
              </a:tabLs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 проекта:  </a:t>
            </a:r>
            <a:r>
              <a:rPr lang="ru-RU" sz="28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Информационный, творческий.</a:t>
            </a:r>
            <a:endParaRPr lang="en-US" sz="2800" dirty="0" smtClean="0">
              <a:solidFill>
                <a:srgbClr val="FFD3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786058"/>
            <a:ext cx="87154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768600" algn="l"/>
              </a:tabLst>
            </a:pPr>
            <a:r>
              <a:rPr lang="ru-RU" sz="2800" dirty="0" smtClean="0">
                <a:solidFill>
                  <a:srgbClr val="FFD3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гражданина своей страны – одно из главных условий возрождения нации.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768600" algn="l"/>
              </a:tabLst>
            </a:pPr>
            <a:r>
              <a:rPr lang="ru-RU" sz="2800" dirty="0" smtClean="0">
                <a:solidFill>
                  <a:srgbClr val="FFD3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ходе проведения урока реализуются задачи по созданию  условий для формирования гражданской и нравственной позиции учащихся.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768600" algn="l"/>
              </a:tabLst>
            </a:pPr>
            <a:r>
              <a:rPr lang="ru-RU" sz="2800" dirty="0" smtClean="0">
                <a:solidFill>
                  <a:srgbClr val="FFD3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презентации подчеркивает эмоциональную окраску мероприятия и делает урок более ярким, образным и насыщенным.</a:t>
            </a:r>
            <a:endParaRPr lang="ru-RU" sz="2800" dirty="0" smtClean="0">
              <a:solidFill>
                <a:srgbClr val="FFD34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7158" y="214290"/>
            <a:ext cx="5795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интернет источников: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1857364"/>
            <a:ext cx="5429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http://ru.wikipedia.org/wiki/</a:t>
            </a:r>
            <a:endParaRPr lang="ru-RU" sz="2400" dirty="0">
              <a:solidFill>
                <a:srgbClr val="FFD3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25717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https://www.google.ru/</a:t>
            </a:r>
            <a:endParaRPr lang="ru-RU" sz="2800" dirty="0">
              <a:solidFill>
                <a:srgbClr val="FFD3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3214686"/>
            <a:ext cx="3462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http://mo.mosreg.ru/orkse/</a:t>
            </a:r>
            <a:endParaRPr lang="ru-RU" sz="2400" dirty="0">
              <a:solidFill>
                <a:srgbClr val="FFD3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3929066"/>
            <a:ext cx="5379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http://www.koiro.edu.ru/act/projects/relig/</a:t>
            </a:r>
            <a:endParaRPr lang="ru-RU" sz="2400" dirty="0">
              <a:solidFill>
                <a:srgbClr val="FFD3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1285860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http://nsportal.ru</a:t>
            </a:r>
            <a:endParaRPr lang="ru-RU" sz="2400" dirty="0">
              <a:solidFill>
                <a:srgbClr val="FFD3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4643446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http://uchkopilka.ru/orkse/tekhnologii-metodiki-formy-raboty/item/353-metodicheskie-rekomendatsii-po-provedeniyu-itogovykh-urokov-kursa-orkse</a:t>
            </a:r>
            <a:endParaRPr lang="ru-RU" sz="2400" dirty="0">
              <a:solidFill>
                <a:srgbClr val="FFD34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d:\Users\1\Desktop\map_1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-20000"/>
          </a:blip>
          <a:srcRect/>
          <a:stretch>
            <a:fillRect/>
          </a:stretch>
        </p:blipFill>
        <p:spPr bwMode="auto">
          <a:xfrm rot="450055">
            <a:off x="3524583" y="2498714"/>
            <a:ext cx="5812743" cy="394233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357166"/>
            <a:ext cx="87154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768600" algn="l"/>
              </a:tabLs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D3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Патриотическое воспитание учащихся является  одной из основных задач образовательных учреждений.</a:t>
            </a:r>
            <a:r>
              <a:rPr lang="en-US" sz="2800" dirty="0" smtClean="0">
                <a:solidFill>
                  <a:srgbClr val="FFD3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FFD347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768600" algn="l"/>
              </a:tabLst>
            </a:pPr>
            <a:r>
              <a:rPr lang="ru-RU" sz="2800" dirty="0" smtClean="0">
                <a:solidFill>
                  <a:srgbClr val="FFD3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Чувство патриотизма многогранно по содержанию: это любовь к своей семье, к дому, к родным местам, это бережное отношение к природе и всему живому. </a:t>
            </a:r>
          </a:p>
          <a:p>
            <a:pPr lvl="0" indent="17462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768600" algn="l"/>
              </a:tabLst>
            </a:pPr>
            <a:r>
              <a:rPr lang="ru-RU" sz="2800" dirty="0" smtClean="0">
                <a:solidFill>
                  <a:srgbClr val="FFD3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2530" name="Picture 2" descr="d:\Users\1\Desktop\28221095.gif"/>
          <p:cNvPicPr>
            <a:picLocks noChangeAspect="1" noChangeArrowheads="1" noCrop="1"/>
          </p:cNvPicPr>
          <p:nvPr/>
        </p:nvPicPr>
        <p:blipFill>
          <a:blip r:embed="rId3">
            <a:lum bright="-10000" contrast="-20000"/>
          </a:blip>
          <a:srcRect/>
          <a:stretch>
            <a:fillRect/>
          </a:stretch>
        </p:blipFill>
        <p:spPr bwMode="auto">
          <a:xfrm rot="20675132" flipH="1">
            <a:off x="4445778" y="4543568"/>
            <a:ext cx="4272561" cy="17785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071810"/>
            <a:ext cx="45005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462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768600" algn="l"/>
              </a:tabLst>
            </a:pPr>
            <a:r>
              <a:rPr lang="ru-RU" sz="2800" dirty="0" smtClean="0">
                <a:solidFill>
                  <a:srgbClr val="FFD3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Актуальность данного</a:t>
            </a:r>
          </a:p>
          <a:p>
            <a:pPr lvl="0" indent="174625" eaLnBrk="0" fontAlgn="base" hangingPunct="0">
              <a:spcBef>
                <a:spcPct val="0"/>
              </a:spcBef>
              <a:spcAft>
                <a:spcPct val="0"/>
              </a:spcAft>
              <a:tabLst>
                <a:tab pos="2768600" algn="l"/>
              </a:tabLst>
            </a:pPr>
            <a:r>
              <a:rPr lang="ru-RU" sz="2800" dirty="0" smtClean="0">
                <a:solidFill>
                  <a:srgbClr val="FFD3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урока определяется</a:t>
            </a:r>
          </a:p>
          <a:p>
            <a:pPr lvl="0" indent="174625" eaLnBrk="0" fontAlgn="base" hangingPunct="0">
              <a:spcBef>
                <a:spcPct val="0"/>
              </a:spcBef>
              <a:spcAft>
                <a:spcPct val="0"/>
              </a:spcAft>
              <a:tabLst>
                <a:tab pos="2768600" algn="l"/>
              </a:tabLst>
            </a:pPr>
            <a:r>
              <a:rPr lang="ru-RU" sz="2800" dirty="0" smtClean="0">
                <a:solidFill>
                  <a:srgbClr val="FFD3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стремлением расширить </a:t>
            </a:r>
          </a:p>
          <a:p>
            <a:pPr lvl="0" indent="174625" eaLnBrk="0" fontAlgn="base" hangingPunct="0">
              <a:spcBef>
                <a:spcPct val="0"/>
              </a:spcBef>
              <a:spcAft>
                <a:spcPct val="0"/>
              </a:spcAft>
              <a:tabLst>
                <a:tab pos="2768600" algn="l"/>
              </a:tabLst>
            </a:pPr>
            <a:r>
              <a:rPr lang="ru-RU" sz="2800" dirty="0" smtClean="0">
                <a:solidFill>
                  <a:srgbClr val="FFD3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познания учащихся  </a:t>
            </a:r>
          </a:p>
          <a:p>
            <a:pPr lvl="0" indent="174625" eaLnBrk="0" fontAlgn="base" hangingPunct="0">
              <a:spcBef>
                <a:spcPct val="0"/>
              </a:spcBef>
              <a:spcAft>
                <a:spcPct val="0"/>
              </a:spcAft>
              <a:tabLst>
                <a:tab pos="2768600" algn="l"/>
              </a:tabLst>
            </a:pPr>
            <a:r>
              <a:rPr lang="ru-RU" sz="2800" dirty="0" smtClean="0">
                <a:solidFill>
                  <a:srgbClr val="FFD3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виды деятельности </a:t>
            </a:r>
          </a:p>
          <a:p>
            <a:pPr lvl="0" indent="174625" eaLnBrk="0" fontAlgn="base" hangingPunct="0">
              <a:spcBef>
                <a:spcPct val="0"/>
              </a:spcBef>
              <a:spcAft>
                <a:spcPct val="0"/>
              </a:spcAft>
              <a:tabLst>
                <a:tab pos="2768600" algn="l"/>
              </a:tabLst>
            </a:pPr>
            <a:r>
              <a:rPr lang="ru-RU" sz="2800" dirty="0" smtClean="0">
                <a:solidFill>
                  <a:srgbClr val="FFD3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уроке, а также в</a:t>
            </a:r>
          </a:p>
          <a:p>
            <a:pPr lvl="0" indent="174625" eaLnBrk="0" fontAlgn="base" hangingPunct="0">
              <a:spcBef>
                <a:spcPct val="0"/>
              </a:spcBef>
              <a:spcAft>
                <a:spcPct val="0"/>
              </a:spcAft>
              <a:tabLst>
                <a:tab pos="2768600" algn="l"/>
              </a:tabLst>
            </a:pPr>
            <a:r>
              <a:rPr lang="ru-RU" sz="2800" dirty="0" smtClean="0">
                <a:solidFill>
                  <a:srgbClr val="FFD3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труде и в быту.</a:t>
            </a:r>
            <a:endParaRPr lang="ru-RU" sz="2800" dirty="0">
              <a:solidFill>
                <a:srgbClr val="FFD34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642918"/>
            <a:ext cx="878687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урока:  </a:t>
            </a:r>
            <a:r>
              <a:rPr lang="ru-RU" sz="2800" dirty="0" smtClean="0">
                <a:solidFill>
                  <a:srgbClr val="FFD34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Расширить представление детей о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D34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родной  стране,  о  государственных символах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D34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России.  Формировать целостный образ России как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D34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многонационального государства.</a:t>
            </a:r>
            <a:endParaRPr lang="ru-RU" sz="28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786058"/>
            <a:ext cx="87154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Задачи урока:</a:t>
            </a:r>
          </a:p>
          <a:p>
            <a:pPr marL="360363" lvl="0" indent="-360363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D34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1. Обобщить и актуализировать знания о Родине;</a:t>
            </a:r>
            <a:endParaRPr lang="ru-RU" sz="2800" dirty="0" smtClean="0">
              <a:solidFill>
                <a:srgbClr val="FFD347"/>
              </a:solidFill>
              <a:latin typeface="Arial" pitchFamily="34" charset="0"/>
              <a:cs typeface="Arial" pitchFamily="34" charset="0"/>
            </a:endParaRPr>
          </a:p>
          <a:p>
            <a:pPr marL="360363" lvl="0" indent="-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D34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2. Подчеркнуть многонациональный состав России;</a:t>
            </a:r>
            <a:endParaRPr lang="ru-RU" sz="2800" dirty="0" smtClean="0">
              <a:solidFill>
                <a:srgbClr val="FFD347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60363" lvl="0" indent="-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D34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3. Показать необходимость единения, сплочения всех народов России;</a:t>
            </a:r>
            <a:endParaRPr lang="ru-RU" sz="2800" dirty="0" smtClean="0">
              <a:solidFill>
                <a:srgbClr val="FFD347"/>
              </a:solidFill>
              <a:latin typeface="Arial" pitchFamily="34" charset="0"/>
              <a:cs typeface="Arial" pitchFamily="34" charset="0"/>
            </a:endParaRPr>
          </a:p>
          <a:p>
            <a:pPr marL="360363" lvl="0" indent="-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D34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4. Формировать чувство гордости за свою Родину. </a:t>
            </a:r>
          </a:p>
          <a:p>
            <a:pPr marL="360363" lvl="0" indent="-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D34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5. Воспитывать чувство патриотизма, чувство гражданственности.</a:t>
            </a:r>
            <a:endParaRPr lang="ru-RU" sz="2800" b="1" dirty="0" smtClean="0">
              <a:solidFill>
                <a:srgbClr val="FFD34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7154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Гипотеза:   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6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Мы  называем нашу страну </a:t>
            </a:r>
          </a:p>
          <a:p>
            <a:r>
              <a:rPr lang="ru-RU" sz="36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                      РОДИНОЙ,</a:t>
            </a:r>
          </a:p>
          <a:p>
            <a:r>
              <a:rPr lang="ru-RU" sz="36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    потому что родились и живем в ней ?        </a:t>
            </a:r>
            <a:endParaRPr lang="ru-RU" sz="1200" dirty="0" smtClean="0">
              <a:solidFill>
                <a:srgbClr val="FFD34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pic>
        <p:nvPicPr>
          <p:cNvPr id="6" name="Picture 4" descr="C41-33 копия"/>
          <p:cNvPicPr>
            <a:picLocks noChangeAspect="1" noChangeArrowheads="1"/>
          </p:cNvPicPr>
          <p:nvPr/>
        </p:nvPicPr>
        <p:blipFill>
          <a:blip r:embed="rId2">
            <a:lum bright="20000" contrast="30000"/>
          </a:blip>
          <a:srcRect/>
          <a:stretch>
            <a:fillRect/>
          </a:stretch>
        </p:blipFill>
        <p:spPr bwMode="auto">
          <a:xfrm>
            <a:off x="6786578" y="3571876"/>
            <a:ext cx="2357422" cy="309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2857496"/>
            <a:ext cx="7143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           Понимание значимости</a:t>
            </a:r>
          </a:p>
          <a:p>
            <a:r>
              <a:rPr lang="ru-RU" sz="36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      духовных ценностей должны</a:t>
            </a:r>
          </a:p>
          <a:p>
            <a:r>
              <a:rPr lang="ru-RU" sz="36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     быть не только прочными, но и</a:t>
            </a:r>
          </a:p>
          <a:p>
            <a:r>
              <a:rPr lang="ru-RU" sz="36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           аргументированными и</a:t>
            </a:r>
          </a:p>
          <a:p>
            <a:r>
              <a:rPr lang="ru-RU" sz="36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           внутренне пережитыми.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428736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8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Исследовательский</a:t>
            </a:r>
          </a:p>
          <a:p>
            <a:pPr defTabSz="180975"/>
            <a:r>
              <a:rPr lang="ru-RU" sz="48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                  Творческий</a:t>
            </a:r>
          </a:p>
        </p:txBody>
      </p:sp>
      <p:pic>
        <p:nvPicPr>
          <p:cNvPr id="1026" name="Picture 2" descr="d:\Users\1\Desktop\наша родина\0_8e98f_c000407e_orig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143248"/>
            <a:ext cx="3286148" cy="31026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500042"/>
            <a:ext cx="27651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Методы: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85728"/>
            <a:ext cx="8929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урока: </a:t>
            </a:r>
            <a:r>
              <a:rPr lang="ru-RU" sz="32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Формирование и совершенствование  новых знаний.</a:t>
            </a:r>
            <a:endParaRPr lang="ru-RU" sz="3200" dirty="0">
              <a:solidFill>
                <a:srgbClr val="FFD347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357298"/>
            <a:ext cx="87154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88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C392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и виды деятельности: </a:t>
            </a:r>
            <a:r>
              <a:rPr lang="ru-RU" sz="3200" dirty="0" smtClean="0">
                <a:solidFill>
                  <a:srgbClr val="FFD3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беседа, устный  рассказ на тему, работа с иллюстративным материалом, самостоятельная работа с</a:t>
            </a:r>
          </a:p>
          <a:p>
            <a:pPr lvl="0" indent="88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D3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учебным текстом, творческие задания, участие в учебном диалоге.</a:t>
            </a:r>
            <a:endParaRPr lang="ru-RU" sz="3200" dirty="0" smtClean="0">
              <a:solidFill>
                <a:srgbClr val="FFD3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4000504"/>
            <a:ext cx="9001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88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78CE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Приёмы: </a:t>
            </a:r>
            <a:r>
              <a:rPr lang="ru-RU" sz="3200" dirty="0" smtClean="0">
                <a:solidFill>
                  <a:srgbClr val="FFD3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проблемной ситуации, диалог.</a:t>
            </a:r>
            <a:endParaRPr lang="ru-RU" sz="3200" dirty="0" smtClean="0">
              <a:solidFill>
                <a:srgbClr val="FFD3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714884"/>
            <a:ext cx="8715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88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термины и понятия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solidFill>
                  <a:srgbClr val="FFD3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Отечество, Родина, духовный мир, культурные традиции, добро, честь, справедливость, милосердие.</a:t>
            </a:r>
            <a:endParaRPr lang="ru-RU" sz="3200" dirty="0" smtClean="0">
              <a:solidFill>
                <a:srgbClr val="FFD34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429716" cy="2214578"/>
          </a:xfrm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Межпредметные связи: </a:t>
            </a:r>
            <a:b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D347"/>
                </a:solidFill>
              </a:rPr>
              <a:t>Ознакомление с окружающим миром; Русский язык;   ИЗО;  Музыка;  Литературное чтение; Физическая культура.</a:t>
            </a:r>
            <a:r>
              <a:rPr lang="ru-RU" sz="3200" dirty="0" smtClean="0">
                <a:solidFill>
                  <a:srgbClr val="FFC000"/>
                </a:solidFill>
              </a:rPr>
              <a:t/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357430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проведения: </a:t>
            </a:r>
            <a:r>
              <a:rPr lang="ru-RU" sz="32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кабинет с мультимедийной установкой.</a:t>
            </a:r>
            <a:endParaRPr lang="ru-RU" sz="3200" dirty="0">
              <a:solidFill>
                <a:srgbClr val="FFD3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4282" y="3500438"/>
            <a:ext cx="892971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7686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 и материалы к уроку 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768600" algn="l"/>
              </a:tabLst>
            </a:pPr>
            <a:r>
              <a:rPr lang="ru-RU" sz="3200" dirty="0" smtClean="0">
                <a:solidFill>
                  <a:srgbClr val="FFD3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Изображение символики Российского государства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FFD3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D3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проектор,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FFD3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D3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фонограмма: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D3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Гимн России,</a:t>
            </a:r>
            <a:r>
              <a:rPr lang="ru-RU" sz="3200" dirty="0" smtClean="0">
                <a:solidFill>
                  <a:srgbClr val="FFD3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D3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экран для просмотра слайдов. Толковый словарь.</a:t>
            </a:r>
            <a:r>
              <a:rPr lang="ru-RU" sz="3200" b="1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Используемые учебники: </a:t>
            </a:r>
            <a:r>
              <a:rPr lang="ru-RU" sz="3200" dirty="0" smtClean="0">
                <a:solidFill>
                  <a:srgbClr val="FFD3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«Основы светской этики»</a:t>
            </a:r>
            <a:r>
              <a:rPr lang="ru-RU" sz="3200" dirty="0" smtClean="0">
                <a:solidFill>
                  <a:srgbClr val="FFD347"/>
                </a:solidFill>
                <a:latin typeface="Times New Roman" pitchFamily="18" charset="0"/>
                <a:cs typeface="Times New Roman" pitchFamily="18" charset="0"/>
              </a:rPr>
              <a:t> А.Я.Данилюк.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D347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282" y="285728"/>
            <a:ext cx="878687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8600" algn="l"/>
              </a:tabLst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Предварительная работа: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686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D3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Беседы о российской символике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rgbClr val="FFD3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68600" algn="l"/>
              </a:tabLst>
            </a:pPr>
            <a:r>
              <a:rPr lang="ru-RU" sz="4000" dirty="0" smtClean="0">
                <a:solidFill>
                  <a:srgbClr val="FFD3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рассматривание иллюстраций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D3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68600" algn="l"/>
              </a:tabLst>
            </a:pP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rgbClr val="FFD3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D3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 стихотворений, пословиц 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68600" algn="l"/>
              </a:tabLst>
            </a:pPr>
            <a:r>
              <a:rPr lang="ru-RU" sz="4000" dirty="0" smtClean="0">
                <a:solidFill>
                  <a:srgbClr val="FFD3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D3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поговорок о Родине;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68600" algn="l"/>
              </a:tabLst>
            </a:pPr>
            <a:r>
              <a:rPr lang="ru-RU" sz="4000" dirty="0" smtClean="0">
                <a:solidFill>
                  <a:srgbClr val="FFD3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D3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слушанье песен о Родине,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68600" algn="l"/>
              </a:tabLst>
            </a:pPr>
            <a:r>
              <a:rPr lang="ru-RU" sz="4000" dirty="0" smtClean="0">
                <a:solidFill>
                  <a:srgbClr val="FFD3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D3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рассматривание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68600" algn="l"/>
              </a:tabLst>
            </a:pPr>
            <a:r>
              <a:rPr lang="ru-RU" sz="4000" dirty="0" smtClean="0">
                <a:solidFill>
                  <a:srgbClr val="FFD34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ф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D3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отографий городов и рек.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68600" algn="l"/>
              </a:tabLst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D347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251136701_back-to-school-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32" y="2928934"/>
            <a:ext cx="2571768" cy="41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875</TotalTime>
  <Words>840</Words>
  <PresentationFormat>Экран (4:3)</PresentationFormat>
  <Paragraphs>139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Межпредметные связи:  Ознакомление с окружающим миром; Русский язык;   ИЗО;  Музыка;  Литературное чтение; Физическая культура.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87</cp:revision>
  <dcterms:created xsi:type="dcterms:W3CDTF">2013-08-24T11:39:11Z</dcterms:created>
  <dcterms:modified xsi:type="dcterms:W3CDTF">2014-02-25T16:46:04Z</dcterms:modified>
</cp:coreProperties>
</file>