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87" autoAdjust="0"/>
  </p:normalViewPr>
  <p:slideViewPr>
    <p:cSldViewPr>
      <p:cViewPr>
        <p:scale>
          <a:sx n="93" d="100"/>
          <a:sy n="93" d="100"/>
        </p:scale>
        <p:origin x="-9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5DEA6DE-6512-4E41-8C4A-231AAD0F034F}" type="datetimeFigureOut">
              <a:rPr lang="ru-RU" smtClean="0"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A2DE367-95EE-44A1-B9E2-BE7CFFFA5E3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579" y="1916832"/>
            <a:ext cx="85956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anose="020B0606020202030204" pitchFamily="34" charset="0"/>
              </a:rPr>
              <a:t>Преобразование симметрий.</a:t>
            </a:r>
          </a:p>
          <a:p>
            <a:pPr algn="ctr"/>
            <a:r>
              <a:rPr lang="ru-RU" sz="5400" b="1" i="1" dirty="0" smtClean="0">
                <a:ln w="9525"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anose="020B0606020202030204" pitchFamily="34" charset="0"/>
              </a:rPr>
              <a:t>Решение задач</a:t>
            </a:r>
            <a:endParaRPr lang="ru-RU" sz="5400" b="1" i="1" cap="none" spc="0" dirty="0">
              <a:ln w="9525">
                <a:solidFill>
                  <a:sysClr val="windowText" lastClr="00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5144"/>
            <a:ext cx="3880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Работу выполнила</a:t>
            </a: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Ученица 11 класса</a:t>
            </a: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ГБОУ СОШ №1405 «Вдохновение»</a:t>
            </a: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Брагина Валерия</a:t>
            </a: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Преподаватель геометрии:  Бутова</a:t>
            </a: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Александра Владимировна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 Narrow" panose="020B0606020202030204" pitchFamily="34" charset="0"/>
              </a:rPr>
              <a:t>2013 год</a:t>
            </a:r>
            <a:endParaRPr lang="ru-RU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/>
          <p:nvPr/>
        </p:nvCxnSpPr>
        <p:spPr>
          <a:xfrm>
            <a:off x="5962543" y="4340823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382895" y="2492896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2462213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72408" cy="30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3848420"/>
            <a:ext cx="43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97100"/>
            <a:ext cx="23653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4" y="188640"/>
            <a:ext cx="35115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45" y="2469135"/>
            <a:ext cx="177958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48588" y="218667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D1’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2138" y="4227790"/>
            <a:ext cx="36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A’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96658" y="42277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B’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68876" y="3858458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C’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79290" y="3814877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D’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64238" y="2924944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A1’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51352" y="285220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B1’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16779" y="219710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C1’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299050" y="2556006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824381" y="4282741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78178" y="3868573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382895" y="3814877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24381" y="2924944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070231" y="2862241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272235" y="4733616"/>
            <a:ext cx="197209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38052" y="4869160"/>
            <a:ext cx="75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064207" y="4869160"/>
            <a:ext cx="27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5536" y="1988840"/>
            <a:ext cx="35283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Перенесем параллельно в пространстве отрезок А</a:t>
            </a:r>
            <a:r>
              <a:rPr lang="en-US" sz="2400" dirty="0" smtClean="0"/>
              <a:t>’B’</a:t>
            </a:r>
            <a:r>
              <a:rPr lang="ru-RU" sz="2400" dirty="0" smtClean="0"/>
              <a:t> = АВ на расстоянии вектора </a:t>
            </a:r>
            <a:r>
              <a:rPr lang="en-US" sz="2400" dirty="0" smtClean="0"/>
              <a:t>m.</a:t>
            </a:r>
            <a:r>
              <a:rPr lang="ru-RU" sz="2400" dirty="0" smtClean="0"/>
              <a:t> Аналогичным образом перенесем остальные стороны прямого параллелепипеда. Таким образом, получим параллелепипед </a:t>
            </a:r>
            <a:r>
              <a:rPr lang="en-US" sz="2400" dirty="0" smtClean="0"/>
              <a:t>A’B’C’D’A1’B1’C1’D1’.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 tmFilter="0, 0; .2, .5; .8, .5; 1, 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375" autoRev="1" fill="hold"/>
                                        <p:tgtEl>
                                          <p:spTgt spid="6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 rot="5224920">
            <a:off x="4507385" y="3745207"/>
            <a:ext cx="4680520" cy="1152128"/>
          </a:xfrm>
          <a:prstGeom prst="parallelogram">
            <a:avLst/>
          </a:prstGeom>
          <a:solidFill>
            <a:srgbClr val="FFFF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260648"/>
            <a:ext cx="5310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№5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255" y="2353953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Дан тетраэдр МАВС. Постройте фигуру, зеркально симметричную этому тетраэдру относительно плоскости β (точка С лежит в плоскости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latin typeface="Arial Narrow" panose="020B0606020202030204" pitchFamily="34" charset="0"/>
              </a:rPr>
              <a:t>β).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1477" y="2492896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8708" y="4543409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7877" y="545774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1532" y="4540478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61074" y="2187551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39" y="2677562"/>
            <a:ext cx="25050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0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6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41137" y="3669641"/>
            <a:ext cx="47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В1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10" y="1740812"/>
            <a:ext cx="1804572" cy="21886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41578"/>
            <a:ext cx="35115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1197" y="1486516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036516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44" y="818455"/>
            <a:ext cx="1414463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59" y="1743819"/>
            <a:ext cx="1803036" cy="21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4065" y="3140968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31724" y="374839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47" y="1015382"/>
            <a:ext cx="414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444208" y="1340768"/>
            <a:ext cx="119987" cy="32403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6047" y="1340768"/>
            <a:ext cx="28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743819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Проведем в плоскости </a:t>
            </a:r>
            <a:r>
              <a:rPr lang="el-GR" dirty="0" smtClean="0"/>
              <a:t>β</a:t>
            </a:r>
            <a:r>
              <a:rPr lang="ru-RU" dirty="0" smtClean="0"/>
              <a:t> прямую а ( С лежит на прямой а). </a:t>
            </a:r>
          </a:p>
          <a:p>
            <a:r>
              <a:rPr lang="ru-RU" dirty="0"/>
              <a:t>	</a:t>
            </a:r>
            <a:r>
              <a:rPr lang="ru-RU" dirty="0" smtClean="0"/>
              <a:t>Проведем  перпендикуляр ВО к плоскости </a:t>
            </a:r>
            <a:r>
              <a:rPr lang="el-GR" dirty="0" smtClean="0"/>
              <a:t>β</a:t>
            </a:r>
            <a:r>
              <a:rPr lang="ru-RU" dirty="0" smtClean="0"/>
              <a:t> (О лежит на прямой а). Проведем отрезок ВО1 ⊥ плоскости </a:t>
            </a:r>
            <a:r>
              <a:rPr lang="el-GR" dirty="0" smtClean="0"/>
              <a:t>β</a:t>
            </a:r>
            <a:r>
              <a:rPr lang="ru-RU" dirty="0" smtClean="0"/>
              <a:t> и равный отрезку ВО.</a:t>
            </a:r>
          </a:p>
          <a:p>
            <a:r>
              <a:rPr lang="ru-RU" dirty="0" smtClean="0"/>
              <a:t>	 Т.к. точка С лежит на прямой а, то АС=СА1.  </a:t>
            </a:r>
          </a:p>
          <a:p>
            <a:r>
              <a:rPr lang="ru-RU" dirty="0"/>
              <a:t>	</a:t>
            </a:r>
            <a:r>
              <a:rPr lang="ru-RU" dirty="0" smtClean="0"/>
              <a:t>ДП: отрезок МО1, ⊥  </a:t>
            </a:r>
            <a:r>
              <a:rPr lang="el-GR" dirty="0" smtClean="0"/>
              <a:t>β</a:t>
            </a:r>
            <a:r>
              <a:rPr lang="ru-RU" dirty="0" smtClean="0"/>
              <a:t>. М1О1 </a:t>
            </a:r>
            <a:r>
              <a:rPr lang="ru-RU" dirty="0"/>
              <a:t>⊥</a:t>
            </a:r>
            <a:r>
              <a:rPr lang="ru-RU" dirty="0" smtClean="0"/>
              <a:t> </a:t>
            </a:r>
            <a:r>
              <a:rPr lang="el-GR" dirty="0" smtClean="0"/>
              <a:t>β</a:t>
            </a:r>
            <a:r>
              <a:rPr lang="ru-RU" dirty="0" smtClean="0"/>
              <a:t> и равен МО. </a:t>
            </a:r>
          </a:p>
          <a:p>
            <a:r>
              <a:rPr lang="ru-RU" dirty="0"/>
              <a:t>	</a:t>
            </a:r>
            <a:r>
              <a:rPr lang="ru-RU" dirty="0" smtClean="0"/>
              <a:t>Соединим точки М1, А1, В1, С.</a:t>
            </a:r>
          </a:p>
          <a:p>
            <a:r>
              <a:rPr lang="ru-RU" dirty="0"/>
              <a:t>	</a:t>
            </a:r>
            <a:r>
              <a:rPr lang="ru-RU" dirty="0" smtClean="0"/>
              <a:t>Тетраэдр М1А1В1С симметричен тетраэдру МАВС относительно плоскости </a:t>
            </a:r>
            <a:r>
              <a:rPr lang="el-GR" dirty="0" smtClean="0"/>
              <a:t>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46494" y="1486516"/>
            <a:ext cx="53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85293" y="3036516"/>
            <a:ext cx="49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699344" y="1710100"/>
            <a:ext cx="744864" cy="1194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44208" y="1710100"/>
            <a:ext cx="902286" cy="1457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1776" y="1744402"/>
            <a:ext cx="60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О1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992185" y="3669641"/>
            <a:ext cx="524677" cy="7874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16862" y="3669641"/>
            <a:ext cx="503410" cy="7874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>
            <a:off x="6297209" y="3635732"/>
            <a:ext cx="12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6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3" grpId="0"/>
      <p:bldP spid="6" grpId="0"/>
      <p:bldP spid="9" grpId="0"/>
      <p:bldP spid="10" grpId="0"/>
      <p:bldP spid="11" grpId="0"/>
      <p:bldP spid="12" grpId="0"/>
      <p:bldP spid="26" grpId="0"/>
      <p:bldP spid="2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единительная линия 46"/>
          <p:cNvCxnSpPr/>
          <p:nvPr/>
        </p:nvCxnSpPr>
        <p:spPr>
          <a:xfrm flipH="1">
            <a:off x="6021013" y="4550643"/>
            <a:ext cx="855243" cy="750565"/>
          </a:xfrm>
          <a:prstGeom prst="line">
            <a:avLst/>
          </a:prstGeom>
          <a:ln w="63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133316" y="4092095"/>
            <a:ext cx="0" cy="45698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217438" y="4749822"/>
            <a:ext cx="0" cy="60235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31640" y="332656"/>
            <a:ext cx="6588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№6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Даны точки </a:t>
            </a:r>
            <a:r>
              <a:rPr lang="en-US" sz="2800" dirty="0" smtClean="0"/>
              <a:t>A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(1;2;3),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(0;-1;2),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(1;0;-3)</a:t>
            </a:r>
            <a:r>
              <a:rPr lang="ru-RU" sz="2800" dirty="0" smtClean="0"/>
              <a:t>. Найдите точки</a:t>
            </a:r>
            <a:r>
              <a:rPr lang="en-US" sz="2800" dirty="0" smtClean="0"/>
              <a:t> A’, B’, C’</a:t>
            </a:r>
            <a:r>
              <a:rPr lang="ru-RU" sz="2800" dirty="0" smtClean="0"/>
              <a:t>, симметричные данным относительно координатных плоскостей.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6334666" y="2348882"/>
            <a:ext cx="0" cy="32407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68144" y="4550643"/>
            <a:ext cx="2410738" cy="4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656498" y="4534059"/>
            <a:ext cx="693680" cy="10338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144" y="21642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82514" y="5518978"/>
            <a:ext cx="5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78882" y="4401270"/>
            <a:ext cx="39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204575" y="4676464"/>
            <a:ext cx="0" cy="94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88224" y="4503574"/>
            <a:ext cx="0" cy="94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76256" y="4509120"/>
            <a:ext cx="0" cy="94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176" y="4486990"/>
            <a:ext cx="0" cy="94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64288" y="4509120"/>
            <a:ext cx="0" cy="94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292900" y="4333892"/>
            <a:ext cx="7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292900" y="4118595"/>
            <a:ext cx="7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300192" y="3861048"/>
            <a:ext cx="7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288220" y="5228177"/>
            <a:ext cx="7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306150" y="5013176"/>
            <a:ext cx="7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306150" y="4797152"/>
            <a:ext cx="79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228184" y="4725778"/>
            <a:ext cx="108012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660232" y="4052133"/>
            <a:ext cx="0" cy="67301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6637372" y="4061437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683090" y="3861048"/>
            <a:ext cx="141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(1</a:t>
            </a:r>
            <a:r>
              <a:rPr lang="ru-RU" dirty="0" smtClean="0"/>
              <a:t>;</a:t>
            </a:r>
            <a:r>
              <a:rPr lang="en-US" dirty="0" smtClean="0"/>
              <a:t>2</a:t>
            </a:r>
            <a:r>
              <a:rPr lang="ru-RU" dirty="0" smtClean="0"/>
              <a:t>;</a:t>
            </a:r>
            <a:r>
              <a:rPr lang="en-US" dirty="0" smtClean="0"/>
              <a:t>3)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6110457" y="4077072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010612" y="3860726"/>
            <a:ext cx="108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(0;-1;2)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701911" y="5518013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 (1;0;-3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6194578" y="5306456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6328582" y="4203972"/>
            <a:ext cx="23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443284" y="4550643"/>
            <a:ext cx="66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5978739" y="4627141"/>
            <a:ext cx="23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6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2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7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50" grpId="0" animBg="1"/>
      <p:bldP spid="51" grpId="0"/>
      <p:bldP spid="54" grpId="0" animBg="1"/>
      <p:bldP spid="56" grpId="0"/>
      <p:bldP spid="59" grpId="0"/>
      <p:bldP spid="61" grpId="0" animBg="1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" y="0"/>
            <a:ext cx="35115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24326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46" y="2780928"/>
            <a:ext cx="20796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24944"/>
            <a:ext cx="12128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92" y="3667349"/>
            <a:ext cx="11334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26" y="3061121"/>
            <a:ext cx="1189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97865"/>
            <a:ext cx="46085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ru-RU" dirty="0" smtClean="0"/>
              <a:t>При симметрии относительно плоскости </a:t>
            </a:r>
            <a:r>
              <a:rPr lang="en-US" dirty="0" smtClean="0"/>
              <a:t>Oxy </a:t>
            </a:r>
            <a:r>
              <a:rPr lang="ru-RU" dirty="0" smtClean="0"/>
              <a:t>точка с координатами (</a:t>
            </a:r>
            <a:r>
              <a:rPr lang="en-US" dirty="0" smtClean="0"/>
              <a:t>x; y; z) </a:t>
            </a:r>
            <a:r>
              <a:rPr lang="ru-RU" dirty="0" smtClean="0"/>
              <a:t>перейдет в точку с координатами (</a:t>
            </a:r>
            <a:r>
              <a:rPr lang="en-US" dirty="0" smtClean="0"/>
              <a:t>x; y; -z)</a:t>
            </a:r>
            <a:r>
              <a:rPr lang="ru-RU" dirty="0" smtClean="0"/>
              <a:t>:</a:t>
            </a:r>
          </a:p>
          <a:p>
            <a:r>
              <a:rPr lang="ru-RU" dirty="0" smtClean="0"/>
              <a:t>	</a:t>
            </a:r>
            <a:r>
              <a:rPr lang="en-US" dirty="0"/>
              <a:t> 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(1;2;3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 (1;2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(0;-1;2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B’ (0;-1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(1;0;-3)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C’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1;0;3)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dirty="0" smtClean="0"/>
              <a:t>При </a:t>
            </a:r>
            <a:r>
              <a:rPr lang="ru-RU" dirty="0"/>
              <a:t>симметрии относительно плоскости </a:t>
            </a:r>
            <a:r>
              <a:rPr lang="en-US" dirty="0" err="1" smtClean="0"/>
              <a:t>Oxz</a:t>
            </a:r>
            <a:r>
              <a:rPr lang="en-US" dirty="0" smtClean="0"/>
              <a:t> </a:t>
            </a:r>
            <a:r>
              <a:rPr lang="ru-RU" dirty="0"/>
              <a:t>точка с координатами (</a:t>
            </a:r>
            <a:r>
              <a:rPr lang="en-US" dirty="0"/>
              <a:t>x; y; z) </a:t>
            </a:r>
            <a:r>
              <a:rPr lang="ru-RU" dirty="0"/>
              <a:t>перейдет в точку с координатами (</a:t>
            </a:r>
            <a:r>
              <a:rPr lang="en-US" dirty="0"/>
              <a:t>x; </a:t>
            </a:r>
            <a:r>
              <a:rPr lang="en-US" dirty="0" smtClean="0"/>
              <a:t>-y</a:t>
            </a:r>
            <a:r>
              <a:rPr lang="en-US" dirty="0"/>
              <a:t>; </a:t>
            </a:r>
            <a:r>
              <a:rPr lang="en-US" dirty="0" smtClean="0"/>
              <a:t>z</a:t>
            </a:r>
            <a:r>
              <a:rPr lang="en-US" dirty="0"/>
              <a:t>)</a:t>
            </a:r>
            <a:r>
              <a:rPr lang="ru-RU" dirty="0"/>
              <a:t>:</a:t>
            </a:r>
          </a:p>
          <a:p>
            <a:r>
              <a:rPr lang="ru-RU" dirty="0"/>
              <a:t>	</a:t>
            </a:r>
            <a:r>
              <a:rPr lang="en-US" dirty="0"/>
              <a:t> 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(1;2;3)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1;-2;3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(0;-1;2)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0;1;2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(1;0;-3)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1;0;-3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/>
              <a:t>        </a:t>
            </a:r>
            <a:r>
              <a:rPr lang="ru-RU" dirty="0" smtClean="0"/>
              <a:t>При </a:t>
            </a:r>
            <a:r>
              <a:rPr lang="ru-RU" dirty="0"/>
              <a:t>симметрии относительно плоскости </a:t>
            </a:r>
            <a:r>
              <a:rPr lang="en-US" dirty="0" err="1" smtClean="0"/>
              <a:t>Oyz</a:t>
            </a:r>
            <a:r>
              <a:rPr lang="en-US" dirty="0" smtClean="0"/>
              <a:t> </a:t>
            </a:r>
            <a:r>
              <a:rPr lang="ru-RU" dirty="0"/>
              <a:t>точка с координатами (</a:t>
            </a:r>
            <a:r>
              <a:rPr lang="en-US" dirty="0"/>
              <a:t>x; y; z) </a:t>
            </a:r>
            <a:r>
              <a:rPr lang="ru-RU" dirty="0"/>
              <a:t>перейдет в точку с координатами </a:t>
            </a:r>
            <a:r>
              <a:rPr lang="ru-RU" dirty="0" smtClean="0"/>
              <a:t>(</a:t>
            </a:r>
            <a:r>
              <a:rPr lang="en-US" dirty="0" smtClean="0"/>
              <a:t>-x</a:t>
            </a:r>
            <a:r>
              <a:rPr lang="en-US" dirty="0"/>
              <a:t>; y; </a:t>
            </a:r>
            <a:r>
              <a:rPr lang="en-US" dirty="0" smtClean="0"/>
              <a:t>z</a:t>
            </a:r>
            <a:r>
              <a:rPr lang="en-US" dirty="0"/>
              <a:t>)</a:t>
            </a:r>
            <a:r>
              <a:rPr lang="ru-RU" dirty="0"/>
              <a:t>:</a:t>
            </a:r>
          </a:p>
          <a:p>
            <a:r>
              <a:rPr lang="ru-RU" dirty="0"/>
              <a:t>	</a:t>
            </a:r>
            <a:r>
              <a:rPr lang="en-US" dirty="0"/>
              <a:t> A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(1;2;3)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’’’ (-1;2;3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(0;-1;2)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’’’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(0;-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1;2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(1;0;-3)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C’’’ (-1;0;-3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9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214" y="404664"/>
            <a:ext cx="5526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7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523668"/>
            <a:ext cx="3369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 правильный тетраэдр </a:t>
            </a:r>
            <a:r>
              <a:rPr lang="en-US" sz="2400" dirty="0" smtClean="0"/>
              <a:t>D</a:t>
            </a:r>
            <a:r>
              <a:rPr lang="ru-RU" sz="2400" dirty="0" smtClean="0"/>
              <a:t>АВС с ребром а. При симметрии относительно точки </a:t>
            </a:r>
            <a:r>
              <a:rPr lang="en-US" sz="2400" dirty="0" smtClean="0"/>
              <a:t>D</a:t>
            </a:r>
            <a:r>
              <a:rPr lang="ru-RU" sz="2400" dirty="0"/>
              <a:t> </a:t>
            </a:r>
            <a:r>
              <a:rPr lang="ru-RU" sz="2400" dirty="0" smtClean="0"/>
              <a:t>плоскость АВС перешла в плоскость А1В1С1. Найдите расстояние между этими плоскостями.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80" y="3501008"/>
            <a:ext cx="23129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8780" y="5301208"/>
            <a:ext cx="24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598122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52667" y="5116542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56523" y="3316342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09207" y="2079083"/>
            <a:ext cx="1080733" cy="157488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910353" y="2132856"/>
            <a:ext cx="1046023" cy="14625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09207" y="2132856"/>
            <a:ext cx="2143460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54060" y="5435932"/>
            <a:ext cx="20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6456523" y="1268174"/>
            <a:ext cx="418364" cy="232725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56523" y="1268174"/>
            <a:ext cx="1488838" cy="8646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 flipV="1">
            <a:off x="5819466" y="1268174"/>
            <a:ext cx="626798" cy="86468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7871323" y="2151587"/>
            <a:ext cx="44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А1</a:t>
            </a:r>
            <a:endParaRPr lang="ru-RU" dirty="0"/>
          </a:p>
        </p:txBody>
      </p:sp>
      <p:sp>
        <p:nvSpPr>
          <p:cNvPr id="2053" name="TextBox 2052"/>
          <p:cNvSpPr txBox="1"/>
          <p:nvPr/>
        </p:nvSpPr>
        <p:spPr>
          <a:xfrm>
            <a:off x="6376036" y="995101"/>
            <a:ext cx="57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В1</a:t>
            </a:r>
            <a:endParaRPr lang="ru-RU" dirty="0"/>
          </a:p>
        </p:txBody>
      </p:sp>
      <p:sp>
        <p:nvSpPr>
          <p:cNvPr id="2054" name="TextBox 2053"/>
          <p:cNvSpPr txBox="1"/>
          <p:nvPr/>
        </p:nvSpPr>
        <p:spPr>
          <a:xfrm>
            <a:off x="5535829" y="2048240"/>
            <a:ext cx="62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1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1" grpId="0"/>
      <p:bldP spid="2052" grpId="0"/>
      <p:bldP spid="2053" grpId="0"/>
      <p:bldP spid="20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46509"/>
            <a:ext cx="35115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725737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161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1559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94812" y="180030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720770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3578" y="1800309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20301"/>
            <a:ext cx="48052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</a:t>
            </a:r>
            <a:r>
              <a:rPr lang="ru-RU" sz="2000" dirty="0" smtClean="0"/>
              <a:t>Симметрия относительно точки является движением, следовательно, сохраняет расстояние между соответствующими точками. Более того, (</a:t>
            </a:r>
            <a:r>
              <a:rPr lang="ru-RU" sz="2000" dirty="0"/>
              <a:t>АВС) </a:t>
            </a:r>
            <a:r>
              <a:rPr lang="ru-RU" sz="2000" dirty="0" smtClean="0"/>
              <a:t>|| (А1В1С1), треугольник АВС = треугольнику А1В1С1, а </a:t>
            </a:r>
            <a:r>
              <a:rPr lang="en-US" sz="2000" dirty="0" smtClean="0"/>
              <a:t>DO = DO1. 2DO = OO1. </a:t>
            </a:r>
          </a:p>
          <a:p>
            <a:r>
              <a:rPr lang="en-US" sz="2000" dirty="0"/>
              <a:t>	</a:t>
            </a:r>
            <a:r>
              <a:rPr lang="ru-RU" sz="2000" dirty="0"/>
              <a:t>Рассмотрим треугольник АВС. Т.к. он правильный, то АО =  </a:t>
            </a:r>
            <a:r>
              <a:rPr lang="en-US" sz="2000" dirty="0"/>
              <a:t>R = (a √3) / 3. 	</a:t>
            </a:r>
          </a:p>
          <a:p>
            <a:r>
              <a:rPr lang="en-US" sz="2000" dirty="0"/>
              <a:t>	</a:t>
            </a:r>
            <a:r>
              <a:rPr lang="ru-RU" sz="2000" dirty="0"/>
              <a:t>Треугольник </a:t>
            </a:r>
            <a:r>
              <a:rPr lang="en-US" sz="2000" dirty="0"/>
              <a:t>DOA </a:t>
            </a:r>
            <a:r>
              <a:rPr lang="ru-RU" sz="2000" dirty="0"/>
              <a:t>прямоугольный. По теореме Пифагора </a:t>
            </a:r>
            <a:r>
              <a:rPr lang="en-US" sz="2000" dirty="0"/>
              <a:t>DO =  √ (AD^2 – AO^2) = √ ( a^2 – (3a^2) / 9) = √(6a^2 / 9) = (a √6) / 3.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OO1 </a:t>
            </a:r>
            <a:r>
              <a:rPr lang="en-US" sz="2000" dirty="0"/>
              <a:t>= 2DO = (2a √6 ) / 3.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68428" y="6298504"/>
            <a:ext cx="2520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Ответ: (2</a:t>
            </a:r>
            <a:r>
              <a:rPr lang="en-US" sz="2400" dirty="0"/>
              <a:t>a √6 ) / 3.</a:t>
            </a:r>
          </a:p>
        </p:txBody>
      </p:sp>
    </p:spTree>
    <p:extLst>
      <p:ext uri="{BB962C8B-B14F-4D97-AF65-F5344CB8AC3E}">
        <p14:creationId xmlns:p14="http://schemas.microsoft.com/office/powerpoint/2010/main" val="337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5742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95469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Дан куб</a:t>
            </a:r>
            <a:r>
              <a:rPr lang="en-US" sz="2800" dirty="0" smtClean="0"/>
              <a:t> ABCDA1B1C1D1 </a:t>
            </a:r>
            <a:r>
              <a:rPr lang="ru-RU" sz="2800" dirty="0" smtClean="0"/>
              <a:t>с ребром а. При симметрии относительно плоскости СС1</a:t>
            </a:r>
            <a:r>
              <a:rPr lang="en-US" sz="2800" dirty="0" smtClean="0"/>
              <a:t>D</a:t>
            </a:r>
            <a:r>
              <a:rPr lang="ru-RU" sz="2800" dirty="0" smtClean="0"/>
              <a:t> точка В1 перешла в точку В2. Найдите АВ2. 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25" y="2850552"/>
            <a:ext cx="2952328" cy="26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8609" y="516343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5398" y="449404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74492" y="457874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4305" y="518184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5090" y="3248872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6570" y="2665886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40633" y="2663516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5274" y="3445502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D1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65749" y="3055815"/>
            <a:ext cx="172817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Равно 14"/>
          <p:cNvSpPr/>
          <p:nvPr/>
        </p:nvSpPr>
        <p:spPr>
          <a:xfrm rot="16200000">
            <a:off x="5647473" y="2960644"/>
            <a:ext cx="271587" cy="144016"/>
          </a:xfrm>
          <a:prstGeom prst="mathEqua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 rot="16200000">
            <a:off x="7247815" y="2960839"/>
            <a:ext cx="271587" cy="144016"/>
          </a:xfrm>
          <a:prstGeom prst="mathEqua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149824" y="3055815"/>
            <a:ext cx="896496" cy="221935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885396" y="3073878"/>
            <a:ext cx="880353" cy="2219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963017" y="3055815"/>
            <a:ext cx="3530904" cy="1810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168584" y="3052644"/>
            <a:ext cx="4344097" cy="220129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8397405" y="27123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В2</a:t>
            </a:r>
            <a:endParaRPr lang="ru-RU" dirty="0"/>
          </a:p>
        </p:txBody>
      </p:sp>
      <p:cxnSp>
        <p:nvCxnSpPr>
          <p:cNvPr id="4099" name="Прямая со стрелкой 4098"/>
          <p:cNvCxnSpPr/>
          <p:nvPr/>
        </p:nvCxnSpPr>
        <p:spPr>
          <a:xfrm flipV="1">
            <a:off x="5000919" y="2208083"/>
            <a:ext cx="0" cy="26585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635896" y="4834062"/>
            <a:ext cx="1374655" cy="669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000919" y="4842085"/>
            <a:ext cx="2414773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4102"/>
          <p:cNvSpPr txBox="1"/>
          <p:nvPr/>
        </p:nvSpPr>
        <p:spPr>
          <a:xfrm>
            <a:off x="3635896" y="5571261"/>
            <a:ext cx="44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104" name="TextBox 4103"/>
          <p:cNvSpPr txBox="1"/>
          <p:nvPr/>
        </p:nvSpPr>
        <p:spPr>
          <a:xfrm>
            <a:off x="7311600" y="4948076"/>
            <a:ext cx="3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4105" name="TextBox 4104"/>
          <p:cNvSpPr txBox="1"/>
          <p:nvPr/>
        </p:nvSpPr>
        <p:spPr>
          <a:xfrm>
            <a:off x="4579733" y="2082769"/>
            <a:ext cx="29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0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 animBg="1"/>
      <p:bldP spid="17" grpId="0" animBg="1"/>
      <p:bldP spid="4096" grpId="0"/>
      <p:bldP spid="4103" grpId="0"/>
      <p:bldP spid="4104" grpId="0"/>
      <p:bldP spid="4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09822"/>
            <a:ext cx="415766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1" y="0"/>
            <a:ext cx="35115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267" y="1878231"/>
            <a:ext cx="3605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Введем прямоугольную систему координат </a:t>
            </a:r>
            <a:r>
              <a:rPr lang="en-US" sz="2400" dirty="0" smtClean="0"/>
              <a:t>xyz</a:t>
            </a:r>
            <a:r>
              <a:rPr lang="ru-RU" sz="2400" dirty="0" smtClean="0"/>
              <a:t>: </a:t>
            </a:r>
            <a:endParaRPr lang="ru-RU" sz="2400" dirty="0" smtClean="0"/>
          </a:p>
          <a:p>
            <a:r>
              <a:rPr lang="en-US" sz="2400" dirty="0" smtClean="0">
                <a:sym typeface="Wingdings" panose="05000000000000000000" pitchFamily="2" charset="2"/>
              </a:rPr>
              <a:t>	</a:t>
            </a:r>
            <a:r>
              <a:rPr lang="ru-RU" sz="2400" dirty="0" smtClean="0">
                <a:sym typeface="Wingdings" panose="05000000000000000000" pitchFamily="2" charset="2"/>
              </a:rPr>
              <a:t>А (а; 0; 0)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	</a:t>
            </a:r>
            <a:r>
              <a:rPr lang="ru-RU" sz="2400" dirty="0" smtClean="0">
                <a:sym typeface="Wingdings" panose="05000000000000000000" pitchFamily="2" charset="2"/>
              </a:rPr>
              <a:t>В2 (-а; а; а)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        </a:t>
            </a:r>
            <a:r>
              <a:rPr lang="ru-RU" sz="2400" dirty="0" smtClean="0">
                <a:sym typeface="Wingdings" panose="05000000000000000000" pitchFamily="2" charset="2"/>
              </a:rPr>
              <a:t>Вектор АВ2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{</a:t>
            </a:r>
            <a:r>
              <a:rPr lang="ru-RU" sz="2400" dirty="0" smtClean="0">
                <a:sym typeface="Wingdings" panose="05000000000000000000" pitchFamily="2" charset="2"/>
              </a:rPr>
              <a:t>Х</a:t>
            </a:r>
            <a:r>
              <a:rPr lang="ru-RU" dirty="0" smtClean="0">
                <a:sym typeface="Wingdings" panose="05000000000000000000" pitchFamily="2" charset="2"/>
              </a:rPr>
              <a:t>В2</a:t>
            </a:r>
            <a:r>
              <a:rPr lang="ru-RU" sz="2400" dirty="0" smtClean="0">
                <a:sym typeface="Wingdings" panose="05000000000000000000" pitchFamily="2" charset="2"/>
              </a:rPr>
              <a:t> - Х</a:t>
            </a:r>
            <a:r>
              <a:rPr lang="ru-RU" dirty="0" smtClean="0">
                <a:sym typeface="Wingdings" panose="05000000000000000000" pitchFamily="2" charset="2"/>
              </a:rPr>
              <a:t>А</a:t>
            </a:r>
            <a:r>
              <a:rPr lang="ru-RU" sz="2400" dirty="0" smtClean="0">
                <a:sym typeface="Wingdings" panose="05000000000000000000" pitchFamily="2" charset="2"/>
              </a:rPr>
              <a:t>; У</a:t>
            </a:r>
            <a:r>
              <a:rPr lang="ru-RU" dirty="0" smtClean="0">
                <a:sym typeface="Wingdings" panose="05000000000000000000" pitchFamily="2" charset="2"/>
              </a:rPr>
              <a:t>В2</a:t>
            </a:r>
            <a:r>
              <a:rPr lang="ru-RU" sz="2400" dirty="0" smtClean="0">
                <a:sym typeface="Wingdings" panose="05000000000000000000" pitchFamily="2" charset="2"/>
              </a:rPr>
              <a:t> – У</a:t>
            </a:r>
            <a:r>
              <a:rPr lang="ru-RU" dirty="0" smtClean="0">
                <a:sym typeface="Wingdings" panose="05000000000000000000" pitchFamily="2" charset="2"/>
              </a:rPr>
              <a:t>А</a:t>
            </a:r>
            <a:r>
              <a:rPr lang="ru-RU" sz="2400" dirty="0" smtClean="0">
                <a:sym typeface="Wingdings" panose="05000000000000000000" pitchFamily="2" charset="2"/>
              </a:rPr>
              <a:t>; </a:t>
            </a:r>
            <a:r>
              <a:rPr lang="en-US" sz="2400" dirty="0" smtClean="0">
                <a:sym typeface="Wingdings" panose="05000000000000000000" pitchFamily="2" charset="2"/>
              </a:rPr>
              <a:t>Z</a:t>
            </a:r>
            <a:r>
              <a:rPr lang="en-US" dirty="0" smtClean="0">
                <a:sym typeface="Wingdings" panose="05000000000000000000" pitchFamily="2" charset="2"/>
              </a:rPr>
              <a:t>B2</a:t>
            </a:r>
            <a:r>
              <a:rPr lang="en-US" sz="2400" dirty="0" smtClean="0">
                <a:sym typeface="Wingdings" panose="05000000000000000000" pitchFamily="2" charset="2"/>
              </a:rPr>
              <a:t> - Z</a:t>
            </a:r>
            <a:r>
              <a:rPr lang="en-US" dirty="0" smtClean="0">
                <a:sym typeface="Wingdings" panose="05000000000000000000" pitchFamily="2" charset="2"/>
              </a:rPr>
              <a:t>A</a:t>
            </a:r>
            <a:r>
              <a:rPr lang="en-US" sz="2400" dirty="0" smtClean="0">
                <a:sym typeface="Wingdings" panose="05000000000000000000" pitchFamily="2" charset="2"/>
              </a:rPr>
              <a:t>}</a:t>
            </a:r>
            <a:r>
              <a:rPr lang="ru-RU" sz="2400" dirty="0" smtClean="0">
                <a:sym typeface="Wingdings" panose="05000000000000000000" pitchFamily="2" charset="2"/>
              </a:rPr>
              <a:t> = </a:t>
            </a:r>
            <a:r>
              <a:rPr lang="en-US" sz="2400" dirty="0" smtClean="0">
                <a:sym typeface="Wingdings" panose="05000000000000000000" pitchFamily="2" charset="2"/>
              </a:rPr>
              <a:t>{</a:t>
            </a:r>
            <a:r>
              <a:rPr lang="ru-RU" sz="2400" dirty="0" smtClean="0">
                <a:sym typeface="Wingdings" panose="05000000000000000000" pitchFamily="2" charset="2"/>
              </a:rPr>
              <a:t>-2а; а; а</a:t>
            </a:r>
            <a:r>
              <a:rPr lang="en-US" sz="2400" dirty="0" smtClean="0">
                <a:sym typeface="Wingdings" panose="05000000000000000000" pitchFamily="2" charset="2"/>
              </a:rPr>
              <a:t>}</a:t>
            </a:r>
            <a:endParaRPr lang="ru-RU" sz="2400" dirty="0" smtClean="0">
              <a:sym typeface="Wingdings" panose="05000000000000000000" pitchFamily="2" charset="2"/>
            </a:endParaRPr>
          </a:p>
          <a:p>
            <a:r>
              <a:rPr lang="ru-RU" sz="2400" dirty="0">
                <a:sym typeface="Wingdings" panose="05000000000000000000" pitchFamily="2" charset="2"/>
              </a:rPr>
              <a:t>|Вектор АВ2</a:t>
            </a:r>
            <a:r>
              <a:rPr lang="ru-RU" sz="2400" dirty="0" smtClean="0">
                <a:sym typeface="Wingdings" panose="05000000000000000000" pitchFamily="2" charset="2"/>
              </a:rPr>
              <a:t>| =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ru-RU" sz="2400" dirty="0" smtClean="0">
                <a:sym typeface="Wingdings" panose="05000000000000000000" pitchFamily="2" charset="2"/>
              </a:rPr>
              <a:t>√ (х</a:t>
            </a:r>
            <a:r>
              <a:rPr lang="en-US" sz="2400" dirty="0" smtClean="0">
                <a:sym typeface="Wingdings" panose="05000000000000000000" pitchFamily="2" charset="2"/>
              </a:rPr>
              <a:t>^2 + y^2 + z^2)</a:t>
            </a:r>
            <a:r>
              <a:rPr lang="ru-RU" sz="2400" dirty="0" smtClean="0">
                <a:sym typeface="Wingdings" panose="05000000000000000000" pitchFamily="2" charset="2"/>
              </a:rPr>
              <a:t> =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ru-RU" sz="2400" dirty="0" smtClean="0">
                <a:sym typeface="Wingdings" panose="05000000000000000000" pitchFamily="2" charset="2"/>
              </a:rPr>
              <a:t>√ (4</a:t>
            </a:r>
            <a:r>
              <a:rPr lang="en-US" sz="2400" dirty="0" smtClean="0">
                <a:sym typeface="Wingdings" panose="05000000000000000000" pitchFamily="2" charset="2"/>
              </a:rPr>
              <a:t>a^2 + a^2 + a^2) = </a:t>
            </a:r>
            <a:r>
              <a:rPr lang="ru-RU" sz="2400" dirty="0" smtClean="0">
                <a:sym typeface="Wingdings" panose="05000000000000000000" pitchFamily="2" charset="2"/>
              </a:rPr>
              <a:t>√</a:t>
            </a:r>
            <a:r>
              <a:rPr lang="en-US" sz="2400" dirty="0" smtClean="0">
                <a:sym typeface="Wingdings" panose="05000000000000000000" pitchFamily="2" charset="2"/>
              </a:rPr>
              <a:t>(6a^2) = a</a:t>
            </a:r>
            <a:r>
              <a:rPr lang="ru-RU" sz="2400" dirty="0" smtClean="0">
                <a:sym typeface="Wingdings" panose="05000000000000000000" pitchFamily="2" charset="2"/>
              </a:rPr>
              <a:t>√</a:t>
            </a:r>
            <a:r>
              <a:rPr lang="en-US" sz="2400" dirty="0" smtClean="0">
                <a:sym typeface="Wingdings" panose="05000000000000000000" pitchFamily="2" charset="2"/>
              </a:rPr>
              <a:t>6/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5949280"/>
            <a:ext cx="1770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Ответ: </a:t>
            </a:r>
            <a:r>
              <a:rPr lang="en-US" sz="2400" dirty="0" smtClean="0"/>
              <a:t>a </a:t>
            </a:r>
            <a:r>
              <a:rPr lang="en-US" sz="2400" dirty="0"/>
              <a:t>√</a:t>
            </a:r>
            <a:r>
              <a:rPr lang="en-US" sz="2400" dirty="0" smtClean="0"/>
              <a:t>6.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13" y="1988840"/>
            <a:ext cx="531018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1111"/>
            <a:ext cx="4365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85" y="2761164"/>
            <a:ext cx="415766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60648"/>
            <a:ext cx="6174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9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295751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27806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</a:t>
            </a:r>
            <a:r>
              <a:rPr lang="ru-RU" sz="2400" dirty="0" smtClean="0"/>
              <a:t>Дан куб </a:t>
            </a:r>
            <a:r>
              <a:rPr lang="en-US" sz="2400" dirty="0" smtClean="0"/>
              <a:t>ABCDA1B1C1D1</a:t>
            </a:r>
            <a:r>
              <a:rPr lang="ru-RU" sz="2400" dirty="0" smtClean="0"/>
              <a:t> с ребром а. При симметрии относительно прямой </a:t>
            </a:r>
            <a:r>
              <a:rPr lang="en-US" sz="2400" dirty="0" smtClean="0"/>
              <a:t>B1D1 </a:t>
            </a:r>
            <a:r>
              <a:rPr lang="ru-RU" sz="2400" dirty="0" smtClean="0"/>
              <a:t>точка </a:t>
            </a:r>
            <a:r>
              <a:rPr lang="en-US" sz="2400" dirty="0" smtClean="0"/>
              <a:t>D </a:t>
            </a:r>
            <a:r>
              <a:rPr lang="ru-RU" sz="2400" dirty="0" smtClean="0"/>
              <a:t>перешла в точку </a:t>
            </a:r>
            <a:r>
              <a:rPr lang="en-US" sz="2400" dirty="0" smtClean="0"/>
              <a:t>D2</a:t>
            </a:r>
            <a:r>
              <a:rPr lang="ru-RU" sz="2400" dirty="0" smtClean="0"/>
              <a:t>. Найдите </a:t>
            </a:r>
            <a:r>
              <a:rPr lang="en-US" sz="2400" dirty="0" smtClean="0"/>
              <a:t>BD2.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73410" y="1988840"/>
            <a:ext cx="0" cy="180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63329" y="5556270"/>
            <a:ext cx="910758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 12"/>
          <p:cNvSpPr/>
          <p:nvPr/>
        </p:nvSpPr>
        <p:spPr>
          <a:xfrm rot="10800000">
            <a:off x="5027535" y="4581128"/>
            <a:ext cx="271587" cy="144016"/>
          </a:xfrm>
          <a:prstGeom prst="mathEqua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 rot="10800000">
            <a:off x="5037616" y="2816932"/>
            <a:ext cx="271587" cy="144016"/>
          </a:xfrm>
          <a:prstGeom prst="mathEqual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5132" y="1834782"/>
            <a:ext cx="45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endCxn id="10" idx="3"/>
          </p:cNvCxnSpPr>
          <p:nvPr/>
        </p:nvCxnSpPr>
        <p:spPr>
          <a:xfrm flipH="1" flipV="1">
            <a:off x="5192526" y="2019448"/>
            <a:ext cx="852364" cy="39688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139952" y="598831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884429" y="5965166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16082" y="519574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23171" y="5301208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84265" y="409350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A1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671871" y="422092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B1</a:t>
            </a:r>
            <a:endParaRPr lang="ru-RU" dirty="0"/>
          </a:p>
        </p:txBody>
      </p:sp>
      <p:sp>
        <p:nvSpPr>
          <p:cNvPr id="6144" name="Прямоугольник 6143"/>
          <p:cNvSpPr/>
          <p:nvPr/>
        </p:nvSpPr>
        <p:spPr>
          <a:xfrm>
            <a:off x="6813772" y="3419708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C1</a:t>
            </a:r>
            <a:endParaRPr lang="ru-RU" dirty="0"/>
          </a:p>
        </p:txBody>
      </p:sp>
      <p:sp>
        <p:nvSpPr>
          <p:cNvPr id="6145" name="Прямоугольник 6144"/>
          <p:cNvSpPr/>
          <p:nvPr/>
        </p:nvSpPr>
        <p:spPr>
          <a:xfrm>
            <a:off x="4771074" y="342900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0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 animBg="1"/>
      <p:bldP spid="10" grpId="0"/>
      <p:bldP spid="26" grpId="0"/>
      <p:bldP spid="27" grpId="0"/>
      <p:bldP spid="28" grpId="0"/>
      <p:bldP spid="29" grpId="0"/>
      <p:bldP spid="30" grpId="0"/>
      <p:bldP spid="31" grpId="0"/>
      <p:bldP spid="6144" grpId="0"/>
      <p:bldP spid="6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15" y="404664"/>
            <a:ext cx="9358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Виды движения, симметрии</a:t>
            </a:r>
            <a:endParaRPr lang="ru-RU" sz="5400" b="1" i="1" cap="none" spc="0" dirty="0">
              <a:ln>
                <a:solidFill>
                  <a:sysClr val="windowText" lastClr="00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41682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i="1" dirty="0" smtClean="0"/>
              <a:t>Центральная симметрия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i="1" dirty="0" smtClean="0"/>
              <a:t>Осевая симметрия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i="1" dirty="0" smtClean="0"/>
              <a:t>Зеркальная симметрия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b="1" i="1" dirty="0" smtClean="0"/>
              <a:t>Параллельный перенос</a:t>
            </a:r>
          </a:p>
        </p:txBody>
      </p:sp>
    </p:spTree>
    <p:extLst>
      <p:ext uri="{BB962C8B-B14F-4D97-AF65-F5344CB8AC3E}">
        <p14:creationId xmlns:p14="http://schemas.microsoft.com/office/powerpoint/2010/main" val="42497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92227"/>
            <a:ext cx="415766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0" y="-60159"/>
            <a:ext cx="35115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4512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16" y="5112033"/>
            <a:ext cx="9271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00" y="1577609"/>
            <a:ext cx="88423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962" y="1596269"/>
            <a:ext cx="3720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ru-RU" sz="2400" dirty="0"/>
              <a:t> Введем прямоугольную систему </a:t>
            </a:r>
            <a:r>
              <a:rPr lang="ru-RU" sz="2400" dirty="0" smtClean="0"/>
              <a:t>координат </a:t>
            </a:r>
            <a:r>
              <a:rPr lang="en-US" sz="2400" dirty="0" smtClean="0"/>
              <a:t>xyz</a:t>
            </a:r>
            <a:r>
              <a:rPr lang="ru-RU" sz="2400" dirty="0" smtClean="0"/>
              <a:t> </a:t>
            </a:r>
            <a:r>
              <a:rPr lang="ru-RU" sz="2400" dirty="0"/>
              <a:t>: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B</a:t>
            </a:r>
            <a:r>
              <a:rPr lang="ru-RU" sz="2400" dirty="0" smtClean="0">
                <a:sym typeface="Wingdings" panose="05000000000000000000" pitchFamily="2" charset="2"/>
              </a:rPr>
              <a:t> </a:t>
            </a:r>
            <a:r>
              <a:rPr lang="ru-RU" sz="2400" dirty="0">
                <a:sym typeface="Wingdings" panose="05000000000000000000" pitchFamily="2" charset="2"/>
              </a:rPr>
              <a:t>(а; </a:t>
            </a:r>
            <a:r>
              <a:rPr lang="en-US" sz="2400" dirty="0">
                <a:sym typeface="Wingdings" panose="05000000000000000000" pitchFamily="2" charset="2"/>
              </a:rPr>
              <a:t>a</a:t>
            </a:r>
            <a:r>
              <a:rPr lang="ru-RU" sz="2400" dirty="0" smtClean="0">
                <a:sym typeface="Wingdings" panose="05000000000000000000" pitchFamily="2" charset="2"/>
              </a:rPr>
              <a:t>; </a:t>
            </a:r>
            <a:r>
              <a:rPr lang="ru-RU" sz="2400" dirty="0">
                <a:sym typeface="Wingdings" panose="05000000000000000000" pitchFamily="2" charset="2"/>
              </a:rPr>
              <a:t>0)</a:t>
            </a:r>
          </a:p>
          <a:p>
            <a:r>
              <a:rPr lang="en-US" sz="24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D</a:t>
            </a:r>
            <a:r>
              <a:rPr lang="ru-RU" sz="2400" dirty="0" smtClean="0">
                <a:sym typeface="Wingdings" panose="05000000000000000000" pitchFamily="2" charset="2"/>
              </a:rPr>
              <a:t>2 (</a:t>
            </a:r>
            <a:r>
              <a:rPr lang="en-US" sz="2400" dirty="0" smtClean="0">
                <a:sym typeface="Wingdings" panose="05000000000000000000" pitchFamily="2" charset="2"/>
              </a:rPr>
              <a:t>0</a:t>
            </a:r>
            <a:r>
              <a:rPr lang="ru-RU" sz="2400" dirty="0" smtClean="0">
                <a:sym typeface="Wingdings" panose="05000000000000000000" pitchFamily="2" charset="2"/>
              </a:rPr>
              <a:t>; </a:t>
            </a:r>
            <a:r>
              <a:rPr lang="en-US" sz="2400" dirty="0" smtClean="0">
                <a:sym typeface="Wingdings" panose="05000000000000000000" pitchFamily="2" charset="2"/>
              </a:rPr>
              <a:t>0</a:t>
            </a:r>
            <a:r>
              <a:rPr lang="ru-RU" sz="2400" dirty="0" smtClean="0">
                <a:sym typeface="Wingdings" panose="05000000000000000000" pitchFamily="2" charset="2"/>
              </a:rPr>
              <a:t>; </a:t>
            </a:r>
            <a:r>
              <a:rPr lang="en-US" sz="2400" dirty="0" smtClean="0">
                <a:sym typeface="Wingdings" panose="05000000000000000000" pitchFamily="2" charset="2"/>
              </a:rPr>
              <a:t>2a</a:t>
            </a:r>
            <a:r>
              <a:rPr lang="ru-RU" sz="2400" dirty="0" smtClean="0">
                <a:sym typeface="Wingdings" panose="05000000000000000000" pitchFamily="2" charset="2"/>
              </a:rPr>
              <a:t>)</a:t>
            </a:r>
            <a:endParaRPr lang="ru-RU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        </a:t>
            </a:r>
            <a:r>
              <a:rPr lang="ru-RU" sz="2400" dirty="0">
                <a:sym typeface="Wingdings" panose="05000000000000000000" pitchFamily="2" charset="2"/>
              </a:rPr>
              <a:t>Вектор </a:t>
            </a:r>
            <a:r>
              <a:rPr lang="ru-RU" sz="2400" dirty="0" smtClean="0">
                <a:sym typeface="Wingdings" panose="05000000000000000000" pitchFamily="2" charset="2"/>
              </a:rPr>
              <a:t>В</a:t>
            </a:r>
            <a:r>
              <a:rPr lang="en-US" sz="2400" dirty="0" smtClean="0">
                <a:sym typeface="Wingdings" panose="05000000000000000000" pitchFamily="2" charset="2"/>
              </a:rPr>
              <a:t>D</a:t>
            </a:r>
            <a:r>
              <a:rPr lang="ru-RU" sz="2400" dirty="0" smtClean="0">
                <a:sym typeface="Wingdings" panose="05000000000000000000" pitchFamily="2" charset="2"/>
              </a:rPr>
              <a:t>2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{</a:t>
            </a:r>
            <a:r>
              <a:rPr lang="ru-RU" sz="2400" dirty="0" smtClean="0">
                <a:sym typeface="Wingdings" panose="05000000000000000000" pitchFamily="2" charset="2"/>
              </a:rPr>
              <a:t>Х</a:t>
            </a:r>
            <a:r>
              <a:rPr lang="ru-RU" dirty="0" smtClean="0">
                <a:sym typeface="Wingdings" panose="05000000000000000000" pitchFamily="2" charset="2"/>
              </a:rPr>
              <a:t>В</a:t>
            </a:r>
            <a:r>
              <a:rPr lang="ru-RU" sz="2400" dirty="0" smtClean="0">
                <a:sym typeface="Wingdings" panose="05000000000000000000" pitchFamily="2" charset="2"/>
              </a:rPr>
              <a:t> – Х</a:t>
            </a:r>
            <a:r>
              <a:rPr lang="en-US" dirty="0" smtClean="0">
                <a:sym typeface="Wingdings" panose="05000000000000000000" pitchFamily="2" charset="2"/>
              </a:rPr>
              <a:t>D2</a:t>
            </a:r>
            <a:r>
              <a:rPr lang="ru-RU" sz="2400" dirty="0" smtClean="0">
                <a:sym typeface="Wingdings" panose="05000000000000000000" pitchFamily="2" charset="2"/>
              </a:rPr>
              <a:t>; У</a:t>
            </a:r>
            <a:r>
              <a:rPr lang="ru-RU" dirty="0" smtClean="0">
                <a:sym typeface="Wingdings" panose="05000000000000000000" pitchFamily="2" charset="2"/>
              </a:rPr>
              <a:t>В</a:t>
            </a:r>
            <a:r>
              <a:rPr lang="ru-RU" sz="2400" dirty="0" smtClean="0">
                <a:sym typeface="Wingdings" panose="05000000000000000000" pitchFamily="2" charset="2"/>
              </a:rPr>
              <a:t> </a:t>
            </a:r>
            <a:r>
              <a:rPr lang="ru-RU" sz="2400" dirty="0">
                <a:sym typeface="Wingdings" panose="05000000000000000000" pitchFamily="2" charset="2"/>
              </a:rPr>
              <a:t>– </a:t>
            </a:r>
            <a:r>
              <a:rPr lang="ru-RU" sz="2400" dirty="0" smtClean="0">
                <a:sym typeface="Wingdings" panose="05000000000000000000" pitchFamily="2" charset="2"/>
              </a:rPr>
              <a:t>У</a:t>
            </a:r>
            <a:r>
              <a:rPr lang="en-US" dirty="0" smtClean="0">
                <a:sym typeface="Wingdings" panose="05000000000000000000" pitchFamily="2" charset="2"/>
              </a:rPr>
              <a:t>D2</a:t>
            </a:r>
            <a:r>
              <a:rPr lang="ru-RU" sz="2400" dirty="0" smtClean="0">
                <a:sym typeface="Wingdings" panose="05000000000000000000" pitchFamily="2" charset="2"/>
              </a:rPr>
              <a:t>; </a:t>
            </a:r>
            <a:r>
              <a:rPr lang="en-US" sz="2400" dirty="0" smtClean="0">
                <a:sym typeface="Wingdings" panose="05000000000000000000" pitchFamily="2" charset="2"/>
              </a:rPr>
              <a:t>Z</a:t>
            </a:r>
            <a:r>
              <a:rPr lang="en-US" dirty="0" smtClean="0">
                <a:sym typeface="Wingdings" panose="05000000000000000000" pitchFamily="2" charset="2"/>
              </a:rPr>
              <a:t>B</a:t>
            </a:r>
            <a:r>
              <a:rPr lang="en-US" sz="2400" dirty="0" smtClean="0">
                <a:sym typeface="Wingdings" panose="05000000000000000000" pitchFamily="2" charset="2"/>
              </a:rPr>
              <a:t> – Z</a:t>
            </a:r>
            <a:r>
              <a:rPr lang="en-US" dirty="0" smtClean="0">
                <a:sym typeface="Wingdings" panose="05000000000000000000" pitchFamily="2" charset="2"/>
              </a:rPr>
              <a:t>D2</a:t>
            </a:r>
            <a:r>
              <a:rPr lang="en-US" sz="2400" dirty="0" smtClean="0">
                <a:sym typeface="Wingdings" panose="05000000000000000000" pitchFamily="2" charset="2"/>
              </a:rPr>
              <a:t>}</a:t>
            </a:r>
            <a:r>
              <a:rPr lang="ru-RU" sz="2400" dirty="0" smtClean="0">
                <a:sym typeface="Wingdings" panose="05000000000000000000" pitchFamily="2" charset="2"/>
              </a:rPr>
              <a:t> </a:t>
            </a:r>
            <a:r>
              <a:rPr lang="ru-RU" sz="2400" dirty="0">
                <a:sym typeface="Wingdings" panose="05000000000000000000" pitchFamily="2" charset="2"/>
              </a:rPr>
              <a:t>= </a:t>
            </a:r>
            <a:r>
              <a:rPr lang="en-US" sz="2400" dirty="0">
                <a:sym typeface="Wingdings" panose="05000000000000000000" pitchFamily="2" charset="2"/>
              </a:rPr>
              <a:t>{</a:t>
            </a:r>
            <a:r>
              <a:rPr lang="ru-RU" sz="2400" dirty="0" smtClean="0">
                <a:sym typeface="Wingdings" panose="05000000000000000000" pitchFamily="2" charset="2"/>
              </a:rPr>
              <a:t>-а</a:t>
            </a:r>
            <a:r>
              <a:rPr lang="ru-RU" sz="2400" dirty="0">
                <a:sym typeface="Wingdings" panose="05000000000000000000" pitchFamily="2" charset="2"/>
              </a:rPr>
              <a:t>; а; </a:t>
            </a:r>
            <a:r>
              <a:rPr lang="en-US" sz="2400" dirty="0" smtClean="0">
                <a:sym typeface="Wingdings" panose="05000000000000000000" pitchFamily="2" charset="2"/>
              </a:rPr>
              <a:t>-2</a:t>
            </a:r>
            <a:r>
              <a:rPr lang="ru-RU" sz="2400" dirty="0" smtClean="0">
                <a:sym typeface="Wingdings" panose="05000000000000000000" pitchFamily="2" charset="2"/>
              </a:rPr>
              <a:t>а</a:t>
            </a:r>
            <a:r>
              <a:rPr lang="en-US" sz="2400" dirty="0">
                <a:sym typeface="Wingdings" panose="05000000000000000000" pitchFamily="2" charset="2"/>
              </a:rPr>
              <a:t>}</a:t>
            </a:r>
            <a:endParaRPr lang="ru-RU" sz="2400" dirty="0">
              <a:sym typeface="Wingdings" panose="05000000000000000000" pitchFamily="2" charset="2"/>
            </a:endParaRPr>
          </a:p>
          <a:p>
            <a:r>
              <a:rPr lang="ru-RU" sz="2400" dirty="0">
                <a:sym typeface="Wingdings" panose="05000000000000000000" pitchFamily="2" charset="2"/>
              </a:rPr>
              <a:t>|Вектор </a:t>
            </a:r>
            <a:r>
              <a:rPr lang="ru-RU" sz="2400" dirty="0" smtClean="0">
                <a:sym typeface="Wingdings" panose="05000000000000000000" pitchFamily="2" charset="2"/>
              </a:rPr>
              <a:t>В</a:t>
            </a:r>
            <a:r>
              <a:rPr lang="en-US" sz="2400" dirty="0" smtClean="0">
                <a:sym typeface="Wingdings" panose="05000000000000000000" pitchFamily="2" charset="2"/>
              </a:rPr>
              <a:t>D2</a:t>
            </a:r>
            <a:r>
              <a:rPr lang="ru-RU" sz="2400" dirty="0" smtClean="0">
                <a:sym typeface="Wingdings" panose="05000000000000000000" pitchFamily="2" charset="2"/>
              </a:rPr>
              <a:t>| </a:t>
            </a:r>
            <a:r>
              <a:rPr lang="ru-RU" sz="2400" dirty="0">
                <a:sym typeface="Wingdings" panose="05000000000000000000" pitchFamily="2" charset="2"/>
              </a:rPr>
              <a:t>=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ru-RU" sz="2400" dirty="0">
                <a:sym typeface="Wingdings" panose="05000000000000000000" pitchFamily="2" charset="2"/>
              </a:rPr>
              <a:t>√ (х</a:t>
            </a:r>
            <a:r>
              <a:rPr lang="en-US" sz="2400" dirty="0">
                <a:sym typeface="Wingdings" panose="05000000000000000000" pitchFamily="2" charset="2"/>
              </a:rPr>
              <a:t>^2 + y^2 + z^2)</a:t>
            </a:r>
            <a:r>
              <a:rPr lang="ru-RU" sz="2400" dirty="0">
                <a:sym typeface="Wingdings" panose="05000000000000000000" pitchFamily="2" charset="2"/>
              </a:rPr>
              <a:t> = 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ru-RU" sz="2400" dirty="0">
                <a:sym typeface="Wingdings" panose="05000000000000000000" pitchFamily="2" charset="2"/>
              </a:rPr>
              <a:t>√ </a:t>
            </a:r>
            <a:r>
              <a:rPr lang="ru-RU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sym typeface="Wingdings" panose="05000000000000000000" pitchFamily="2" charset="2"/>
              </a:rPr>
              <a:t>a^2 </a:t>
            </a:r>
            <a:r>
              <a:rPr lang="en-US" sz="2400" dirty="0">
                <a:sym typeface="Wingdings" panose="05000000000000000000" pitchFamily="2" charset="2"/>
              </a:rPr>
              <a:t>+ a^2 + </a:t>
            </a:r>
            <a:r>
              <a:rPr lang="en-US" sz="2400" dirty="0" smtClean="0">
                <a:sym typeface="Wingdings" panose="05000000000000000000" pitchFamily="2" charset="2"/>
              </a:rPr>
              <a:t>4a^2</a:t>
            </a:r>
            <a:r>
              <a:rPr lang="en-US" sz="2400" dirty="0">
                <a:sym typeface="Wingdings" panose="05000000000000000000" pitchFamily="2" charset="2"/>
              </a:rPr>
              <a:t>) = </a:t>
            </a:r>
            <a:r>
              <a:rPr lang="ru-RU" sz="2400" dirty="0">
                <a:sym typeface="Wingdings" panose="05000000000000000000" pitchFamily="2" charset="2"/>
              </a:rPr>
              <a:t>√</a:t>
            </a:r>
            <a:r>
              <a:rPr lang="en-US" sz="2400" dirty="0">
                <a:sym typeface="Wingdings" panose="05000000000000000000" pitchFamily="2" charset="2"/>
              </a:rPr>
              <a:t>(6a^2) = a</a:t>
            </a:r>
            <a:r>
              <a:rPr lang="ru-RU" sz="2400" dirty="0">
                <a:sym typeface="Wingdings" panose="05000000000000000000" pitchFamily="2" charset="2"/>
              </a:rPr>
              <a:t>√</a:t>
            </a:r>
            <a:r>
              <a:rPr lang="en-US" sz="2400" dirty="0" smtClean="0">
                <a:sym typeface="Wingdings" panose="05000000000000000000" pitchFamily="2" charset="2"/>
              </a:rPr>
              <a:t>6</a:t>
            </a:r>
            <a:endParaRPr lang="ru-RU" sz="24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94" y="6273677"/>
            <a:ext cx="1938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6534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10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82807" y="2852935"/>
            <a:ext cx="2390775" cy="1590675"/>
            <a:chOff x="3376613" y="2633663"/>
            <a:chExt cx="2390775" cy="159067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2633663"/>
              <a:ext cx="239077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3376613" y="3557863"/>
              <a:ext cx="835348" cy="66647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211961" y="3557863"/>
              <a:ext cx="15554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78297" y="2086707"/>
            <a:ext cx="3843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Дана правильная четырехугольная пирамида </a:t>
            </a:r>
            <a:r>
              <a:rPr lang="en-US" sz="2000" dirty="0" smtClean="0"/>
              <a:t>SABCD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S (</a:t>
            </a:r>
            <a:r>
              <a:rPr lang="en-US" sz="2000" dirty="0" smtClean="0">
                <a:latin typeface="Arial Narrow" panose="020B0606020202030204" pitchFamily="34" charset="0"/>
              </a:rPr>
              <a:t>0,5;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0,5;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2</a:t>
            </a:r>
            <a:r>
              <a:rPr lang="en-US" sz="2000" dirty="0" smtClean="0"/>
              <a:t>) ;</a:t>
            </a:r>
          </a:p>
          <a:p>
            <a:r>
              <a:rPr lang="en-US" sz="2000" dirty="0" smtClean="0"/>
              <a:t>A (</a:t>
            </a:r>
            <a:r>
              <a:rPr lang="en-US" sz="2000" dirty="0" smtClean="0">
                <a:latin typeface="Arial Narrow" panose="020B0606020202030204" pitchFamily="34" charset="0"/>
              </a:rPr>
              <a:t>1;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0;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0</a:t>
            </a:r>
            <a:r>
              <a:rPr lang="en-US" sz="2000" dirty="0" smtClean="0"/>
              <a:t>) ;</a:t>
            </a:r>
          </a:p>
          <a:p>
            <a:r>
              <a:rPr lang="en-US" sz="2000" dirty="0" smtClean="0"/>
              <a:t>B (</a:t>
            </a:r>
            <a:r>
              <a:rPr lang="en-US" sz="2000" dirty="0" smtClean="0">
                <a:latin typeface="Arial Narrow" panose="020B0606020202030204" pitchFamily="34" charset="0"/>
              </a:rPr>
              <a:t>1;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1;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0</a:t>
            </a:r>
            <a:r>
              <a:rPr lang="en-US" sz="2000" dirty="0" smtClean="0"/>
              <a:t>) ;</a:t>
            </a:r>
          </a:p>
          <a:p>
            <a:r>
              <a:rPr lang="en-US" sz="2000" dirty="0" smtClean="0"/>
              <a:t>C (</a:t>
            </a:r>
            <a:r>
              <a:rPr lang="en-US" sz="2000" dirty="0" smtClean="0">
                <a:latin typeface="Arial Narrow" panose="020B0606020202030204" pitchFamily="34" charset="0"/>
              </a:rPr>
              <a:t>0;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1;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0</a:t>
            </a:r>
            <a:r>
              <a:rPr lang="en-US" sz="2000" dirty="0" smtClean="0"/>
              <a:t>) ;</a:t>
            </a:r>
          </a:p>
          <a:p>
            <a:r>
              <a:rPr lang="en-US" sz="2000" dirty="0" smtClean="0"/>
              <a:t>D </a:t>
            </a:r>
            <a:r>
              <a:rPr lang="ru-RU" sz="2000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>
                <a:latin typeface="Arial Narrow" panose="020B0606020202030204" pitchFamily="34" charset="0"/>
              </a:rPr>
              <a:t>0</a:t>
            </a:r>
            <a:r>
              <a:rPr lang="en-US" sz="2000" dirty="0" smtClean="0">
                <a:latin typeface="Arial Narrow" panose="020B0606020202030204" pitchFamily="34" charset="0"/>
              </a:rPr>
              <a:t>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0;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0</a:t>
            </a:r>
            <a:r>
              <a:rPr lang="en-US" sz="2000" dirty="0" smtClean="0"/>
              <a:t>).</a:t>
            </a:r>
            <a:endParaRPr lang="ru-RU" sz="2000" dirty="0" smtClean="0"/>
          </a:p>
          <a:p>
            <a:r>
              <a:rPr lang="ru-RU" sz="2000" dirty="0" smtClean="0"/>
              <a:t>Найти координаты точек пирамиды </a:t>
            </a:r>
            <a:r>
              <a:rPr lang="en-US" sz="2000" dirty="0" smtClean="0"/>
              <a:t>S</a:t>
            </a:r>
            <a:r>
              <a:rPr lang="ru-RU" sz="2000" dirty="0" smtClean="0"/>
              <a:t>1</a:t>
            </a:r>
            <a:r>
              <a:rPr lang="en-US" sz="2000" dirty="0" smtClean="0"/>
              <a:t>A</a:t>
            </a:r>
            <a:r>
              <a:rPr lang="ru-RU" sz="2000" dirty="0" smtClean="0"/>
              <a:t>1</a:t>
            </a:r>
            <a:r>
              <a:rPr lang="en-US" sz="2000" dirty="0" smtClean="0"/>
              <a:t>B</a:t>
            </a:r>
            <a:r>
              <a:rPr lang="ru-RU" sz="2000" dirty="0" smtClean="0"/>
              <a:t>1</a:t>
            </a:r>
            <a:r>
              <a:rPr lang="en-US" sz="2000" dirty="0" smtClean="0"/>
              <a:t>C</a:t>
            </a:r>
            <a:r>
              <a:rPr lang="ru-RU" sz="2000" dirty="0" smtClean="0"/>
              <a:t>1</a:t>
            </a:r>
            <a:r>
              <a:rPr lang="en-US" sz="2000" dirty="0" smtClean="0"/>
              <a:t>D</a:t>
            </a:r>
            <a:r>
              <a:rPr lang="ru-RU" sz="2000" dirty="0" smtClean="0"/>
              <a:t>1 , если точки пирамиды </a:t>
            </a:r>
            <a:r>
              <a:rPr lang="en-US" sz="2000" dirty="0" smtClean="0"/>
              <a:t>SABCD</a:t>
            </a:r>
            <a:r>
              <a:rPr lang="ru-RU" sz="2000" dirty="0" smtClean="0"/>
              <a:t> переместили на вектор а </a:t>
            </a:r>
            <a:r>
              <a:rPr lang="en-US" sz="2000" dirty="0" smtClean="0"/>
              <a:t>{2;3;4}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55771" y="2470841"/>
            <a:ext cx="244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9590" y="444467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5407" y="444467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373867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15613" y="3738670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022011" y="3794867"/>
            <a:ext cx="1296144" cy="101913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18155" y="3794867"/>
            <a:ext cx="2018830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335571" y="1760911"/>
            <a:ext cx="0" cy="201622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876779" y="4825459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36985" y="3794867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04049" y="1628800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999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85921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3" y="188640"/>
            <a:ext cx="35115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32856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Вектор а </a:t>
            </a:r>
            <a:r>
              <a:rPr lang="en-US" dirty="0">
                <a:latin typeface="Arial Narrow" panose="020B0606020202030204" pitchFamily="34" charset="0"/>
              </a:rPr>
              <a:t>{2;3;4</a:t>
            </a:r>
            <a:r>
              <a:rPr lang="en-US" dirty="0" smtClean="0">
                <a:latin typeface="Arial Narrow" panose="020B0606020202030204" pitchFamily="34" charset="0"/>
              </a:rPr>
              <a:t>}</a:t>
            </a:r>
            <a:r>
              <a:rPr lang="ru-RU" dirty="0" smtClean="0">
                <a:latin typeface="Arial Narrow" panose="020B0606020202030204" pitchFamily="34" charset="0"/>
              </a:rPr>
              <a:t>, тогда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S</a:t>
            </a:r>
            <a:r>
              <a:rPr lang="ru-RU" dirty="0" smtClean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smtClean="0">
                <a:latin typeface="Arial Narrow" panose="020B0606020202030204" pitchFamily="34" charset="0"/>
              </a:rPr>
              <a:t>0,5</a:t>
            </a:r>
            <a:r>
              <a:rPr lang="ru-RU" dirty="0" smtClean="0">
                <a:latin typeface="Arial Narrow" panose="020B0606020202030204" pitchFamily="34" charset="0"/>
              </a:rPr>
              <a:t> + 2</a:t>
            </a:r>
            <a:r>
              <a:rPr lang="en-US" dirty="0" smtClean="0">
                <a:latin typeface="Arial Narrow" panose="020B0606020202030204" pitchFamily="34" charset="0"/>
              </a:rPr>
              <a:t>; 0,5</a:t>
            </a:r>
            <a:r>
              <a:rPr lang="ru-RU" dirty="0" smtClean="0">
                <a:latin typeface="Arial Narrow" panose="020B0606020202030204" pitchFamily="34" charset="0"/>
              </a:rPr>
              <a:t> + 3</a:t>
            </a:r>
            <a:r>
              <a:rPr lang="en-US" dirty="0" smtClean="0">
                <a:latin typeface="Arial Narrow" panose="020B0606020202030204" pitchFamily="34" charset="0"/>
              </a:rPr>
              <a:t>; 2</a:t>
            </a:r>
            <a:r>
              <a:rPr lang="ru-RU" dirty="0" smtClean="0">
                <a:latin typeface="Arial Narrow" panose="020B0606020202030204" pitchFamily="34" charset="0"/>
              </a:rPr>
              <a:t> + 4</a:t>
            </a:r>
            <a:r>
              <a:rPr lang="en-US" dirty="0" smtClean="0">
                <a:latin typeface="Arial Narrow" panose="020B0606020202030204" pitchFamily="34" charset="0"/>
              </a:rPr>
              <a:t>) </a:t>
            </a:r>
            <a:r>
              <a:rPr lang="en-US" dirty="0">
                <a:latin typeface="Arial Narrow" panose="020B0606020202030204" pitchFamily="34" charset="0"/>
              </a:rPr>
              <a:t>;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</a:t>
            </a:r>
            <a:r>
              <a:rPr lang="ru-RU" dirty="0" smtClean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smtClean="0">
                <a:latin typeface="Arial Narrow" panose="020B0606020202030204" pitchFamily="34" charset="0"/>
              </a:rPr>
              <a:t>1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+ 2</a:t>
            </a:r>
            <a:r>
              <a:rPr lang="en-US" dirty="0" smtClean="0">
                <a:latin typeface="Arial Narrow" panose="020B0606020202030204" pitchFamily="34" charset="0"/>
              </a:rPr>
              <a:t>; 0</a:t>
            </a:r>
            <a:r>
              <a:rPr lang="ru-RU" dirty="0">
                <a:latin typeface="Arial Narrow" panose="020B0606020202030204" pitchFamily="34" charset="0"/>
              </a:rPr>
              <a:t> + 3</a:t>
            </a:r>
            <a:r>
              <a:rPr lang="en-US" dirty="0" smtClean="0">
                <a:latin typeface="Arial Narrow" panose="020B0606020202030204" pitchFamily="34" charset="0"/>
              </a:rPr>
              <a:t>; 0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+ 4</a:t>
            </a:r>
            <a:r>
              <a:rPr lang="en-US" dirty="0" smtClean="0">
                <a:latin typeface="Arial Narrow" panose="020B0606020202030204" pitchFamily="34" charset="0"/>
              </a:rPr>
              <a:t>) </a:t>
            </a:r>
            <a:r>
              <a:rPr lang="en-US" dirty="0">
                <a:latin typeface="Arial Narrow" panose="020B0606020202030204" pitchFamily="34" charset="0"/>
              </a:rPr>
              <a:t>;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B</a:t>
            </a:r>
            <a:r>
              <a:rPr lang="ru-RU" dirty="0" smtClean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smtClean="0">
                <a:latin typeface="Arial Narrow" panose="020B0606020202030204" pitchFamily="34" charset="0"/>
              </a:rPr>
              <a:t>1</a:t>
            </a:r>
            <a:r>
              <a:rPr lang="ru-RU" dirty="0">
                <a:latin typeface="Arial Narrow" panose="020B0606020202030204" pitchFamily="34" charset="0"/>
              </a:rPr>
              <a:t> + 2</a:t>
            </a:r>
            <a:r>
              <a:rPr lang="en-US" dirty="0" smtClean="0">
                <a:latin typeface="Arial Narrow" panose="020B0606020202030204" pitchFamily="34" charset="0"/>
              </a:rPr>
              <a:t>; 1</a:t>
            </a:r>
            <a:r>
              <a:rPr lang="ru-RU" dirty="0">
                <a:latin typeface="Arial Narrow" panose="020B0606020202030204" pitchFamily="34" charset="0"/>
              </a:rPr>
              <a:t> + 3</a:t>
            </a:r>
            <a:r>
              <a:rPr lang="en-US" dirty="0" smtClean="0">
                <a:latin typeface="Arial Narrow" panose="020B0606020202030204" pitchFamily="34" charset="0"/>
              </a:rPr>
              <a:t>; 0</a:t>
            </a:r>
            <a:r>
              <a:rPr lang="ru-RU" dirty="0">
                <a:latin typeface="Arial Narrow" panose="020B0606020202030204" pitchFamily="34" charset="0"/>
              </a:rPr>
              <a:t> + 4</a:t>
            </a:r>
            <a:r>
              <a:rPr lang="en-US" dirty="0" smtClean="0">
                <a:latin typeface="Arial Narrow" panose="020B0606020202030204" pitchFamily="34" charset="0"/>
              </a:rPr>
              <a:t>) </a:t>
            </a:r>
            <a:r>
              <a:rPr lang="en-US" dirty="0">
                <a:latin typeface="Arial Narrow" panose="020B0606020202030204" pitchFamily="34" charset="0"/>
              </a:rPr>
              <a:t>;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C</a:t>
            </a:r>
            <a:r>
              <a:rPr lang="ru-RU" dirty="0" smtClean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smtClean="0">
                <a:latin typeface="Arial Narrow" panose="020B0606020202030204" pitchFamily="34" charset="0"/>
              </a:rPr>
              <a:t>0</a:t>
            </a:r>
            <a:r>
              <a:rPr lang="ru-RU" dirty="0">
                <a:latin typeface="Arial Narrow" panose="020B0606020202030204" pitchFamily="34" charset="0"/>
              </a:rPr>
              <a:t> + 2</a:t>
            </a:r>
            <a:r>
              <a:rPr lang="en-US" dirty="0" smtClean="0">
                <a:latin typeface="Arial Narrow" panose="020B0606020202030204" pitchFamily="34" charset="0"/>
              </a:rPr>
              <a:t>; 1</a:t>
            </a:r>
            <a:r>
              <a:rPr lang="ru-RU" dirty="0">
                <a:latin typeface="Arial Narrow" panose="020B0606020202030204" pitchFamily="34" charset="0"/>
              </a:rPr>
              <a:t> + 3</a:t>
            </a:r>
            <a:r>
              <a:rPr lang="en-US" dirty="0" smtClean="0">
                <a:latin typeface="Arial Narrow" panose="020B0606020202030204" pitchFamily="34" charset="0"/>
              </a:rPr>
              <a:t>; 0</a:t>
            </a:r>
            <a:r>
              <a:rPr lang="ru-RU" dirty="0">
                <a:latin typeface="Arial Narrow" panose="020B0606020202030204" pitchFamily="34" charset="0"/>
              </a:rPr>
              <a:t> + 4</a:t>
            </a:r>
            <a:r>
              <a:rPr lang="en-US" dirty="0" smtClean="0">
                <a:latin typeface="Arial Narrow" panose="020B0606020202030204" pitchFamily="34" charset="0"/>
              </a:rPr>
              <a:t>) </a:t>
            </a:r>
            <a:r>
              <a:rPr lang="en-US" dirty="0">
                <a:latin typeface="Arial Narrow" panose="020B0606020202030204" pitchFamily="34" charset="0"/>
              </a:rPr>
              <a:t>;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D</a:t>
            </a:r>
            <a:r>
              <a:rPr lang="ru-RU" dirty="0" smtClean="0">
                <a:latin typeface="Arial Narrow" panose="020B0606020202030204" pitchFamily="34" charset="0"/>
              </a:rPr>
              <a:t>1</a:t>
            </a:r>
            <a:r>
              <a:rPr lang="en-US" dirty="0" smtClean="0">
                <a:latin typeface="Arial Narrow" panose="020B0606020202030204" pitchFamily="34" charset="0"/>
              </a:rPr>
              <a:t>  </a:t>
            </a:r>
            <a:r>
              <a:rPr lang="en-US" dirty="0">
                <a:latin typeface="Arial Narrow" panose="020B0606020202030204" pitchFamily="34" charset="0"/>
              </a:rPr>
              <a:t>(</a:t>
            </a:r>
            <a:r>
              <a:rPr lang="en-US" dirty="0" smtClean="0">
                <a:latin typeface="Arial Narrow" panose="020B0606020202030204" pitchFamily="34" charset="0"/>
              </a:rPr>
              <a:t>0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+ 2</a:t>
            </a:r>
            <a:r>
              <a:rPr lang="en-US" dirty="0" smtClean="0">
                <a:latin typeface="Arial Narrow" panose="020B0606020202030204" pitchFamily="34" charset="0"/>
              </a:rPr>
              <a:t>; 0</a:t>
            </a:r>
            <a:r>
              <a:rPr lang="ru-RU" dirty="0">
                <a:latin typeface="Arial Narrow" panose="020B0606020202030204" pitchFamily="34" charset="0"/>
              </a:rPr>
              <a:t> + 3</a:t>
            </a:r>
            <a:r>
              <a:rPr lang="en-US" dirty="0" smtClean="0">
                <a:latin typeface="Arial Narrow" panose="020B0606020202030204" pitchFamily="34" charset="0"/>
              </a:rPr>
              <a:t>; 0</a:t>
            </a:r>
            <a:r>
              <a:rPr lang="ru-RU" dirty="0">
                <a:latin typeface="Arial Narrow" panose="020B0606020202030204" pitchFamily="34" charset="0"/>
              </a:rPr>
              <a:t> + 4</a:t>
            </a:r>
            <a:r>
              <a:rPr lang="en-US" dirty="0" smtClean="0">
                <a:latin typeface="Arial Narrow" panose="020B0606020202030204" pitchFamily="34" charset="0"/>
              </a:rPr>
              <a:t>).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u="sng" dirty="0">
              <a:latin typeface="Arial Narrow" panose="020B0606020202030204" pitchFamily="34" charset="0"/>
            </a:endParaRPr>
          </a:p>
          <a:p>
            <a:r>
              <a:rPr lang="en-US" u="sng" dirty="0">
                <a:latin typeface="Arial Narrow" panose="020B0606020202030204" pitchFamily="34" charset="0"/>
              </a:rPr>
              <a:t>S1 </a:t>
            </a:r>
            <a:r>
              <a:rPr lang="en-US" u="sng" dirty="0" smtClean="0">
                <a:latin typeface="Arial Narrow" panose="020B0606020202030204" pitchFamily="34" charset="0"/>
              </a:rPr>
              <a:t>(</a:t>
            </a:r>
            <a:r>
              <a:rPr lang="ru-RU" u="sng" dirty="0" smtClean="0">
                <a:latin typeface="Arial Narrow" panose="020B0606020202030204" pitchFamily="34" charset="0"/>
              </a:rPr>
              <a:t>2</a:t>
            </a:r>
            <a:r>
              <a:rPr lang="en-US" u="sng" dirty="0" smtClean="0">
                <a:latin typeface="Arial Narrow" panose="020B0606020202030204" pitchFamily="34" charset="0"/>
              </a:rPr>
              <a:t>,5; </a:t>
            </a:r>
            <a:r>
              <a:rPr lang="ru-RU" u="sng" dirty="0" smtClean="0">
                <a:latin typeface="Arial Narrow" panose="020B0606020202030204" pitchFamily="34" charset="0"/>
              </a:rPr>
              <a:t>3</a:t>
            </a:r>
            <a:r>
              <a:rPr lang="en-US" u="sng" dirty="0" smtClean="0">
                <a:latin typeface="Arial Narrow" panose="020B0606020202030204" pitchFamily="34" charset="0"/>
              </a:rPr>
              <a:t>,5; </a:t>
            </a:r>
            <a:r>
              <a:rPr lang="ru-RU" u="sng" dirty="0" smtClean="0">
                <a:latin typeface="Arial Narrow" panose="020B0606020202030204" pitchFamily="34" charset="0"/>
              </a:rPr>
              <a:t>6</a:t>
            </a:r>
            <a:r>
              <a:rPr lang="en-US" u="sng" dirty="0" smtClean="0">
                <a:latin typeface="Arial Narrow" panose="020B0606020202030204" pitchFamily="34" charset="0"/>
              </a:rPr>
              <a:t>) </a:t>
            </a:r>
            <a:r>
              <a:rPr lang="en-US" u="sng" dirty="0">
                <a:latin typeface="Arial Narrow" panose="020B0606020202030204" pitchFamily="34" charset="0"/>
              </a:rPr>
              <a:t>;</a:t>
            </a:r>
          </a:p>
          <a:p>
            <a:r>
              <a:rPr lang="en-US" u="sng" dirty="0">
                <a:latin typeface="Arial Narrow" panose="020B0606020202030204" pitchFamily="34" charset="0"/>
              </a:rPr>
              <a:t>A1 </a:t>
            </a:r>
            <a:r>
              <a:rPr lang="en-US" u="sng" dirty="0" smtClean="0">
                <a:latin typeface="Arial Narrow" panose="020B0606020202030204" pitchFamily="34" charset="0"/>
              </a:rPr>
              <a:t>(</a:t>
            </a:r>
            <a:r>
              <a:rPr lang="ru-RU" u="sng" dirty="0" smtClean="0">
                <a:latin typeface="Arial Narrow" panose="020B0606020202030204" pitchFamily="34" charset="0"/>
              </a:rPr>
              <a:t>3</a:t>
            </a:r>
            <a:r>
              <a:rPr lang="en-US" u="sng" dirty="0" smtClean="0">
                <a:latin typeface="Arial Narrow" panose="020B0606020202030204" pitchFamily="34" charset="0"/>
              </a:rPr>
              <a:t>; 3</a:t>
            </a:r>
            <a:r>
              <a:rPr lang="en-US" u="sng" dirty="0">
                <a:latin typeface="Arial Narrow" panose="020B0606020202030204" pitchFamily="34" charset="0"/>
              </a:rPr>
              <a:t>; </a:t>
            </a:r>
            <a:r>
              <a:rPr lang="en-US" u="sng" dirty="0" smtClean="0">
                <a:latin typeface="Arial Narrow" panose="020B0606020202030204" pitchFamily="34" charset="0"/>
              </a:rPr>
              <a:t>4</a:t>
            </a:r>
            <a:r>
              <a:rPr lang="en-US" u="sng" dirty="0">
                <a:latin typeface="Arial Narrow" panose="020B0606020202030204" pitchFamily="34" charset="0"/>
              </a:rPr>
              <a:t>) ;</a:t>
            </a:r>
          </a:p>
          <a:p>
            <a:r>
              <a:rPr lang="en-US" u="sng" dirty="0">
                <a:latin typeface="Arial Narrow" panose="020B0606020202030204" pitchFamily="34" charset="0"/>
              </a:rPr>
              <a:t>B1 </a:t>
            </a:r>
            <a:r>
              <a:rPr lang="en-US" u="sng" dirty="0" smtClean="0">
                <a:latin typeface="Arial Narrow" panose="020B0606020202030204" pitchFamily="34" charset="0"/>
              </a:rPr>
              <a:t>(</a:t>
            </a:r>
            <a:r>
              <a:rPr lang="ru-RU" u="sng" dirty="0" smtClean="0">
                <a:latin typeface="Arial Narrow" panose="020B0606020202030204" pitchFamily="34" charset="0"/>
              </a:rPr>
              <a:t>3</a:t>
            </a:r>
            <a:r>
              <a:rPr lang="en-US" u="sng" dirty="0" smtClean="0">
                <a:latin typeface="Arial Narrow" panose="020B0606020202030204" pitchFamily="34" charset="0"/>
              </a:rPr>
              <a:t>; </a:t>
            </a:r>
            <a:r>
              <a:rPr lang="ru-RU" u="sng" dirty="0" smtClean="0">
                <a:latin typeface="Arial Narrow" panose="020B0606020202030204" pitchFamily="34" charset="0"/>
              </a:rPr>
              <a:t>4</a:t>
            </a:r>
            <a:r>
              <a:rPr lang="en-US" u="sng" dirty="0" smtClean="0">
                <a:latin typeface="Arial Narrow" panose="020B0606020202030204" pitchFamily="34" charset="0"/>
              </a:rPr>
              <a:t>; 4</a:t>
            </a:r>
            <a:r>
              <a:rPr lang="en-US" u="sng" dirty="0">
                <a:latin typeface="Arial Narrow" panose="020B0606020202030204" pitchFamily="34" charset="0"/>
              </a:rPr>
              <a:t>) ;</a:t>
            </a:r>
          </a:p>
          <a:p>
            <a:r>
              <a:rPr lang="en-US" u="sng" dirty="0">
                <a:latin typeface="Arial Narrow" panose="020B0606020202030204" pitchFamily="34" charset="0"/>
              </a:rPr>
              <a:t>C1 </a:t>
            </a:r>
            <a:r>
              <a:rPr lang="en-US" u="sng" dirty="0" smtClean="0">
                <a:latin typeface="Arial Narrow" panose="020B0606020202030204" pitchFamily="34" charset="0"/>
              </a:rPr>
              <a:t>(2</a:t>
            </a:r>
            <a:r>
              <a:rPr lang="en-US" u="sng" dirty="0">
                <a:latin typeface="Arial Narrow" panose="020B0606020202030204" pitchFamily="34" charset="0"/>
              </a:rPr>
              <a:t>; </a:t>
            </a:r>
            <a:r>
              <a:rPr lang="ru-RU" u="sng" dirty="0" smtClean="0">
                <a:latin typeface="Arial Narrow" panose="020B0606020202030204" pitchFamily="34" charset="0"/>
              </a:rPr>
              <a:t>4</a:t>
            </a:r>
            <a:r>
              <a:rPr lang="en-US" u="sng" dirty="0" smtClean="0">
                <a:latin typeface="Arial Narrow" panose="020B0606020202030204" pitchFamily="34" charset="0"/>
              </a:rPr>
              <a:t>; 4</a:t>
            </a:r>
            <a:r>
              <a:rPr lang="en-US" u="sng" dirty="0">
                <a:latin typeface="Arial Narrow" panose="020B0606020202030204" pitchFamily="34" charset="0"/>
              </a:rPr>
              <a:t>) ;</a:t>
            </a:r>
          </a:p>
          <a:p>
            <a:r>
              <a:rPr lang="en-US" u="sng" dirty="0">
                <a:latin typeface="Arial Narrow" panose="020B0606020202030204" pitchFamily="34" charset="0"/>
              </a:rPr>
              <a:t>D1  </a:t>
            </a:r>
            <a:r>
              <a:rPr lang="en-US" u="sng" dirty="0" smtClean="0">
                <a:latin typeface="Arial Narrow" panose="020B0606020202030204" pitchFamily="34" charset="0"/>
              </a:rPr>
              <a:t>(2</a:t>
            </a:r>
            <a:r>
              <a:rPr lang="en-US" u="sng" dirty="0">
                <a:latin typeface="Arial Narrow" panose="020B0606020202030204" pitchFamily="34" charset="0"/>
              </a:rPr>
              <a:t>; </a:t>
            </a:r>
            <a:r>
              <a:rPr lang="en-US" u="sng" dirty="0" smtClean="0">
                <a:latin typeface="Arial Narrow" panose="020B0606020202030204" pitchFamily="34" charset="0"/>
              </a:rPr>
              <a:t>3</a:t>
            </a:r>
            <a:r>
              <a:rPr lang="en-US" u="sng" dirty="0">
                <a:latin typeface="Arial Narrow" panose="020B0606020202030204" pitchFamily="34" charset="0"/>
              </a:rPr>
              <a:t>; </a:t>
            </a:r>
            <a:r>
              <a:rPr lang="en-US" u="sng" dirty="0" smtClean="0">
                <a:latin typeface="Arial Narrow" panose="020B0606020202030204" pitchFamily="34" charset="0"/>
              </a:rPr>
              <a:t>4</a:t>
            </a:r>
            <a:r>
              <a:rPr lang="en-US" u="sng" dirty="0">
                <a:latin typeface="Arial Narrow" panose="020B0606020202030204" pitchFamily="34" charset="0"/>
              </a:rPr>
              <a:t>).</a:t>
            </a:r>
          </a:p>
          <a:p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4106068"/>
            <a:ext cx="989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  </a:t>
            </a:r>
            <a:r>
              <a:rPr lang="en-US" dirty="0">
                <a:latin typeface="Arial Narrow" panose="020B0606020202030204" pitchFamily="34" charset="0"/>
              </a:rPr>
              <a:t>(0; 0; 0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278092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(0,5; 0,5; 2)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787860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(1; 0; 0)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4787860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(1; 1; 0) 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26107" y="4293096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(0; 1; 0) </a:t>
            </a:r>
          </a:p>
        </p:txBody>
      </p:sp>
    </p:spTree>
    <p:extLst>
      <p:ext uri="{BB962C8B-B14F-4D97-AF65-F5344CB8AC3E}">
        <p14:creationId xmlns:p14="http://schemas.microsoft.com/office/powerpoint/2010/main" val="4607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648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32743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2503922" cy="3044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0163" y="4599049"/>
            <a:ext cx="4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0437" y="2041947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69" y="4004941"/>
            <a:ext cx="592783" cy="67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67" y="5163760"/>
            <a:ext cx="644756" cy="7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77072"/>
            <a:ext cx="640010" cy="75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60" y="912392"/>
            <a:ext cx="2448272" cy="2976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9584" y="692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26140" y="25985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34603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54432" y="2568576"/>
            <a:ext cx="28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41876" y="2631292"/>
            <a:ext cx="27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270" y="526424"/>
            <a:ext cx="3020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u="sng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anose="020B0606020202030204" pitchFamily="34" charset="0"/>
              </a:rPr>
              <a:t>Решение</a:t>
            </a:r>
            <a:endParaRPr lang="ru-RU" sz="5400" b="1" i="1" u="sng" cap="none" spc="0" dirty="0">
              <a:ln>
                <a:solidFill>
                  <a:sysClr val="windowText" lastClr="00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82491" y="3000624"/>
            <a:ext cx="0" cy="19385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516216" y="2967926"/>
            <a:ext cx="96052" cy="788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436096" y="2638028"/>
            <a:ext cx="1146396" cy="230119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 flipH="1">
            <a:off x="6564243" y="3645024"/>
            <a:ext cx="456029" cy="129419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 flipV="1">
            <a:off x="6582492" y="2638028"/>
            <a:ext cx="1085852" cy="230119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5436096" y="2638028"/>
            <a:ext cx="1584176" cy="96890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8" name="Прямая соединительная линия 1047"/>
          <p:cNvCxnSpPr/>
          <p:nvPr/>
        </p:nvCxnSpPr>
        <p:spPr>
          <a:xfrm flipV="1">
            <a:off x="7020272" y="2631292"/>
            <a:ext cx="648072" cy="97563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0" name="Прямая соединительная линия 1049"/>
          <p:cNvCxnSpPr/>
          <p:nvPr/>
        </p:nvCxnSpPr>
        <p:spPr>
          <a:xfrm flipV="1">
            <a:off x="5436096" y="2640280"/>
            <a:ext cx="2232248" cy="336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54" name="TextBox 1053"/>
          <p:cNvSpPr txBox="1"/>
          <p:nvPr/>
        </p:nvSpPr>
        <p:spPr>
          <a:xfrm>
            <a:off x="6228184" y="4869160"/>
            <a:ext cx="45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  <a:endParaRPr lang="ru-RU" dirty="0"/>
          </a:p>
        </p:txBody>
      </p:sp>
      <p:sp>
        <p:nvSpPr>
          <p:cNvPr id="1055" name="TextBox 1054"/>
          <p:cNvSpPr txBox="1"/>
          <p:nvPr/>
        </p:nvSpPr>
        <p:spPr>
          <a:xfrm>
            <a:off x="495606" y="2261762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Проведем через точку О прямую </a:t>
            </a:r>
            <a:r>
              <a:rPr lang="en-US" sz="2400" dirty="0" smtClean="0"/>
              <a:t>S1</a:t>
            </a:r>
            <a:r>
              <a:rPr lang="ru-RU" sz="2400" dirty="0"/>
              <a:t>О</a:t>
            </a:r>
            <a:r>
              <a:rPr lang="ru-RU" sz="2400" dirty="0" smtClean="0"/>
              <a:t>, равную прямой </a:t>
            </a:r>
            <a:r>
              <a:rPr lang="en-US" sz="2400" dirty="0" smtClean="0"/>
              <a:t>SO.</a:t>
            </a:r>
            <a:r>
              <a:rPr lang="ru-RU" sz="2400" dirty="0" smtClean="0"/>
              <a:t> Затем соединим точку </a:t>
            </a:r>
            <a:r>
              <a:rPr lang="en-US" sz="2400" dirty="0" smtClean="0"/>
              <a:t>S1</a:t>
            </a:r>
            <a:r>
              <a:rPr lang="ru-RU" sz="2400" dirty="0" smtClean="0"/>
              <a:t> с точками  А, В и С. Получим тетраэдр </a:t>
            </a:r>
            <a:r>
              <a:rPr lang="en-US" sz="2400" dirty="0" smtClean="0"/>
              <a:t>S1ABC</a:t>
            </a:r>
            <a:r>
              <a:rPr lang="ru-RU" sz="2400" dirty="0" smtClean="0"/>
              <a:t>, симметричный тетраэдру </a:t>
            </a:r>
            <a:r>
              <a:rPr lang="en-US" sz="2400" dirty="0" smtClean="0"/>
              <a:t>SABC</a:t>
            </a:r>
            <a:r>
              <a:rPr lang="ru-RU" sz="2400" dirty="0" smtClean="0"/>
              <a:t> относительно точки 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9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 animBg="1"/>
      <p:bldP spid="1054" grpId="0"/>
      <p:bldP spid="10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52693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i="1" u="sng" cap="none" spc="0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anose="020B0606020202030204" pitchFamily="34" charset="0"/>
              </a:rPr>
              <a:t>Задача №2</a:t>
            </a:r>
            <a:endParaRPr lang="ru-RU" sz="8800" b="1" i="1" u="sng" cap="none" spc="0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80928"/>
            <a:ext cx="3384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В координатной плоскости дана призма</a:t>
            </a:r>
            <a:r>
              <a:rPr lang="en-US" sz="2600" dirty="0" smtClean="0"/>
              <a:t> ABCA1B1C1. </a:t>
            </a:r>
            <a:r>
              <a:rPr lang="ru-RU" sz="2600" dirty="0" smtClean="0"/>
              <a:t>Построить симметричную ей призму К</a:t>
            </a:r>
            <a:r>
              <a:rPr lang="en-US" sz="2600" dirty="0" smtClean="0"/>
              <a:t>BC</a:t>
            </a:r>
            <a:r>
              <a:rPr lang="ru-RU" sz="2600" dirty="0" smtClean="0"/>
              <a:t>К</a:t>
            </a:r>
            <a:r>
              <a:rPr lang="en-US" sz="2600" dirty="0" smtClean="0"/>
              <a:t>1B1C1</a:t>
            </a:r>
            <a:r>
              <a:rPr lang="ru-RU" sz="2600" dirty="0" smtClean="0"/>
              <a:t> относительно оси </a:t>
            </a:r>
            <a:r>
              <a:rPr lang="en-US" sz="2600" dirty="0" err="1" smtClean="0"/>
              <a:t>Oy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89" b="92000" l="8796" r="82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36021"/>
            <a:ext cx="2057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2057400" cy="214312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6986670" y="2924944"/>
            <a:ext cx="0" cy="1872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70559" y="4789674"/>
            <a:ext cx="139051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986670" y="4789674"/>
            <a:ext cx="989419" cy="7275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2740278"/>
            <a:ext cx="37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536573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853536" y="5516519"/>
            <a:ext cx="39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07859" y="518107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20918" y="520080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40149" y="445135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06761" y="353090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48382" y="3487346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12708" y="2976911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7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2000" y="2196732"/>
            <a:ext cx="332080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13" y="2534813"/>
            <a:ext cx="20542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81" y="2132856"/>
            <a:ext cx="28590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270" y="526424"/>
            <a:ext cx="2702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i="1" u="sng" dirty="0" smtClean="0">
                <a:ln>
                  <a:solidFill>
                    <a:sysClr val="windowText" lastClr="0000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anose="020B0606020202030204" pitchFamily="34" charset="0"/>
              </a:rPr>
              <a:t>Решение</a:t>
            </a:r>
            <a:endParaRPr lang="ru-RU" sz="5400" b="1" i="1" u="sng" cap="none" spc="0" dirty="0">
              <a:ln>
                <a:solidFill>
                  <a:sysClr val="windowText" lastClr="0000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652213"/>
            <a:ext cx="2876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Проведем относительно оси </a:t>
            </a:r>
            <a:r>
              <a:rPr lang="ru-RU" dirty="0" err="1" smtClean="0"/>
              <a:t>Оу</a:t>
            </a:r>
            <a:r>
              <a:rPr lang="ru-RU" dirty="0" smtClean="0"/>
              <a:t> прямую ВК, равную АВ. В1К1 параллельно ВК.  Соединим точку К с В и С и точку К1 с В1 и С1. Получившаяся призма </a:t>
            </a:r>
            <a:r>
              <a:rPr lang="en-US" dirty="0" smtClean="0"/>
              <a:t>KBCK1B1C1</a:t>
            </a:r>
            <a:r>
              <a:rPr lang="ru-RU" dirty="0" smtClean="0"/>
              <a:t> симметрична призме АВСА1В1С1 относительно оси </a:t>
            </a:r>
            <a:r>
              <a:rPr lang="ru-RU" dirty="0" err="1" smtClean="0"/>
              <a:t>Оу</a:t>
            </a:r>
            <a:r>
              <a:rPr lang="ru-RU" dirty="0" smtClean="0"/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732240" y="4221088"/>
            <a:ext cx="792088" cy="36916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02" y="2719479"/>
            <a:ext cx="8175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524328" y="2719479"/>
            <a:ext cx="12737" cy="150160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58" y="3107944"/>
            <a:ext cx="55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>
            <a:endCxn id="4101" idx="2"/>
          </p:cNvCxnSpPr>
          <p:nvPr/>
        </p:nvCxnSpPr>
        <p:spPr>
          <a:xfrm>
            <a:off x="6156176" y="4221088"/>
            <a:ext cx="576064" cy="3981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52" y="2652235"/>
            <a:ext cx="603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6156176" y="2666529"/>
            <a:ext cx="1368152" cy="529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520">
            <a:off x="6181354" y="4175049"/>
            <a:ext cx="13779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08" y="2678446"/>
            <a:ext cx="55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732240" y="2904145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50984" y="4118350"/>
            <a:ext cx="68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37065" y="2534813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К1</a:t>
            </a:r>
            <a:endParaRPr lang="ru-RU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4" y="4139157"/>
            <a:ext cx="481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2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5742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№3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8519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73767"/>
            <a:ext cx="21602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300192" y="4149080"/>
            <a:ext cx="17281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076056" y="4149080"/>
            <a:ext cx="1227778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03834" y="2485808"/>
            <a:ext cx="0" cy="1656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19219" y="2442934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24520" y="4387150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438581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33454" y="4123443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44281" y="3772897"/>
            <a:ext cx="39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71854" y="299695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60088" y="3083067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47428" y="2620068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944281" y="2301142"/>
            <a:ext cx="31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47251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028384" y="41490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1293" y="2673767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координатной плоскости лежит куб </a:t>
            </a:r>
            <a:r>
              <a:rPr lang="en-US" sz="2400" dirty="0" smtClean="0"/>
              <a:t>ABCDA1B1C1D1</a:t>
            </a:r>
            <a:r>
              <a:rPr lang="ru-RU" sz="2400" dirty="0" smtClean="0"/>
              <a:t>. Построить куб </a:t>
            </a:r>
            <a:r>
              <a:rPr lang="en-US" sz="2400" dirty="0" smtClean="0"/>
              <a:t>ABCDA’B’C’D’</a:t>
            </a:r>
            <a:r>
              <a:rPr lang="ru-RU" sz="2400" dirty="0" smtClean="0"/>
              <a:t> путем зеркального переноса относительно плоскости Оху. 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28184" y="40677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9357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453"/>
            <a:ext cx="35115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35179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5" y="2311273"/>
            <a:ext cx="3060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64061" y="4365104"/>
            <a:ext cx="0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92080" y="4045388"/>
            <a:ext cx="0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40152" y="4365104"/>
            <a:ext cx="0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88224" y="4021832"/>
            <a:ext cx="0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64061" y="4365104"/>
            <a:ext cx="127609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92080" y="4045388"/>
            <a:ext cx="127609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54034" y="5661248"/>
            <a:ext cx="127609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92080" y="5317976"/>
            <a:ext cx="127609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16597" y="4027318"/>
            <a:ext cx="658099" cy="3197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910072" y="4084821"/>
            <a:ext cx="658099" cy="3197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940152" y="5323524"/>
            <a:ext cx="658099" cy="3197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64061" y="5314958"/>
            <a:ext cx="658099" cy="3197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19672" y="4205612"/>
            <a:ext cx="24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40033" y="5627963"/>
            <a:ext cx="428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A’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24275" y="5620240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B’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44208" y="5243983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C’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73726" y="489624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D’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2132856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Проведем </a:t>
            </a:r>
            <a:r>
              <a:rPr lang="en-US" sz="2200" dirty="0" smtClean="0"/>
              <a:t>AA’, BB’, CC’, DD’</a:t>
            </a:r>
            <a:r>
              <a:rPr lang="ru-RU" sz="2200" dirty="0" smtClean="0"/>
              <a:t>зеркально АА1, ВВ1, СС1, </a:t>
            </a:r>
            <a:r>
              <a:rPr lang="en-US" sz="2200" dirty="0" smtClean="0"/>
              <a:t>DD1 </a:t>
            </a:r>
            <a:r>
              <a:rPr lang="ru-RU" sz="2200" dirty="0" smtClean="0"/>
              <a:t>относительно плоскости Оху. Соединим точки. Получаем, что куб </a:t>
            </a:r>
            <a:r>
              <a:rPr lang="en-US" sz="2200" dirty="0" smtClean="0"/>
              <a:t>ABCDA’B’C’D’ </a:t>
            </a:r>
            <a:r>
              <a:rPr lang="ru-RU" sz="2200" dirty="0" smtClean="0"/>
              <a:t>симметричен кубу </a:t>
            </a:r>
            <a:r>
              <a:rPr lang="en-US" sz="2200" dirty="0" smtClean="0"/>
              <a:t>ABCDA1B1C1D1 </a:t>
            </a:r>
            <a:r>
              <a:rPr lang="ru-RU" sz="2200" dirty="0" smtClean="0"/>
              <a:t>относительно плоскости Оху.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75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82067"/>
            <a:ext cx="58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i="1" u="sng" dirty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Задача </a:t>
            </a:r>
            <a:r>
              <a:rPr lang="ru-RU" sz="8800" b="1" i="1" u="sng" dirty="0" smtClean="0">
                <a:ln>
                  <a:solidFill>
                    <a:srgbClr val="000000"/>
                  </a:solidFill>
                  <a:prstDash val="solid"/>
                </a:ln>
                <a:gradFill rotWithShape="1">
                  <a:gsLst>
                    <a:gs pos="0">
                      <a:srgbClr val="754D41">
                        <a:tint val="70000"/>
                        <a:satMod val="200000"/>
                      </a:srgbClr>
                    </a:gs>
                    <a:gs pos="40000">
                      <a:srgbClr val="754D41">
                        <a:tint val="90000"/>
                        <a:satMod val="130000"/>
                      </a:srgbClr>
                    </a:gs>
                    <a:gs pos="50000">
                      <a:srgbClr val="754D41">
                        <a:tint val="90000"/>
                        <a:satMod val="130000"/>
                      </a:srgbClr>
                    </a:gs>
                    <a:gs pos="68000">
                      <a:srgbClr val="754D41">
                        <a:tint val="90000"/>
                        <a:satMod val="130000"/>
                      </a:srgbClr>
                    </a:gs>
                    <a:gs pos="100000">
                      <a:srgbClr val="754D41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754D41">
                      <a:tint val="80000"/>
                      <a:satMod val="250000"/>
                      <a:alpha val="45000"/>
                    </a:srgbClr>
                  </a:outerShdw>
                </a:effectLst>
                <a:latin typeface="Arial Narrow" panose="020B0606020202030204" pitchFamily="34" charset="0"/>
              </a:rPr>
              <a:t>№4</a:t>
            </a:r>
            <a:endParaRPr lang="ru-RU" sz="8800" b="1" i="1" u="sng" dirty="0">
              <a:ln>
                <a:solidFill>
                  <a:srgbClr val="000000"/>
                </a:solidFill>
                <a:prstDash val="solid"/>
              </a:ln>
              <a:gradFill rotWithShape="1">
                <a:gsLst>
                  <a:gs pos="0">
                    <a:srgbClr val="754D41">
                      <a:tint val="70000"/>
                      <a:satMod val="200000"/>
                    </a:srgbClr>
                  </a:gs>
                  <a:gs pos="40000">
                    <a:srgbClr val="754D41">
                      <a:tint val="90000"/>
                      <a:satMod val="130000"/>
                    </a:srgbClr>
                  </a:gs>
                  <a:gs pos="50000">
                    <a:srgbClr val="754D41">
                      <a:tint val="90000"/>
                      <a:satMod val="130000"/>
                    </a:srgbClr>
                  </a:gs>
                  <a:gs pos="68000">
                    <a:srgbClr val="754D41">
                      <a:tint val="90000"/>
                      <a:satMod val="130000"/>
                    </a:srgbClr>
                  </a:gs>
                  <a:gs pos="100000">
                    <a:srgbClr val="754D41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754D41">
                    <a:tint val="80000"/>
                    <a:satMod val="250000"/>
                    <a:alpha val="4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445" y="2590371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системе координат дан прямоугольный параллелепипед </a:t>
            </a:r>
            <a:r>
              <a:rPr lang="en-US" sz="2400" dirty="0" smtClean="0"/>
              <a:t>ABCDA1B1C1D1. </a:t>
            </a:r>
            <a:r>
              <a:rPr lang="ru-RU" sz="2400" dirty="0" smtClean="0"/>
              <a:t>Построить путем параллельного переноса в пространстве прямоугольный параллелепипед </a:t>
            </a:r>
            <a:r>
              <a:rPr lang="en-US" sz="2400" dirty="0" smtClean="0"/>
              <a:t>A’B’C’D’A1’B1’C1’D1’.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935147" y="4826696"/>
            <a:ext cx="936104" cy="956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68144" y="4777120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8024" y="578283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0352" y="476968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26369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3360675"/>
            <a:ext cx="1783058" cy="1968793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5915922" y="2809128"/>
            <a:ext cx="3107" cy="19481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414318" y="514480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84054" y="514480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22689" y="446595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79588" y="4572565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29365" y="368020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98301" y="3698616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B1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970592" y="324433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C1</a:t>
            </a:r>
            <a:endParaRPr lang="ru-RU" dirty="0"/>
          </a:p>
        </p:txBody>
      </p:sp>
      <p:sp>
        <p:nvSpPr>
          <p:cNvPr id="5120" name="Прямоугольник 5119"/>
          <p:cNvSpPr/>
          <p:nvPr/>
        </p:nvSpPr>
        <p:spPr>
          <a:xfrm>
            <a:off x="5501428" y="317600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1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51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756</TotalTime>
  <Words>850</Words>
  <Application>Microsoft Office PowerPoint</Application>
  <PresentationFormat>Экран (4:3)</PresentationFormat>
  <Paragraphs>233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user</cp:lastModifiedBy>
  <cp:revision>63</cp:revision>
  <dcterms:created xsi:type="dcterms:W3CDTF">2013-10-13T12:37:38Z</dcterms:created>
  <dcterms:modified xsi:type="dcterms:W3CDTF">2013-10-21T04:30:43Z</dcterms:modified>
</cp:coreProperties>
</file>