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sw-1349-sh-650-fw-1124-fh-448-pd-1&amp;p=1&amp;text=%D0%B7%D0%B5%D1%80%D0%BA%D0%B0%D0%BB%D1%8C%D0%BD%D0%B0%D1%8F%20%D1%81%D0%B8%D0%BC%D0%BC%D0%B5%D1%82%D1%80%D0%B8%D1%8F%20%D0%BA%D0%B0%D1%80%D1%82%D0%B8%D0%BD%D0%BA%D0%B8&amp;noreask=1&amp;pos=41&amp;rpt=simage&amp;lr=213&amp;img_url=http://www.fresher.ru/images8/otrazheniya-gor/6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0%B7%D0%B5%D1%80%D0%BA%D0%B0%D0%BB%D1%8C%D0%BD%D0%B0%D1%8F%20%D1%81%D0%B8%D0%BC%D0%BC%D0%B5%D1%82%D1%80%D0%B8%D1%8F%20%D0%BA%D0%B0%D1%80%D1%82%D0%B8%D0%BD%D0%BA%D0%B8&amp;noreask=1&amp;pos=3&amp;rpt=simage&amp;lr=213&amp;uinfo=sw-1349-sh-650-fw-1124-fh-448-pd-1&amp;img_url=http://img-2006-06.photosight.ru/29/151280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olyan.net/uploads/posts/2011-11/1320405932_big_4cfaae754ed77bcfd9bff976a5a216681317987151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10369152" cy="355928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Зеркальная симметрия</a:t>
            </a:r>
            <a:endParaRPr lang="ru-RU" sz="480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4392488" cy="22768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ученицы 11 класса школы №1405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Конджария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Ольги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Преподаватель – Бутова А. 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609329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-2006-06.photosight.ru/29/15128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99" name="TextBox 98"/>
          <p:cNvSpPr txBox="1"/>
          <p:nvPr/>
        </p:nvSpPr>
        <p:spPr>
          <a:xfrm>
            <a:off x="5652120" y="1700808"/>
            <a:ext cx="2952328" cy="4247317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364088" cy="5661248"/>
          </a:xfrm>
          <a:solidFill>
            <a:srgbClr val="000000">
              <a:alpha val="32157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u="sng" dirty="0" smtClean="0"/>
              <a:t>Зеркальной симметрией </a:t>
            </a:r>
            <a:r>
              <a:rPr lang="ru-RU" dirty="0" smtClean="0"/>
              <a:t>фигуры </a:t>
            </a:r>
            <a:r>
              <a:rPr lang="en-US" dirty="0" smtClean="0"/>
              <a:t>F </a:t>
            </a:r>
            <a:r>
              <a:rPr lang="ru-RU" dirty="0" smtClean="0"/>
              <a:t>относительно плоскости</a:t>
            </a:r>
            <a:r>
              <a:rPr lang="ru-RU" i="1" dirty="0" smtClean="0"/>
              <a:t> </a:t>
            </a:r>
            <a:r>
              <a:rPr lang="en-US" i="1" dirty="0" smtClean="0"/>
              <a:t>a </a:t>
            </a:r>
            <a:r>
              <a:rPr lang="ru-RU" dirty="0" smtClean="0"/>
              <a:t>( или отражением фигуры </a:t>
            </a:r>
            <a:r>
              <a:rPr lang="en-US" dirty="0" smtClean="0"/>
              <a:t>F </a:t>
            </a:r>
            <a:r>
              <a:rPr lang="ru-RU" dirty="0" smtClean="0"/>
              <a:t>в плоскости</a:t>
            </a:r>
            <a:r>
              <a:rPr lang="ru-RU" i="1" dirty="0" smtClean="0"/>
              <a:t> </a:t>
            </a:r>
            <a:r>
              <a:rPr lang="en-US" i="1" dirty="0" smtClean="0"/>
              <a:t>a </a:t>
            </a:r>
            <a:r>
              <a:rPr lang="en-US" dirty="0" smtClean="0"/>
              <a:t>) </a:t>
            </a:r>
            <a:r>
              <a:rPr lang="ru-RU" dirty="0" smtClean="0"/>
              <a:t>называется такое преобразование, при котором каждой точке данной фигуры сопоставляется точка, симметричная ей относительно плоскости </a:t>
            </a:r>
            <a:r>
              <a:rPr lang="en-US" i="1" dirty="0" smtClean="0"/>
              <a:t>a</a:t>
            </a:r>
            <a:r>
              <a:rPr lang="en-US" dirty="0" smtClean="0"/>
              <a:t> .</a:t>
            </a:r>
            <a:r>
              <a:rPr lang="ru-RU" dirty="0" smtClean="0"/>
              <a:t> (1)</a:t>
            </a:r>
            <a:endParaRPr lang="en-US" dirty="0" smtClean="0"/>
          </a:p>
          <a:p>
            <a:r>
              <a:rPr lang="ru-RU" dirty="0" smtClean="0"/>
              <a:t>Это преобразование называется также </a:t>
            </a:r>
            <a:r>
              <a:rPr lang="ru-RU" b="1" i="1" u="sng" dirty="0" smtClean="0"/>
              <a:t>симметрией относительно плоскости</a:t>
            </a:r>
            <a:r>
              <a:rPr lang="ru-RU" b="1" i="1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r>
              <a:rPr lang="ru-RU" dirty="0" smtClean="0"/>
              <a:t>Оно обозначается так: </a:t>
            </a:r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914400"/>
          </a:xfrm>
        </p:spPr>
        <p:txBody>
          <a:bodyPr/>
          <a:lstStyle/>
          <a:p>
            <a:r>
              <a:rPr lang="ru-RU" b="1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spc="0" dirty="0">
              <a:ln w="18415" cmpd="sng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7884368" y="299695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812360" y="25649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884368" y="45091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n-US" b="1" dirty="0" smtClean="0"/>
              <a:t>’</a:t>
            </a:r>
            <a:endParaRPr lang="ru-RU" dirty="0"/>
          </a:p>
        </p:txBody>
      </p:sp>
      <p:grpSp>
        <p:nvGrpSpPr>
          <p:cNvPr id="98" name="Группа 97"/>
          <p:cNvGrpSpPr/>
          <p:nvPr/>
        </p:nvGrpSpPr>
        <p:grpSpPr>
          <a:xfrm>
            <a:off x="5825137" y="2276872"/>
            <a:ext cx="2531072" cy="3096344"/>
            <a:chOff x="5825137" y="2276872"/>
            <a:chExt cx="2531072" cy="3096344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6300192" y="3284984"/>
              <a:ext cx="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732240" y="3645024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Группа 96"/>
            <p:cNvGrpSpPr/>
            <p:nvPr/>
          </p:nvGrpSpPr>
          <p:grpSpPr>
            <a:xfrm>
              <a:off x="5825137" y="2276872"/>
              <a:ext cx="2531072" cy="3096344"/>
              <a:chOff x="5825137" y="2276872"/>
              <a:chExt cx="2531072" cy="3096344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 flipH="1">
                <a:off x="6732240" y="4149080"/>
                <a:ext cx="1152128" cy="5760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H="1">
                <a:off x="6300192" y="4149080"/>
                <a:ext cx="1512168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 flipV="1">
                <a:off x="6300192" y="4437112"/>
                <a:ext cx="432048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6" name="Группа 95"/>
              <p:cNvGrpSpPr/>
              <p:nvPr/>
            </p:nvGrpSpPr>
            <p:grpSpPr>
              <a:xfrm>
                <a:off x="5825137" y="2276872"/>
                <a:ext cx="2531072" cy="3096344"/>
                <a:chOff x="5825137" y="2276872"/>
                <a:chExt cx="2531072" cy="3096344"/>
              </a:xfrm>
            </p:grpSpPr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H="1">
                  <a:off x="6300192" y="2348880"/>
                  <a:ext cx="936104" cy="9361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flipH="1" flipV="1">
                  <a:off x="7236296" y="2348880"/>
                  <a:ext cx="648072" cy="6480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H="1">
                  <a:off x="6300192" y="2996952"/>
                  <a:ext cx="1512168" cy="28803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H="1">
                  <a:off x="6732240" y="2348880"/>
                  <a:ext cx="504056" cy="13681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H="1" flipV="1">
                  <a:off x="6300192" y="3284984"/>
                  <a:ext cx="432048" cy="3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flipH="1">
                  <a:off x="6732240" y="2996952"/>
                  <a:ext cx="1152128" cy="6480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flipH="1" flipV="1">
                  <a:off x="6300192" y="4437112"/>
                  <a:ext cx="864096" cy="8640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236296" y="2420888"/>
                  <a:ext cx="0" cy="28803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flipH="1">
                  <a:off x="7236296" y="4221088"/>
                  <a:ext cx="648072" cy="10801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H="1" flipV="1">
                  <a:off x="6732240" y="4725144"/>
                  <a:ext cx="432048" cy="576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8" name="Блок-схема: узел 77"/>
                <p:cNvSpPr/>
                <p:nvPr/>
              </p:nvSpPr>
              <p:spPr>
                <a:xfrm flipV="1">
                  <a:off x="6660232" y="4653136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Блок-схема: узел 78"/>
                <p:cNvSpPr/>
                <p:nvPr/>
              </p:nvSpPr>
              <p:spPr>
                <a:xfrm flipV="1">
                  <a:off x="7092280" y="5229200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Блок-схема: узел 81"/>
                <p:cNvSpPr/>
                <p:nvPr/>
              </p:nvSpPr>
              <p:spPr>
                <a:xfrm flipV="1">
                  <a:off x="7164288" y="2276872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Блок-схема: узел 82"/>
                <p:cNvSpPr/>
                <p:nvPr/>
              </p:nvSpPr>
              <p:spPr>
                <a:xfrm flipV="1">
                  <a:off x="6660232" y="3501008"/>
                  <a:ext cx="144016" cy="152400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Блок-схема: узел 84"/>
                <p:cNvSpPr/>
                <p:nvPr/>
              </p:nvSpPr>
              <p:spPr>
                <a:xfrm flipV="1">
                  <a:off x="6228184" y="3212976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Блок-схема: узел 85"/>
                <p:cNvSpPr/>
                <p:nvPr/>
              </p:nvSpPr>
              <p:spPr>
                <a:xfrm flipV="1">
                  <a:off x="7812360" y="3501008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Блок-схема: узел 86"/>
                <p:cNvSpPr/>
                <p:nvPr/>
              </p:nvSpPr>
              <p:spPr>
                <a:xfrm flipV="1">
                  <a:off x="7164288" y="3789040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Блок-схема: узел 87"/>
                <p:cNvSpPr/>
                <p:nvPr/>
              </p:nvSpPr>
              <p:spPr>
                <a:xfrm flipV="1">
                  <a:off x="6660232" y="4149080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Блок-схема: узел 88"/>
                <p:cNvSpPr/>
                <p:nvPr/>
              </p:nvSpPr>
              <p:spPr>
                <a:xfrm flipV="1">
                  <a:off x="6228184" y="3861048"/>
                  <a:ext cx="144016" cy="144016"/>
                </a:xfrm>
                <a:prstGeom prst="flowChartConnector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олилиния 93"/>
                <p:cNvSpPr/>
                <p:nvPr/>
              </p:nvSpPr>
              <p:spPr>
                <a:xfrm>
                  <a:off x="5825137" y="3390314"/>
                  <a:ext cx="2531072" cy="1043325"/>
                </a:xfrm>
                <a:custGeom>
                  <a:avLst/>
                  <a:gdLst>
                    <a:gd name="connsiteX0" fmla="*/ 27023 w 2531072"/>
                    <a:gd name="connsiteY0" fmla="*/ 506437 h 1043325"/>
                    <a:gd name="connsiteX1" fmla="*/ 83294 w 2531072"/>
                    <a:gd name="connsiteY1" fmla="*/ 450166 h 1043325"/>
                    <a:gd name="connsiteX2" fmla="*/ 125497 w 2531072"/>
                    <a:gd name="connsiteY2" fmla="*/ 407963 h 1043325"/>
                    <a:gd name="connsiteX3" fmla="*/ 153632 w 2531072"/>
                    <a:gd name="connsiteY3" fmla="*/ 365760 h 1043325"/>
                    <a:gd name="connsiteX4" fmla="*/ 223971 w 2531072"/>
                    <a:gd name="connsiteY4" fmla="*/ 309489 h 1043325"/>
                    <a:gd name="connsiteX5" fmla="*/ 266174 w 2531072"/>
                    <a:gd name="connsiteY5" fmla="*/ 295421 h 1043325"/>
                    <a:gd name="connsiteX6" fmla="*/ 477189 w 2531072"/>
                    <a:gd name="connsiteY6" fmla="*/ 309489 h 1043325"/>
                    <a:gd name="connsiteX7" fmla="*/ 603798 w 2531072"/>
                    <a:gd name="connsiteY7" fmla="*/ 351692 h 1043325"/>
                    <a:gd name="connsiteX8" fmla="*/ 716340 w 2531072"/>
                    <a:gd name="connsiteY8" fmla="*/ 379828 h 1043325"/>
                    <a:gd name="connsiteX9" fmla="*/ 814814 w 2531072"/>
                    <a:gd name="connsiteY9" fmla="*/ 365760 h 1043325"/>
                    <a:gd name="connsiteX10" fmla="*/ 969558 w 2531072"/>
                    <a:gd name="connsiteY10" fmla="*/ 323557 h 1043325"/>
                    <a:gd name="connsiteX11" fmla="*/ 1082100 w 2531072"/>
                    <a:gd name="connsiteY11" fmla="*/ 295421 h 1043325"/>
                    <a:gd name="connsiteX12" fmla="*/ 1166506 w 2531072"/>
                    <a:gd name="connsiteY12" fmla="*/ 267286 h 1043325"/>
                    <a:gd name="connsiteX13" fmla="*/ 1208709 w 2531072"/>
                    <a:gd name="connsiteY13" fmla="*/ 253218 h 1043325"/>
                    <a:gd name="connsiteX14" fmla="*/ 1349386 w 2531072"/>
                    <a:gd name="connsiteY14" fmla="*/ 211015 h 1043325"/>
                    <a:gd name="connsiteX15" fmla="*/ 1475995 w 2531072"/>
                    <a:gd name="connsiteY15" fmla="*/ 168812 h 1043325"/>
                    <a:gd name="connsiteX16" fmla="*/ 1518198 w 2531072"/>
                    <a:gd name="connsiteY16" fmla="*/ 154744 h 1043325"/>
                    <a:gd name="connsiteX17" fmla="*/ 1560401 w 2531072"/>
                    <a:gd name="connsiteY17" fmla="*/ 126609 h 1043325"/>
                    <a:gd name="connsiteX18" fmla="*/ 1644808 w 2531072"/>
                    <a:gd name="connsiteY18" fmla="*/ 98474 h 1043325"/>
                    <a:gd name="connsiteX19" fmla="*/ 1687011 w 2531072"/>
                    <a:gd name="connsiteY19" fmla="*/ 70338 h 1043325"/>
                    <a:gd name="connsiteX20" fmla="*/ 1771417 w 2531072"/>
                    <a:gd name="connsiteY20" fmla="*/ 56271 h 1043325"/>
                    <a:gd name="connsiteX21" fmla="*/ 1841755 w 2531072"/>
                    <a:gd name="connsiteY21" fmla="*/ 42203 h 1043325"/>
                    <a:gd name="connsiteX22" fmla="*/ 1883958 w 2531072"/>
                    <a:gd name="connsiteY22" fmla="*/ 28135 h 1043325"/>
                    <a:gd name="connsiteX23" fmla="*/ 1954297 w 2531072"/>
                    <a:gd name="connsiteY23" fmla="*/ 14068 h 1043325"/>
                    <a:gd name="connsiteX24" fmla="*/ 2010568 w 2531072"/>
                    <a:gd name="connsiteY24" fmla="*/ 0 h 1043325"/>
                    <a:gd name="connsiteX25" fmla="*/ 2291921 w 2531072"/>
                    <a:gd name="connsiteY25" fmla="*/ 14068 h 1043325"/>
                    <a:gd name="connsiteX26" fmla="*/ 2390395 w 2531072"/>
                    <a:gd name="connsiteY26" fmla="*/ 42203 h 1043325"/>
                    <a:gd name="connsiteX27" fmla="*/ 2502937 w 2531072"/>
                    <a:gd name="connsiteY27" fmla="*/ 182880 h 1043325"/>
                    <a:gd name="connsiteX28" fmla="*/ 2531072 w 2531072"/>
                    <a:gd name="connsiteY28" fmla="*/ 267286 h 1043325"/>
                    <a:gd name="connsiteX29" fmla="*/ 2517005 w 2531072"/>
                    <a:gd name="connsiteY29" fmla="*/ 393895 h 1043325"/>
                    <a:gd name="connsiteX30" fmla="*/ 2502937 w 2531072"/>
                    <a:gd name="connsiteY30" fmla="*/ 436098 h 1043325"/>
                    <a:gd name="connsiteX31" fmla="*/ 2376328 w 2531072"/>
                    <a:gd name="connsiteY31" fmla="*/ 520504 h 1043325"/>
                    <a:gd name="connsiteX32" fmla="*/ 2291921 w 2531072"/>
                    <a:gd name="connsiteY32" fmla="*/ 534572 h 1043325"/>
                    <a:gd name="connsiteX33" fmla="*/ 2165312 w 2531072"/>
                    <a:gd name="connsiteY33" fmla="*/ 562708 h 1043325"/>
                    <a:gd name="connsiteX34" fmla="*/ 2038703 w 2531072"/>
                    <a:gd name="connsiteY34" fmla="*/ 604911 h 1043325"/>
                    <a:gd name="connsiteX35" fmla="*/ 1996500 w 2531072"/>
                    <a:gd name="connsiteY35" fmla="*/ 618978 h 1043325"/>
                    <a:gd name="connsiteX36" fmla="*/ 1940229 w 2531072"/>
                    <a:gd name="connsiteY36" fmla="*/ 633046 h 1043325"/>
                    <a:gd name="connsiteX37" fmla="*/ 1855823 w 2531072"/>
                    <a:gd name="connsiteY37" fmla="*/ 661181 h 1043325"/>
                    <a:gd name="connsiteX38" fmla="*/ 1757349 w 2531072"/>
                    <a:gd name="connsiteY38" fmla="*/ 675249 h 1043325"/>
                    <a:gd name="connsiteX39" fmla="*/ 1672943 w 2531072"/>
                    <a:gd name="connsiteY39" fmla="*/ 703384 h 1043325"/>
                    <a:gd name="connsiteX40" fmla="*/ 1630740 w 2531072"/>
                    <a:gd name="connsiteY40" fmla="*/ 717452 h 1043325"/>
                    <a:gd name="connsiteX41" fmla="*/ 1546334 w 2531072"/>
                    <a:gd name="connsiteY41" fmla="*/ 759655 h 1043325"/>
                    <a:gd name="connsiteX42" fmla="*/ 1518198 w 2531072"/>
                    <a:gd name="connsiteY42" fmla="*/ 787791 h 1043325"/>
                    <a:gd name="connsiteX43" fmla="*/ 1433792 w 2531072"/>
                    <a:gd name="connsiteY43" fmla="*/ 815926 h 1043325"/>
                    <a:gd name="connsiteX44" fmla="*/ 1349386 w 2531072"/>
                    <a:gd name="connsiteY44" fmla="*/ 886264 h 1043325"/>
                    <a:gd name="connsiteX45" fmla="*/ 1236845 w 2531072"/>
                    <a:gd name="connsiteY45" fmla="*/ 970671 h 1043325"/>
                    <a:gd name="connsiteX46" fmla="*/ 1110235 w 2531072"/>
                    <a:gd name="connsiteY46" fmla="*/ 1012874 h 1043325"/>
                    <a:gd name="connsiteX47" fmla="*/ 1068032 w 2531072"/>
                    <a:gd name="connsiteY47" fmla="*/ 1026941 h 1043325"/>
                    <a:gd name="connsiteX48" fmla="*/ 1011761 w 2531072"/>
                    <a:gd name="connsiteY48" fmla="*/ 1041009 h 1043325"/>
                    <a:gd name="connsiteX49" fmla="*/ 660069 w 2531072"/>
                    <a:gd name="connsiteY49" fmla="*/ 1012874 h 1043325"/>
                    <a:gd name="connsiteX50" fmla="*/ 575663 w 2531072"/>
                    <a:gd name="connsiteY50" fmla="*/ 970671 h 1043325"/>
                    <a:gd name="connsiteX51" fmla="*/ 519392 w 2531072"/>
                    <a:gd name="connsiteY51" fmla="*/ 914400 h 1043325"/>
                    <a:gd name="connsiteX52" fmla="*/ 434986 w 2531072"/>
                    <a:gd name="connsiteY52" fmla="*/ 872197 h 1043325"/>
                    <a:gd name="connsiteX53" fmla="*/ 350580 w 2531072"/>
                    <a:gd name="connsiteY53" fmla="*/ 844061 h 1043325"/>
                    <a:gd name="connsiteX54" fmla="*/ 266174 w 2531072"/>
                    <a:gd name="connsiteY54" fmla="*/ 815926 h 1043325"/>
                    <a:gd name="connsiteX55" fmla="*/ 223971 w 2531072"/>
                    <a:gd name="connsiteY55" fmla="*/ 801858 h 1043325"/>
                    <a:gd name="connsiteX56" fmla="*/ 111429 w 2531072"/>
                    <a:gd name="connsiteY56" fmla="*/ 773723 h 1043325"/>
                    <a:gd name="connsiteX57" fmla="*/ 69226 w 2531072"/>
                    <a:gd name="connsiteY57" fmla="*/ 731520 h 1043325"/>
                    <a:gd name="connsiteX58" fmla="*/ 55158 w 2531072"/>
                    <a:gd name="connsiteY58" fmla="*/ 689317 h 1043325"/>
                    <a:gd name="connsiteX59" fmla="*/ 27023 w 2531072"/>
                    <a:gd name="connsiteY59" fmla="*/ 647114 h 1043325"/>
                    <a:gd name="connsiteX60" fmla="*/ 27023 w 2531072"/>
                    <a:gd name="connsiteY60" fmla="*/ 492369 h 1043325"/>
                    <a:gd name="connsiteX61" fmla="*/ 55158 w 2531072"/>
                    <a:gd name="connsiteY61" fmla="*/ 464234 h 1043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2531072" h="1043325">
                      <a:moveTo>
                        <a:pt x="27023" y="506437"/>
                      </a:moveTo>
                      <a:cubicBezTo>
                        <a:pt x="107410" y="479641"/>
                        <a:pt x="40421" y="514475"/>
                        <a:pt x="83294" y="450166"/>
                      </a:cubicBezTo>
                      <a:cubicBezTo>
                        <a:pt x="94330" y="433613"/>
                        <a:pt x="112761" y="423247"/>
                        <a:pt x="125497" y="407963"/>
                      </a:cubicBezTo>
                      <a:cubicBezTo>
                        <a:pt x="136321" y="394975"/>
                        <a:pt x="143070" y="378962"/>
                        <a:pt x="153632" y="365760"/>
                      </a:cubicBezTo>
                      <a:cubicBezTo>
                        <a:pt x="171079" y="343952"/>
                        <a:pt x="199598" y="321676"/>
                        <a:pt x="223971" y="309489"/>
                      </a:cubicBezTo>
                      <a:cubicBezTo>
                        <a:pt x="237234" y="302857"/>
                        <a:pt x="252106" y="300110"/>
                        <a:pt x="266174" y="295421"/>
                      </a:cubicBezTo>
                      <a:cubicBezTo>
                        <a:pt x="336512" y="300110"/>
                        <a:pt x="407403" y="299520"/>
                        <a:pt x="477189" y="309489"/>
                      </a:cubicBezTo>
                      <a:cubicBezTo>
                        <a:pt x="575680" y="323559"/>
                        <a:pt x="533451" y="337622"/>
                        <a:pt x="603798" y="351692"/>
                      </a:cubicBezTo>
                      <a:cubicBezTo>
                        <a:pt x="688678" y="368668"/>
                        <a:pt x="651453" y="358199"/>
                        <a:pt x="716340" y="379828"/>
                      </a:cubicBezTo>
                      <a:cubicBezTo>
                        <a:pt x="749165" y="375139"/>
                        <a:pt x="782300" y="372263"/>
                        <a:pt x="814814" y="365760"/>
                      </a:cubicBezTo>
                      <a:cubicBezTo>
                        <a:pt x="1025868" y="323548"/>
                        <a:pt x="858410" y="353870"/>
                        <a:pt x="969558" y="323557"/>
                      </a:cubicBezTo>
                      <a:cubicBezTo>
                        <a:pt x="1006864" y="313383"/>
                        <a:pt x="1045416" y="307649"/>
                        <a:pt x="1082100" y="295421"/>
                      </a:cubicBezTo>
                      <a:lnTo>
                        <a:pt x="1166506" y="267286"/>
                      </a:lnTo>
                      <a:cubicBezTo>
                        <a:pt x="1180574" y="262597"/>
                        <a:pt x="1194323" y="256814"/>
                        <a:pt x="1208709" y="253218"/>
                      </a:cubicBezTo>
                      <a:cubicBezTo>
                        <a:pt x="1293758" y="231957"/>
                        <a:pt x="1246628" y="245268"/>
                        <a:pt x="1349386" y="211015"/>
                      </a:cubicBezTo>
                      <a:lnTo>
                        <a:pt x="1475995" y="168812"/>
                      </a:lnTo>
                      <a:cubicBezTo>
                        <a:pt x="1490063" y="164123"/>
                        <a:pt x="1505860" y="162969"/>
                        <a:pt x="1518198" y="154744"/>
                      </a:cubicBezTo>
                      <a:cubicBezTo>
                        <a:pt x="1532266" y="145366"/>
                        <a:pt x="1544951" y="133476"/>
                        <a:pt x="1560401" y="126609"/>
                      </a:cubicBezTo>
                      <a:cubicBezTo>
                        <a:pt x="1587502" y="114564"/>
                        <a:pt x="1644808" y="98474"/>
                        <a:pt x="1644808" y="98474"/>
                      </a:cubicBezTo>
                      <a:cubicBezTo>
                        <a:pt x="1658876" y="89095"/>
                        <a:pt x="1670971" y="75685"/>
                        <a:pt x="1687011" y="70338"/>
                      </a:cubicBezTo>
                      <a:cubicBezTo>
                        <a:pt x="1714071" y="61318"/>
                        <a:pt x="1743354" y="61373"/>
                        <a:pt x="1771417" y="56271"/>
                      </a:cubicBezTo>
                      <a:cubicBezTo>
                        <a:pt x="1794942" y="51994"/>
                        <a:pt x="1818559" y="48002"/>
                        <a:pt x="1841755" y="42203"/>
                      </a:cubicBezTo>
                      <a:cubicBezTo>
                        <a:pt x="1856141" y="38606"/>
                        <a:pt x="1869572" y="31731"/>
                        <a:pt x="1883958" y="28135"/>
                      </a:cubicBezTo>
                      <a:cubicBezTo>
                        <a:pt x="1907155" y="22336"/>
                        <a:pt x="1930956" y="19255"/>
                        <a:pt x="1954297" y="14068"/>
                      </a:cubicBezTo>
                      <a:cubicBezTo>
                        <a:pt x="1973171" y="9874"/>
                        <a:pt x="1991811" y="4689"/>
                        <a:pt x="2010568" y="0"/>
                      </a:cubicBezTo>
                      <a:cubicBezTo>
                        <a:pt x="2104352" y="4689"/>
                        <a:pt x="2198344" y="6270"/>
                        <a:pt x="2291921" y="14068"/>
                      </a:cubicBezTo>
                      <a:cubicBezTo>
                        <a:pt x="2315478" y="16031"/>
                        <a:pt x="2365974" y="34062"/>
                        <a:pt x="2390395" y="42203"/>
                      </a:cubicBezTo>
                      <a:cubicBezTo>
                        <a:pt x="2428812" y="80620"/>
                        <a:pt x="2485191" y="129642"/>
                        <a:pt x="2502937" y="182880"/>
                      </a:cubicBezTo>
                      <a:lnTo>
                        <a:pt x="2531072" y="267286"/>
                      </a:lnTo>
                      <a:cubicBezTo>
                        <a:pt x="2526383" y="309489"/>
                        <a:pt x="2523986" y="352010"/>
                        <a:pt x="2517005" y="393895"/>
                      </a:cubicBezTo>
                      <a:cubicBezTo>
                        <a:pt x="2514567" y="408522"/>
                        <a:pt x="2511834" y="424235"/>
                        <a:pt x="2502937" y="436098"/>
                      </a:cubicBezTo>
                      <a:cubicBezTo>
                        <a:pt x="2450326" y="506246"/>
                        <a:pt x="2446458" y="506478"/>
                        <a:pt x="2376328" y="520504"/>
                      </a:cubicBezTo>
                      <a:cubicBezTo>
                        <a:pt x="2348358" y="526098"/>
                        <a:pt x="2320057" y="529883"/>
                        <a:pt x="2291921" y="534572"/>
                      </a:cubicBezTo>
                      <a:cubicBezTo>
                        <a:pt x="2171181" y="574820"/>
                        <a:pt x="2363364" y="513195"/>
                        <a:pt x="2165312" y="562708"/>
                      </a:cubicBezTo>
                      <a:cubicBezTo>
                        <a:pt x="2165292" y="562713"/>
                        <a:pt x="2059814" y="597874"/>
                        <a:pt x="2038703" y="604911"/>
                      </a:cubicBezTo>
                      <a:cubicBezTo>
                        <a:pt x="2024635" y="609600"/>
                        <a:pt x="2010886" y="615381"/>
                        <a:pt x="1996500" y="618978"/>
                      </a:cubicBezTo>
                      <a:cubicBezTo>
                        <a:pt x="1977743" y="623667"/>
                        <a:pt x="1958748" y="627490"/>
                        <a:pt x="1940229" y="633046"/>
                      </a:cubicBezTo>
                      <a:cubicBezTo>
                        <a:pt x="1911823" y="641568"/>
                        <a:pt x="1885182" y="656987"/>
                        <a:pt x="1855823" y="661181"/>
                      </a:cubicBezTo>
                      <a:lnTo>
                        <a:pt x="1757349" y="675249"/>
                      </a:lnTo>
                      <a:lnTo>
                        <a:pt x="1672943" y="703384"/>
                      </a:lnTo>
                      <a:cubicBezTo>
                        <a:pt x="1658875" y="708073"/>
                        <a:pt x="1643078" y="709226"/>
                        <a:pt x="1630740" y="717452"/>
                      </a:cubicBezTo>
                      <a:cubicBezTo>
                        <a:pt x="1576199" y="753814"/>
                        <a:pt x="1604577" y="740242"/>
                        <a:pt x="1546334" y="759655"/>
                      </a:cubicBezTo>
                      <a:cubicBezTo>
                        <a:pt x="1536955" y="769034"/>
                        <a:pt x="1530061" y="781859"/>
                        <a:pt x="1518198" y="787791"/>
                      </a:cubicBezTo>
                      <a:cubicBezTo>
                        <a:pt x="1491672" y="801054"/>
                        <a:pt x="1433792" y="815926"/>
                        <a:pt x="1433792" y="815926"/>
                      </a:cubicBezTo>
                      <a:cubicBezTo>
                        <a:pt x="1333534" y="916184"/>
                        <a:pt x="1447320" y="807916"/>
                        <a:pt x="1349386" y="886264"/>
                      </a:cubicBezTo>
                      <a:cubicBezTo>
                        <a:pt x="1301773" y="924355"/>
                        <a:pt x="1320986" y="942625"/>
                        <a:pt x="1236845" y="970671"/>
                      </a:cubicBezTo>
                      <a:lnTo>
                        <a:pt x="1110235" y="1012874"/>
                      </a:lnTo>
                      <a:cubicBezTo>
                        <a:pt x="1096167" y="1017563"/>
                        <a:pt x="1082418" y="1023344"/>
                        <a:pt x="1068032" y="1026941"/>
                      </a:cubicBezTo>
                      <a:lnTo>
                        <a:pt x="1011761" y="1041009"/>
                      </a:lnTo>
                      <a:cubicBezTo>
                        <a:pt x="866015" y="1033722"/>
                        <a:pt x="781875" y="1043325"/>
                        <a:pt x="660069" y="1012874"/>
                      </a:cubicBezTo>
                      <a:cubicBezTo>
                        <a:pt x="624829" y="1004064"/>
                        <a:pt x="603977" y="994940"/>
                        <a:pt x="575663" y="970671"/>
                      </a:cubicBezTo>
                      <a:cubicBezTo>
                        <a:pt x="555523" y="953408"/>
                        <a:pt x="544557" y="922789"/>
                        <a:pt x="519392" y="914400"/>
                      </a:cubicBezTo>
                      <a:cubicBezTo>
                        <a:pt x="365477" y="863094"/>
                        <a:pt x="598610" y="944919"/>
                        <a:pt x="434986" y="872197"/>
                      </a:cubicBezTo>
                      <a:cubicBezTo>
                        <a:pt x="407885" y="860152"/>
                        <a:pt x="378715" y="853439"/>
                        <a:pt x="350580" y="844061"/>
                      </a:cubicBezTo>
                      <a:lnTo>
                        <a:pt x="266174" y="815926"/>
                      </a:lnTo>
                      <a:cubicBezTo>
                        <a:pt x="252106" y="811237"/>
                        <a:pt x="238512" y="804766"/>
                        <a:pt x="223971" y="801858"/>
                      </a:cubicBezTo>
                      <a:cubicBezTo>
                        <a:pt x="139091" y="784883"/>
                        <a:pt x="176316" y="795352"/>
                        <a:pt x="111429" y="773723"/>
                      </a:cubicBezTo>
                      <a:cubicBezTo>
                        <a:pt x="97361" y="759655"/>
                        <a:pt x="80262" y="748073"/>
                        <a:pt x="69226" y="731520"/>
                      </a:cubicBezTo>
                      <a:cubicBezTo>
                        <a:pt x="61001" y="719182"/>
                        <a:pt x="61790" y="702580"/>
                        <a:pt x="55158" y="689317"/>
                      </a:cubicBezTo>
                      <a:cubicBezTo>
                        <a:pt x="47597" y="674195"/>
                        <a:pt x="36401" y="661182"/>
                        <a:pt x="27023" y="647114"/>
                      </a:cubicBezTo>
                      <a:cubicBezTo>
                        <a:pt x="18647" y="588482"/>
                        <a:pt x="0" y="546416"/>
                        <a:pt x="27023" y="492369"/>
                      </a:cubicBezTo>
                      <a:cubicBezTo>
                        <a:pt x="32954" y="480506"/>
                        <a:pt x="45780" y="473612"/>
                        <a:pt x="55158" y="464234"/>
                      </a:cubicBezTo>
                    </a:path>
                  </a:pathLst>
                </a:cu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95" name="TextBox 94"/>
          <p:cNvSpPr txBox="1"/>
          <p:nvPr/>
        </p:nvSpPr>
        <p:spPr>
          <a:xfrm>
            <a:off x="8028384" y="3501008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a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4" name="Блок-схема: узел 83"/>
          <p:cNvSpPr/>
          <p:nvPr/>
        </p:nvSpPr>
        <p:spPr>
          <a:xfrm flipV="1">
            <a:off x="7812360" y="2924944"/>
            <a:ext cx="144016" cy="14401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 flipV="1">
            <a:off x="7812360" y="4149080"/>
            <a:ext cx="144016" cy="14401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 flipV="1">
            <a:off x="6228184" y="4365104"/>
            <a:ext cx="144016" cy="14401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/>
          <p:cNvSpPr txBox="1"/>
          <p:nvPr/>
        </p:nvSpPr>
        <p:spPr>
          <a:xfrm>
            <a:off x="7668344" y="54452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88640"/>
            <a:ext cx="5580112" cy="666936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Докажем, что зеркальная симметрия является движением: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симметрия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плоскости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переводит точки А  и  В в  точки 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= 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(А) и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’= S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В). (2)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Введем в пространстве такую систему координат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плоскость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этой  системе была координатной плоскостью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 этой системе координат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Тогда </a:t>
            </a:r>
          </a:p>
          <a:p>
            <a:pPr marL="58293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B’ 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-z2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8293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’B’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(y1-y2)  +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z1+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=AB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Итак, симметрия относительно плоскости сохраняет  расстояние, т.е. является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движением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Font typeface="+mj-lt"/>
              <a:buAutoNum type="arabicPeriod"/>
            </a:pPr>
            <a:endParaRPr lang="ru-RU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68344" y="14847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604448" y="9087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5940152" y="4653136"/>
            <a:ext cx="3203848" cy="288032"/>
            <a:chOff x="4788024" y="4437112"/>
            <a:chExt cx="4176464" cy="21602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4788024" y="4437112"/>
              <a:ext cx="0" cy="216024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7" name="Группа 16"/>
            <p:cNvGrpSpPr/>
            <p:nvPr/>
          </p:nvGrpSpPr>
          <p:grpSpPr>
            <a:xfrm>
              <a:off x="4788024" y="4437112"/>
              <a:ext cx="4176464" cy="216024"/>
              <a:chOff x="6084168" y="5013176"/>
              <a:chExt cx="4176464" cy="216024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6084168" y="5013176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228184" y="5013176"/>
                <a:ext cx="4032448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7236296" y="429309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460432" y="45811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64088" y="4797152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   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283968" y="4941168"/>
            <a:ext cx="122413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Параллелограмм 30"/>
          <p:cNvSpPr/>
          <p:nvPr/>
        </p:nvSpPr>
        <p:spPr>
          <a:xfrm>
            <a:off x="1115616" y="3167076"/>
            <a:ext cx="2010827" cy="765979"/>
          </a:xfrm>
          <a:prstGeom prst="parallelogram">
            <a:avLst>
              <a:gd name="adj" fmla="val 52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1619672" y="2204864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971600" y="3284984"/>
            <a:ext cx="2376264" cy="8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187624" y="3068960"/>
            <a:ext cx="584448" cy="11437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59632" y="21328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55576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203848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547664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2123728" y="2348880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123728" y="4293096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99792" y="40050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2123728" y="2564904"/>
            <a:ext cx="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123728" y="357301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123728" y="386104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123728" y="407707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2051720" y="2492896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627784" y="2276872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051720" y="414908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2051720" y="3356992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2555776" y="3501008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1835696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A’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27784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B’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39752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2627784" y="450912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699792" y="3789040"/>
            <a:ext cx="0" cy="1440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72" idx="4"/>
          </p:cNvCxnSpPr>
          <p:nvPr/>
        </p:nvCxnSpPr>
        <p:spPr>
          <a:xfrm>
            <a:off x="2699792" y="2420888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467544" y="4941168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Преобразование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которого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   = f,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инволюцией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07704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Зеркальная симметрия является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движением,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 расстояние между симметричными точками АВ=А1В1.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55326"/>
      </p:ext>
    </p:extLst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</TotalTime>
  <Words>276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Зеркальная симметрия</vt:lpstr>
      <vt:lpstr>Определение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Зеркальная симметрия</dc:title>
  <dc:creator>ольга and my familly</dc:creator>
  <cp:lastModifiedBy>user</cp:lastModifiedBy>
  <cp:revision>20</cp:revision>
  <dcterms:created xsi:type="dcterms:W3CDTF">2013-10-13T15:57:56Z</dcterms:created>
  <dcterms:modified xsi:type="dcterms:W3CDTF">2013-10-21T04:06:44Z</dcterms:modified>
</cp:coreProperties>
</file>