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9" r:id="rId3"/>
    <p:sldId id="261" r:id="rId4"/>
    <p:sldId id="272" r:id="rId5"/>
    <p:sldId id="282" r:id="rId6"/>
    <p:sldId id="263" r:id="rId7"/>
    <p:sldId id="275" r:id="rId8"/>
    <p:sldId id="270" r:id="rId9"/>
    <p:sldId id="274" r:id="rId10"/>
    <p:sldId id="279" r:id="rId11"/>
    <p:sldId id="280" r:id="rId12"/>
    <p:sldId id="265" r:id="rId13"/>
    <p:sldId id="266" r:id="rId14"/>
    <p:sldId id="284" r:id="rId15"/>
    <p:sldId id="288" r:id="rId16"/>
    <p:sldId id="287" r:id="rId17"/>
    <p:sldId id="286" r:id="rId18"/>
    <p:sldId id="28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78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15CFC6-6939-407E-B8F4-36119018E16F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7D6DA0-2856-4EBB-B170-2AD26F965E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867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D6DA0-2856-4EBB-B170-2AD26F965E8B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8067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92DB-131B-48CA-AD69-EBA296599387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0786B-844F-4F08-8CA9-A98E93F88F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569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92DB-131B-48CA-AD69-EBA296599387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0786B-844F-4F08-8CA9-A98E93F88F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71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92DB-131B-48CA-AD69-EBA296599387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0786B-844F-4F08-8CA9-A98E93F88F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394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92DB-131B-48CA-AD69-EBA296599387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0786B-844F-4F08-8CA9-A98E93F88F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062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92DB-131B-48CA-AD69-EBA296599387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0786B-844F-4F08-8CA9-A98E93F88F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52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92DB-131B-48CA-AD69-EBA296599387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0786B-844F-4F08-8CA9-A98E93F88F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901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92DB-131B-48CA-AD69-EBA296599387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0786B-844F-4F08-8CA9-A98E93F88F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295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92DB-131B-48CA-AD69-EBA296599387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0786B-844F-4F08-8CA9-A98E93F88F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612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92DB-131B-48CA-AD69-EBA296599387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0786B-844F-4F08-8CA9-A98E93F88F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71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92DB-131B-48CA-AD69-EBA296599387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0786B-844F-4F08-8CA9-A98E93F88F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646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92DB-131B-48CA-AD69-EBA296599387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0786B-844F-4F08-8CA9-A98E93F88F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36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C92DB-131B-48CA-AD69-EBA296599387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0786B-844F-4F08-8CA9-A98E93F88F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852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gif"/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png"/><Relationship Id="rId4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gif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772400" cy="1219200"/>
          </a:xfrm>
        </p:spPr>
        <p:txBody>
          <a:bodyPr/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Урок физики в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8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классе по теме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362200"/>
            <a:ext cx="6400800" cy="3657600"/>
          </a:xfrm>
        </p:spPr>
        <p:txBody>
          <a:bodyPr>
            <a:normAutofit fontScale="92500"/>
          </a:bodyPr>
          <a:lstStyle/>
          <a:p>
            <a:r>
              <a:rPr lang="ru-RU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Электрический ток.</a:t>
            </a:r>
          </a:p>
          <a:p>
            <a:r>
              <a:rPr lang="ru-RU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Источники  электрического  тока.</a:t>
            </a:r>
          </a:p>
          <a:p>
            <a:endParaRPr lang="ru-RU" sz="4400" b="1" dirty="0"/>
          </a:p>
          <a:p>
            <a:r>
              <a:rPr lang="ru-RU" sz="24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Учитель: Пашкин  Алексей  Александрович</a:t>
            </a:r>
          </a:p>
          <a:p>
            <a:r>
              <a:rPr lang="ru-RU" sz="24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МОУ  Климоуцевская  СОШ.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286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Превращения  энергии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1331" y="2443850"/>
            <a:ext cx="24482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Внутренняя</a:t>
            </a:r>
          </a:p>
          <a:p>
            <a:pPr algn="ctr"/>
            <a:r>
              <a:rPr lang="ru-RU" sz="2800" dirty="0" smtClean="0"/>
              <a:t>энергия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14326" y="1342509"/>
            <a:ext cx="24482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Механическая</a:t>
            </a:r>
          </a:p>
          <a:p>
            <a:pPr algn="ctr"/>
            <a:r>
              <a:rPr lang="ru-RU" sz="2800" dirty="0" smtClean="0"/>
              <a:t>энергия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77512" y="3952576"/>
            <a:ext cx="18781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Световая</a:t>
            </a:r>
          </a:p>
          <a:p>
            <a:pPr algn="ctr"/>
            <a:r>
              <a:rPr lang="ru-RU" sz="2800" dirty="0" smtClean="0"/>
              <a:t>энергия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45584" y="5543654"/>
            <a:ext cx="20185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Химическая</a:t>
            </a:r>
          </a:p>
          <a:p>
            <a:pPr algn="ctr"/>
            <a:r>
              <a:rPr lang="ru-RU" sz="2800" dirty="0" smtClean="0"/>
              <a:t>энергия</a:t>
            </a:r>
            <a:endParaRPr lang="ru-RU" sz="2800" dirty="0"/>
          </a:p>
        </p:txBody>
      </p:sp>
      <p:sp>
        <p:nvSpPr>
          <p:cNvPr id="4" name="Пятно 2 3"/>
          <p:cNvSpPr/>
          <p:nvPr/>
        </p:nvSpPr>
        <p:spPr>
          <a:xfrm rot="682202">
            <a:off x="2613802" y="2531990"/>
            <a:ext cx="4780490" cy="1795077"/>
          </a:xfrm>
          <a:prstGeom prst="irregularSeal2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505693" y="2983415"/>
            <a:ext cx="24482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Электрическая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энергия</a:t>
            </a:r>
            <a:endParaRPr lang="ru-RU" sz="2800" dirty="0">
              <a:solidFill>
                <a:srgbClr val="FF0000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2472408" y="1917086"/>
            <a:ext cx="1307504" cy="64781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4886667" y="1988840"/>
            <a:ext cx="720080" cy="68827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606746" y="1619508"/>
            <a:ext cx="29256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Электрофорная  машина</a:t>
            </a:r>
            <a:endParaRPr lang="ru-RU" sz="2000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2123728" y="2762919"/>
            <a:ext cx="854090" cy="8009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6042742" y="2519219"/>
            <a:ext cx="689498" cy="18624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746058" y="2277007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Термоэлемент</a:t>
            </a:r>
            <a:endParaRPr lang="ru-RU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7069592" y="4101929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Фотоэлемент</a:t>
            </a:r>
            <a:endParaRPr lang="ru-RU" sz="2000" dirty="0"/>
          </a:p>
        </p:txBody>
      </p:sp>
      <p:cxnSp>
        <p:nvCxnSpPr>
          <p:cNvPr id="28" name="Прямая со стрелкой 27"/>
          <p:cNvCxnSpPr/>
          <p:nvPr/>
        </p:nvCxnSpPr>
        <p:spPr>
          <a:xfrm flipV="1">
            <a:off x="2055691" y="4077072"/>
            <a:ext cx="1508197" cy="224912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endCxn id="27" idx="1"/>
          </p:cNvCxnSpPr>
          <p:nvPr/>
        </p:nvCxnSpPr>
        <p:spPr>
          <a:xfrm>
            <a:off x="5796136" y="4152461"/>
            <a:ext cx="1273456" cy="14952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V="1">
            <a:off x="2264099" y="4077072"/>
            <a:ext cx="2091877" cy="1655496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5004047" y="4165686"/>
            <a:ext cx="1008113" cy="106351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2" name="TextBox 2051"/>
          <p:cNvSpPr txBox="1"/>
          <p:nvPr/>
        </p:nvSpPr>
        <p:spPr>
          <a:xfrm>
            <a:off x="6040773" y="5229200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Аккумулятор</a:t>
            </a:r>
          </a:p>
          <a:p>
            <a:r>
              <a:rPr lang="ru-RU" dirty="0" smtClean="0"/>
              <a:t>Батарейка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3166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500"/>
                            </p:stCondLst>
                            <p:childTnLst>
                              <p:par>
                                <p:cTn id="10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25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Что  скрывает  простота  батарейки?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44824"/>
            <a:ext cx="2314575" cy="438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Прямая соединительная линия 3"/>
          <p:cNvCxnSpPr/>
          <p:nvPr/>
        </p:nvCxnSpPr>
        <p:spPr>
          <a:xfrm flipV="1">
            <a:off x="2195736" y="2060848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907704" y="2060848"/>
            <a:ext cx="19442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550800" y="5229200"/>
            <a:ext cx="14451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691680" y="4437112"/>
            <a:ext cx="23042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417632" y="3921226"/>
            <a:ext cx="143177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923928" y="1860793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М</a:t>
            </a:r>
            <a:endParaRPr lang="ru-RU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992976" y="5029145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Ц</a:t>
            </a:r>
            <a:endParaRPr lang="ru-RU" sz="2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995936" y="4237057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У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2127919" y="4149080"/>
            <a:ext cx="179600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995936" y="3924427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С</a:t>
            </a:r>
            <a:endParaRPr lang="ru-RU" sz="2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3992976" y="3622888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Р</a:t>
            </a:r>
            <a:endParaRPr lang="ru-RU" sz="2000" b="1" dirty="0"/>
          </a:p>
        </p:txBody>
      </p:sp>
      <p:sp>
        <p:nvSpPr>
          <p:cNvPr id="31" name="Объект 5"/>
          <p:cNvSpPr txBox="1">
            <a:spLocks/>
          </p:cNvSpPr>
          <p:nvPr/>
        </p:nvSpPr>
        <p:spPr>
          <a:xfrm>
            <a:off x="4499993" y="2461468"/>
            <a:ext cx="4464496" cy="395128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4400" dirty="0" smtClean="0"/>
              <a:t>Zn-</a:t>
            </a:r>
            <a:r>
              <a:rPr lang="ru-RU" sz="2800" dirty="0" smtClean="0"/>
              <a:t>цинк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4400" dirty="0" smtClean="0"/>
              <a:t>С-</a:t>
            </a:r>
            <a:r>
              <a:rPr lang="ru-RU" sz="2800" dirty="0" smtClean="0"/>
              <a:t>углерод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sz="4400" dirty="0" smtClean="0"/>
              <a:t>MnO</a:t>
            </a:r>
            <a:r>
              <a:rPr lang="en-US" sz="2800" dirty="0" smtClean="0"/>
              <a:t>2-</a:t>
            </a:r>
            <a:r>
              <a:rPr lang="ru-RU" sz="2800" dirty="0" smtClean="0"/>
              <a:t>оксид  марганца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sz="4400" dirty="0" smtClean="0"/>
              <a:t>NH</a:t>
            </a:r>
            <a:r>
              <a:rPr lang="en-US" sz="2800" dirty="0" smtClean="0"/>
              <a:t>4</a:t>
            </a:r>
            <a:r>
              <a:rPr lang="en-US" sz="4400" dirty="0" smtClean="0"/>
              <a:t>Cl-</a:t>
            </a:r>
            <a:r>
              <a:rPr lang="ru-RU" sz="2800" dirty="0" smtClean="0"/>
              <a:t>хлорид  аммония</a:t>
            </a:r>
            <a:endParaRPr lang="ru-RU" sz="2800" dirty="0"/>
          </a:p>
        </p:txBody>
      </p:sp>
      <p:sp>
        <p:nvSpPr>
          <p:cNvPr id="32" name="Текст 2"/>
          <p:cNvSpPr txBox="1">
            <a:spLocks/>
          </p:cNvSpPr>
          <p:nvPr/>
        </p:nvSpPr>
        <p:spPr>
          <a:xfrm>
            <a:off x="4735759" y="1832229"/>
            <a:ext cx="4040188" cy="6397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 smtClean="0">
                <a:latin typeface="Tahoma" pitchFamily="34" charset="0"/>
                <a:cs typeface="Tahoma" pitchFamily="34" charset="0"/>
              </a:rPr>
              <a:t>Опасны  для  природы</a:t>
            </a:r>
            <a:endParaRPr lang="ru-RU" sz="2400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52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Историческая  справка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b="0" dirty="0" err="1" smtClean="0">
                <a:latin typeface="Tahoma" pitchFamily="34" charset="0"/>
                <a:cs typeface="Tahoma" pitchFamily="34" charset="0"/>
              </a:rPr>
              <a:t>Луиджи</a:t>
            </a:r>
            <a:r>
              <a:rPr lang="ru-RU" b="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ru-RU" b="0" dirty="0" err="1" smtClean="0">
                <a:latin typeface="Tahoma" pitchFamily="34" charset="0"/>
                <a:cs typeface="Tahoma" pitchFamily="34" charset="0"/>
              </a:rPr>
              <a:t>Гальвани</a:t>
            </a:r>
            <a:endParaRPr lang="ru-RU" b="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 smtClean="0"/>
              <a:t>Электричество  находится  внутри  животных</a:t>
            </a:r>
            <a:endParaRPr lang="ru-RU" sz="4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204864"/>
            <a:ext cx="3096344" cy="4050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821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Историческая  справка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b="0" dirty="0" err="1" smtClean="0">
                <a:latin typeface="Tahoma" pitchFamily="34" charset="0"/>
                <a:cs typeface="Tahoma" pitchFamily="34" charset="0"/>
              </a:rPr>
              <a:t>Алессандро</a:t>
            </a:r>
            <a:r>
              <a:rPr lang="ru-RU" b="0" dirty="0" smtClean="0">
                <a:latin typeface="Tahoma" pitchFamily="34" charset="0"/>
                <a:cs typeface="Tahoma" pitchFamily="34" charset="0"/>
              </a:rPr>
              <a:t>  Вольта</a:t>
            </a:r>
            <a:endParaRPr lang="ru-RU" b="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endParaRPr lang="ru-RU" b="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endParaRPr lang="ru-RU" b="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ru-RU" sz="4400" dirty="0" smtClean="0">
                <a:solidFill>
                  <a:prstClr val="black"/>
                </a:solidFill>
              </a:rPr>
              <a:t>Электричество</a:t>
            </a:r>
          </a:p>
          <a:p>
            <a:pPr marL="0" lvl="0" indent="0" algn="ctr">
              <a:buNone/>
            </a:pPr>
            <a:r>
              <a:rPr lang="ru-RU" sz="4400" dirty="0" smtClean="0">
                <a:solidFill>
                  <a:prstClr val="black"/>
                </a:solidFill>
              </a:rPr>
              <a:t>возникает при</a:t>
            </a:r>
          </a:p>
          <a:p>
            <a:pPr marL="0" lvl="0" indent="0" algn="ctr">
              <a:buNone/>
            </a:pPr>
            <a:r>
              <a:rPr lang="ru-RU" sz="4400" dirty="0">
                <a:solidFill>
                  <a:prstClr val="black"/>
                </a:solidFill>
              </a:rPr>
              <a:t>к</a:t>
            </a:r>
            <a:r>
              <a:rPr lang="ru-RU" sz="4400" dirty="0" smtClean="0">
                <a:solidFill>
                  <a:prstClr val="black"/>
                </a:solidFill>
              </a:rPr>
              <a:t>онтакте двух  металлов.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32856"/>
            <a:ext cx="4032448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234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Рисунок 1" descr="p20s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50" y="5143500"/>
            <a:ext cx="13446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Рисунок 2" descr="8280DWA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75" y="3000375"/>
            <a:ext cx="2058988" cy="205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Рисунок 3" descr="A7Q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2928934"/>
            <a:ext cx="1428750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Рисунок 4" descr="DS14DVFL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15063" y="4205404"/>
            <a:ext cx="2471738" cy="213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Рисунок 5" descr="F633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14938" y="2714625"/>
            <a:ext cx="1785937" cy="116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7" name="Рисунок 6" descr="59_2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0063" y="4714875"/>
            <a:ext cx="16192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8" name="TextBox 7"/>
          <p:cNvSpPr txBox="1">
            <a:spLocks noChangeArrowheads="1"/>
          </p:cNvSpPr>
          <p:nvPr/>
        </p:nvSpPr>
        <p:spPr bwMode="auto">
          <a:xfrm>
            <a:off x="2357422" y="642938"/>
            <a:ext cx="642942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Применение источников тока </a:t>
            </a:r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♦ Назовите приборы, изображённые на рисунках.</a:t>
            </a:r>
          </a:p>
        </p:txBody>
      </p:sp>
      <p:sp>
        <p:nvSpPr>
          <p:cNvPr id="25609" name="TextBox 8"/>
          <p:cNvSpPr txBox="1">
            <a:spLocks noChangeArrowheads="1"/>
          </p:cNvSpPr>
          <p:nvPr/>
        </p:nvSpPr>
        <p:spPr bwMode="auto">
          <a:xfrm>
            <a:off x="1500188" y="32861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25610" name="TextBox 9"/>
          <p:cNvSpPr txBox="1">
            <a:spLocks noChangeArrowheads="1"/>
          </p:cNvSpPr>
          <p:nvPr/>
        </p:nvSpPr>
        <p:spPr bwMode="auto">
          <a:xfrm>
            <a:off x="2143125" y="57864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25611" name="TextBox 10"/>
          <p:cNvSpPr txBox="1">
            <a:spLocks noChangeArrowheads="1"/>
          </p:cNvSpPr>
          <p:nvPr/>
        </p:nvSpPr>
        <p:spPr bwMode="auto">
          <a:xfrm>
            <a:off x="4714875" y="59293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C00000"/>
                </a:solidFill>
              </a:rPr>
              <a:t>6</a:t>
            </a:r>
          </a:p>
        </p:txBody>
      </p:sp>
      <p:sp>
        <p:nvSpPr>
          <p:cNvPr id="25612" name="TextBox 11"/>
          <p:cNvSpPr txBox="1">
            <a:spLocks noChangeArrowheads="1"/>
          </p:cNvSpPr>
          <p:nvPr/>
        </p:nvSpPr>
        <p:spPr bwMode="auto">
          <a:xfrm>
            <a:off x="4572000" y="40052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25613" name="TextBox 12"/>
          <p:cNvSpPr txBox="1">
            <a:spLocks noChangeArrowheads="1"/>
          </p:cNvSpPr>
          <p:nvPr/>
        </p:nvSpPr>
        <p:spPr bwMode="auto">
          <a:xfrm>
            <a:off x="5651500" y="33575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25614" name="TextBox 13"/>
          <p:cNvSpPr txBox="1">
            <a:spLocks noChangeArrowheads="1"/>
          </p:cNvSpPr>
          <p:nvPr/>
        </p:nvSpPr>
        <p:spPr bwMode="auto">
          <a:xfrm>
            <a:off x="6215063" y="48577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C00000"/>
                </a:solidFill>
              </a:rPr>
              <a:t>5</a:t>
            </a:r>
          </a:p>
        </p:txBody>
      </p:sp>
      <p:pic>
        <p:nvPicPr>
          <p:cNvPr id="15" name="Picture 4" descr="edu94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1928794" cy="21513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775643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428625" y="1381125"/>
            <a:ext cx="828675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514350" indent="-514350" eaLnBrk="0" hangingPunct="0">
              <a:buFont typeface="Verdana" pitchFamily="34" charset="0"/>
              <a:buAutoNum type="arabicPeriod"/>
            </a:pPr>
            <a:r>
              <a:rPr lang="ru-RU" sz="2800" b="1" dirty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Что называется электрическим током?</a:t>
            </a:r>
          </a:p>
          <a:p>
            <a:pPr marL="514350" indent="-514350" eaLnBrk="0" hangingPunct="0"/>
            <a:r>
              <a:rPr lang="ru-RU" sz="2400" b="1" i="1" dirty="0">
                <a:solidFill>
                  <a:srgbClr val="6D1014"/>
                </a:solidFill>
                <a:latin typeface="Times New Roman" pitchFamily="18" charset="0"/>
                <a:cs typeface="Times New Roman" pitchFamily="18" charset="0"/>
              </a:rPr>
              <a:t>        (Электрическим током называется упорядоченное движение заряженных частиц.)</a:t>
            </a:r>
          </a:p>
          <a:p>
            <a:pPr marL="514350" indent="-514350" eaLnBrk="0" hangingPunct="0"/>
            <a:r>
              <a:rPr lang="ru-RU" sz="2800" b="1" dirty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2.   Что может заставить заряженные частицы упорядоченно двигаться?</a:t>
            </a:r>
          </a:p>
          <a:p>
            <a:pPr marL="514350" indent="-514350" eaLnBrk="0" hangingPunct="0"/>
            <a:r>
              <a:rPr lang="ru-RU" sz="2800" b="1" i="1" dirty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400" b="1" i="1" dirty="0">
                <a:solidFill>
                  <a:srgbClr val="6D1014"/>
                </a:solidFill>
                <a:latin typeface="Times New Roman" pitchFamily="18" charset="0"/>
                <a:cs typeface="Times New Roman" pitchFamily="18" charset="0"/>
              </a:rPr>
              <a:t>(Электрическое поле.)</a:t>
            </a:r>
          </a:p>
          <a:p>
            <a:pPr marL="514350" indent="-514350" eaLnBrk="0" hangingPunct="0"/>
            <a:r>
              <a:rPr lang="ru-RU" sz="2800" b="1" dirty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3.   Как можно создать электрическое поле?</a:t>
            </a:r>
          </a:p>
          <a:p>
            <a:pPr marL="514350" indent="-514350" eaLnBrk="0" hangingPunct="0"/>
            <a:r>
              <a:rPr lang="ru-RU" sz="2800" b="1" i="1" dirty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400" b="1" i="1" dirty="0">
                <a:solidFill>
                  <a:srgbClr val="6D1014"/>
                </a:solidFill>
                <a:latin typeface="Times New Roman" pitchFamily="18" charset="0"/>
                <a:cs typeface="Times New Roman" pitchFamily="18" charset="0"/>
              </a:rPr>
              <a:t>(С </a:t>
            </a:r>
            <a:r>
              <a:rPr lang="ru-RU" sz="2400" b="1" i="1" dirty="0" smtClean="0">
                <a:solidFill>
                  <a:srgbClr val="6D1014"/>
                </a:solidFill>
                <a:latin typeface="Times New Roman" pitchFamily="18" charset="0"/>
                <a:cs typeface="Times New Roman" pitchFamily="18" charset="0"/>
              </a:rPr>
              <a:t>помощью  источника  электрического  тока.)</a:t>
            </a:r>
          </a:p>
          <a:p>
            <a:pPr marL="514350" indent="-514350" eaLnBrk="0" hangingPunct="0"/>
            <a:r>
              <a:rPr lang="ru-RU" sz="2800" b="1" dirty="0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4.  Можно ли искру, возникшую в </a:t>
            </a:r>
            <a:r>
              <a:rPr lang="ru-RU" sz="2800" b="1" dirty="0" err="1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электрофорной</a:t>
            </a:r>
            <a:r>
              <a:rPr lang="ru-RU" sz="2800" b="1" dirty="0" smtClean="0">
                <a:solidFill>
                  <a:srgbClr val="105766"/>
                </a:solidFill>
                <a:latin typeface="Times New Roman" pitchFamily="18" charset="0"/>
                <a:cs typeface="Times New Roman" pitchFamily="18" charset="0"/>
              </a:rPr>
              <a:t> машине, назвать электрическим током?</a:t>
            </a:r>
          </a:p>
          <a:p>
            <a:pPr marL="514350" indent="-514350" eaLnBrk="0" hangingPunct="0"/>
            <a:r>
              <a:rPr lang="ru-RU" sz="2400" b="1" i="1" dirty="0" smtClean="0">
                <a:solidFill>
                  <a:srgbClr val="6D1014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400" b="1" i="1" dirty="0">
                <a:solidFill>
                  <a:srgbClr val="6D1014"/>
                </a:solidFill>
                <a:latin typeface="Times New Roman" pitchFamily="18" charset="0"/>
                <a:cs typeface="Times New Roman" pitchFamily="18" charset="0"/>
              </a:rPr>
              <a:t>(Да, так как имеет место кратковременное</a:t>
            </a:r>
            <a:br>
              <a:rPr lang="ru-RU" sz="2400" b="1" i="1" dirty="0">
                <a:solidFill>
                  <a:srgbClr val="6D1014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solidFill>
                  <a:srgbClr val="6D1014"/>
                </a:solidFill>
                <a:latin typeface="Times New Roman" pitchFamily="18" charset="0"/>
                <a:cs typeface="Times New Roman" pitchFamily="18" charset="0"/>
              </a:rPr>
              <a:t>упорядоченное движение заряженных частиц.)</a:t>
            </a:r>
          </a:p>
        </p:txBody>
      </p:sp>
      <p:sp>
        <p:nvSpPr>
          <p:cNvPr id="26627" name="TextBox 2"/>
          <p:cNvSpPr txBox="1">
            <a:spLocks noChangeArrowheads="1"/>
          </p:cNvSpPr>
          <p:nvPr/>
        </p:nvSpPr>
        <p:spPr bwMode="auto">
          <a:xfrm>
            <a:off x="3276600" y="620713"/>
            <a:ext cx="20240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6D1014"/>
                </a:solidFill>
                <a:latin typeface="Times New Roman" pitchFamily="18" charset="0"/>
                <a:cs typeface="Times New Roman" pitchFamily="18" charset="0"/>
              </a:rPr>
              <a:t>Вопросы</a:t>
            </a:r>
          </a:p>
        </p:txBody>
      </p:sp>
    </p:spTree>
    <p:extLst>
      <p:ext uri="{BB962C8B-B14F-4D97-AF65-F5344CB8AC3E}">
        <p14:creationId xmlns:p14="http://schemas.microsoft.com/office/powerpoint/2010/main" val="9705481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cs typeface="Times New Roman" pitchFamily="18" charset="0"/>
              </a:rPr>
              <a:t>Рефлексия</a:t>
            </a:r>
            <a:r>
              <a:rPr lang="ru-RU" dirty="0" smtClean="0">
                <a:solidFill>
                  <a:srgbClr val="C00000"/>
                </a:solidFill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C00000"/>
                </a:solidFill>
                <a:cs typeface="Times New Roman" pitchFamily="18" charset="0"/>
              </a:rPr>
              <a:t>Продолжите фразу:</a:t>
            </a:r>
          </a:p>
          <a:p>
            <a:pPr eaLnBrk="0" hangingPunct="0">
              <a:buFont typeface="Arial" charset="0"/>
              <a:buChar char="•"/>
            </a:pPr>
            <a:r>
              <a:rPr lang="ru-RU" b="1" dirty="0" smtClean="0">
                <a:solidFill>
                  <a:srgbClr val="1651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Сегодня на уроке я узнал ….</a:t>
            </a:r>
          </a:p>
          <a:p>
            <a:pPr eaLnBrk="0" hangingPunct="0">
              <a:buFontTx/>
              <a:buChar char="-"/>
            </a:pPr>
            <a:endParaRPr lang="ru-RU" b="1" dirty="0" smtClean="0">
              <a:solidFill>
                <a:srgbClr val="16516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 eaLnBrk="0" hangingPunct="0">
              <a:buFont typeface="Arial" charset="0"/>
              <a:buChar char="•"/>
            </a:pPr>
            <a:r>
              <a:rPr lang="ru-RU" b="1" dirty="0" smtClean="0">
                <a:solidFill>
                  <a:srgbClr val="1651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Теперь я могу …</a:t>
            </a:r>
          </a:p>
          <a:p>
            <a:pPr eaLnBrk="0" hangingPunct="0">
              <a:buFontTx/>
              <a:buChar char="-"/>
            </a:pPr>
            <a:endParaRPr lang="ru-RU" b="1" dirty="0" smtClean="0">
              <a:solidFill>
                <a:srgbClr val="16516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 eaLnBrk="0" hangingPunct="0">
              <a:buFont typeface="Arial" charset="0"/>
              <a:buChar char="•"/>
            </a:pPr>
            <a:r>
              <a:rPr lang="ru-RU" b="1" dirty="0" smtClean="0">
                <a:solidFill>
                  <a:srgbClr val="1651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Было интересно…</a:t>
            </a:r>
          </a:p>
          <a:p>
            <a:pPr eaLnBrk="0" hangingPunct="0">
              <a:buFontTx/>
              <a:buChar char="-"/>
            </a:pPr>
            <a:endParaRPr lang="ru-RU" b="1" dirty="0" smtClean="0">
              <a:solidFill>
                <a:srgbClr val="16516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 eaLnBrk="0" hangingPunct="0">
              <a:buFont typeface="Arial" charset="0"/>
              <a:buChar char="•"/>
            </a:pPr>
            <a:r>
              <a:rPr lang="ru-RU" b="1" dirty="0" smtClean="0">
                <a:solidFill>
                  <a:srgbClr val="1651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Знания, полученные сегодня на уроке,  пригодятся…</a:t>
            </a:r>
            <a:endParaRPr lang="ru-RU" b="1" dirty="0" smtClean="0">
              <a:solidFill>
                <a:srgbClr val="16516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807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4584" y="3212976"/>
            <a:ext cx="7056484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Спасибо </a:t>
            </a:r>
          </a:p>
          <a:p>
            <a:pPr algn="ctr">
              <a:defRPr/>
            </a:pPr>
            <a:r>
              <a:rPr lang="ru-RU" sz="48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 работу и внимание!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929063" y="3714750"/>
            <a:ext cx="19288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Конец урока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5576" y="188640"/>
            <a:ext cx="689315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Домашнее  задание  по  физике.</a:t>
            </a:r>
            <a:endParaRPr lang="ru-RU" sz="2000" dirty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1. §32 </a:t>
            </a:r>
            <a:r>
              <a:rPr lang="ru-RU" sz="20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(ДЛЯ  ВСЕХ)   Задание №1(по  желанию)</a:t>
            </a:r>
            <a:endParaRPr lang="ru-RU" sz="2000" b="1" dirty="0">
              <a:solidFill>
                <a:srgbClr val="000000"/>
              </a:solidFill>
              <a:latin typeface="Arial" pitchFamily="34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2</a:t>
            </a:r>
            <a:r>
              <a:rPr lang="ru-RU" sz="20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.Домашний проект «Сделай батарейку»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Домашнее  задание  по  информатике.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Составить  таблицу «Классификация источников  тока»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2584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8680"/>
            <a:ext cx="72728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Литература.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1. </a:t>
            </a:r>
            <a:r>
              <a:rPr lang="ru-RU" dirty="0" err="1"/>
              <a:t>Перышкин</a:t>
            </a:r>
            <a:r>
              <a:rPr lang="ru-RU" dirty="0"/>
              <a:t> А.В. Физика 8кл.: Учеб. для </a:t>
            </a:r>
            <a:r>
              <a:rPr lang="ru-RU" dirty="0" err="1"/>
              <a:t>общеобразоват</a:t>
            </a:r>
            <a:r>
              <a:rPr lang="ru-RU" dirty="0"/>
              <a:t>. учреждений. – </a:t>
            </a:r>
          </a:p>
          <a:p>
            <a:r>
              <a:rPr lang="ru-RU" dirty="0"/>
              <a:t>9 – е изд., стереотип. – М.: Дрофа, 2010. – 192с.: ил.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2. Физика на каждом шагу / Я.И. Перельман. – М.: АСТ: </a:t>
            </a:r>
            <a:r>
              <a:rPr lang="ru-RU" dirty="0" err="1"/>
              <a:t>Астрель</a:t>
            </a:r>
            <a:r>
              <a:rPr lang="ru-RU" dirty="0"/>
              <a:t>: </a:t>
            </a:r>
            <a:r>
              <a:rPr lang="ru-RU" dirty="0" err="1"/>
              <a:t>Полиграфиздат</a:t>
            </a:r>
            <a:r>
              <a:rPr lang="ru-RU" dirty="0"/>
              <a:t>, 2010. – 250 с.: ил.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3. История физики и развитие представлений о мире: учеб. пособие / О.Ф. </a:t>
            </a:r>
            <a:r>
              <a:rPr lang="ru-RU" dirty="0" err="1"/>
              <a:t>Кабардин</a:t>
            </a:r>
            <a:r>
              <a:rPr lang="ru-RU" dirty="0"/>
              <a:t>. – М.: АСТ: </a:t>
            </a:r>
            <a:r>
              <a:rPr lang="ru-RU" dirty="0" err="1"/>
              <a:t>Астрель</a:t>
            </a:r>
            <a:r>
              <a:rPr lang="ru-RU" dirty="0"/>
              <a:t>: </a:t>
            </a:r>
            <a:r>
              <a:rPr lang="ru-RU" dirty="0" err="1"/>
              <a:t>Транзиткнига</a:t>
            </a:r>
            <a:r>
              <a:rPr lang="ru-RU" dirty="0"/>
              <a:t>, 2005. – 318 с.: ил</a:t>
            </a:r>
          </a:p>
        </p:txBody>
      </p:sp>
    </p:spTree>
    <p:extLst>
      <p:ext uri="{BB962C8B-B14F-4D97-AF65-F5344CB8AC3E}">
        <p14:creationId xmlns:p14="http://schemas.microsoft.com/office/powerpoint/2010/main" val="255127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1470025"/>
          </a:xfrm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Формулировка  темы  урока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2976" y="1285860"/>
            <a:ext cx="664373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Пространство  атомов  взрывая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Меж  полюсов  без  видимых  границ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Бежит, пути  не  разбирая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Поток  заряженных  частиц.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 вспыхнут  лампочки  в  квартире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Зажжётся  весело  экран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 будем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рыскать  в  Интернете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новенького  на  Планете?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(А.А. Пашкин)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  чём  идёт  речь ?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Об  электрическом  токе.)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Формулировка  темы  урока.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1285860"/>
            <a:ext cx="4038600" cy="4525963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Эксперимент.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000108"/>
            <a:ext cx="4038600" cy="5572140"/>
          </a:xfrm>
        </p:spPr>
        <p:txBody>
          <a:bodyPr>
            <a:noAutofit/>
          </a:bodyPr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  вы  наблюдаете?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 получил  заряд  второй  электроскоп?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Какими  частицами  перенесён  заряд ?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Где  находятся  эти  частицы?  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  каких  пор  существует движение  электронов?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Какое  устройство  необходимо  для  того, чтобы  процесс  не  прекращался?</a:t>
            </a: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  (Источник  тока)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Рисунок 3" descr="http://eltok.edunet.uz/images/elmet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4988" y="2143116"/>
            <a:ext cx="3016616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42863" y="980728"/>
            <a:ext cx="7488832" cy="1728192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ru-RU" sz="4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ru-RU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Электрический ток.</a:t>
            </a:r>
            <a:br>
              <a:rPr lang="ru-RU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ru-RU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Источники  электрического  тока.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4077072"/>
            <a:ext cx="6984776" cy="235381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Изучить  </a:t>
            </a:r>
            <a:r>
              <a:rPr lang="ru-RU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электрический  ток  и  источники тока.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260648"/>
            <a:ext cx="7128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Тема  урока: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3140968"/>
            <a:ext cx="5040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Цель  урока: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6591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89569"/>
            <a:ext cx="8725327" cy="603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208604"/>
            <a:ext cx="8748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Вставка-Рисунок-Базовые знания</a:t>
            </a:r>
          </a:p>
        </p:txBody>
      </p:sp>
    </p:spTree>
    <p:extLst>
      <p:ext uri="{BB962C8B-B14F-4D97-AF65-F5344CB8AC3E}">
        <p14:creationId xmlns:p14="http://schemas.microsoft.com/office/powerpoint/2010/main" val="151393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ahoma" pitchFamily="34" charset="0"/>
                <a:cs typeface="Tahoma" pitchFamily="34" charset="0"/>
              </a:rPr>
              <a:t>Актуализация опорных знаний</a:t>
            </a:r>
            <a:endParaRPr lang="ru-RU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720840"/>
            <a:ext cx="821537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ahoma" pitchFamily="34" charset="0"/>
                <a:cs typeface="Tahoma" pitchFamily="34" charset="0"/>
              </a:rPr>
              <a:t>1.Объяснить, в  чём  заключается  электризация  тел  при  соприкосновении  и  трении  различных  тел.</a:t>
            </a:r>
          </a:p>
          <a:p>
            <a:pPr algn="just"/>
            <a:r>
              <a:rPr lang="ru-RU" sz="2400" dirty="0" smtClean="0">
                <a:latin typeface="Tahoma" pitchFamily="34" charset="0"/>
                <a:cs typeface="Tahoma" pitchFamily="34" charset="0"/>
              </a:rPr>
              <a:t>2.Где 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“</a:t>
            </a:r>
            <a:r>
              <a:rPr lang="ru-RU" sz="2400" dirty="0" smtClean="0">
                <a:latin typeface="Tahoma" pitchFamily="34" charset="0"/>
                <a:cs typeface="Tahoma" pitchFamily="34" charset="0"/>
              </a:rPr>
              <a:t>прячутся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”</a:t>
            </a:r>
            <a:r>
              <a:rPr lang="ru-RU" sz="2400" dirty="0" smtClean="0">
                <a:latin typeface="Tahoma" pitchFamily="34" charset="0"/>
                <a:cs typeface="Tahoma" pitchFamily="34" charset="0"/>
              </a:rPr>
              <a:t>  заряды?</a:t>
            </a: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algn="just"/>
            <a:r>
              <a:rPr lang="en-US" sz="2400" dirty="0" smtClean="0">
                <a:latin typeface="Tahoma" pitchFamily="34" charset="0"/>
                <a:cs typeface="Tahoma" pitchFamily="34" charset="0"/>
              </a:rPr>
              <a:t>3</a:t>
            </a:r>
            <a:r>
              <a:rPr lang="ru-RU" sz="2400" dirty="0" smtClean="0">
                <a:latin typeface="Tahoma" pitchFamily="34" charset="0"/>
                <a:cs typeface="Tahoma" pitchFamily="34" charset="0"/>
              </a:rPr>
              <a:t>.Чем  отличается  пространство  вокруг  наэлектризованной эбонитовой палочки  от  пространства  вокруг  ненаэлектризованной  палочки ?</a:t>
            </a:r>
          </a:p>
          <a:p>
            <a:pPr algn="just"/>
            <a:r>
              <a:rPr lang="en-US" sz="2400" dirty="0" smtClean="0">
                <a:latin typeface="Tahoma" pitchFamily="34" charset="0"/>
                <a:cs typeface="Tahoma" pitchFamily="34" charset="0"/>
              </a:rPr>
              <a:t>4</a:t>
            </a:r>
            <a:r>
              <a:rPr lang="ru-RU" sz="2400" dirty="0" smtClean="0">
                <a:latin typeface="Tahoma" pitchFamily="34" charset="0"/>
                <a:cs typeface="Tahoma" pitchFamily="34" charset="0"/>
              </a:rPr>
              <a:t>.Чем  объясняется  хорошая  электропроводность  металлов?</a:t>
            </a:r>
          </a:p>
          <a:p>
            <a:pPr algn="just"/>
            <a:r>
              <a:rPr lang="en-US" sz="2400" dirty="0" smtClean="0">
                <a:latin typeface="Tahoma" pitchFamily="34" charset="0"/>
                <a:cs typeface="Tahoma" pitchFamily="34" charset="0"/>
              </a:rPr>
              <a:t>5</a:t>
            </a:r>
            <a:r>
              <a:rPr lang="ru-RU" sz="2400" dirty="0" smtClean="0">
                <a:latin typeface="Tahoma" pitchFamily="34" charset="0"/>
                <a:cs typeface="Tahoma" pitchFamily="34" charset="0"/>
              </a:rPr>
              <a:t>.Почему  изоляторы  не  проводят  электрического  тока?</a:t>
            </a:r>
            <a:endParaRPr lang="ru-RU" sz="24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443100" y="332656"/>
            <a:ext cx="4865204" cy="639762"/>
          </a:xfrm>
        </p:spPr>
        <p:txBody>
          <a:bodyPr>
            <a:noAutofit/>
          </a:bodyPr>
          <a:lstStyle/>
          <a:p>
            <a:r>
              <a:rPr lang="ru-RU" sz="44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Что  такое  ток?</a:t>
            </a:r>
            <a:endParaRPr lang="ru-RU" sz="44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9" name="AutoShape 17"/>
          <p:cNvSpPr>
            <a:spLocks noGrp="1" noChangeArrowheads="1"/>
          </p:cNvSpPr>
          <p:nvPr>
            <p:ph sz="quarter" idx="4"/>
          </p:nvPr>
        </p:nvSpPr>
        <p:spPr bwMode="auto">
          <a:xfrm rot="19083074">
            <a:off x="5613857" y="2450069"/>
            <a:ext cx="147720" cy="157589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0000FF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normAutofit fontScale="25000" lnSpcReduction="2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0" name="AutoShape 17"/>
          <p:cNvSpPr>
            <a:spLocks noGrp="1" noChangeArrowheads="1"/>
          </p:cNvSpPr>
          <p:nvPr>
            <p:ph sz="quarter" idx="4"/>
          </p:nvPr>
        </p:nvSpPr>
        <p:spPr bwMode="auto">
          <a:xfrm rot="19083074">
            <a:off x="6054288" y="3004629"/>
            <a:ext cx="147720" cy="157589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4F81BD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normAutofit fontScale="25000" lnSpcReduction="2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1" name="AutoShape 17"/>
          <p:cNvSpPr>
            <a:spLocks noGrp="1" noChangeArrowheads="1"/>
          </p:cNvSpPr>
          <p:nvPr>
            <p:ph sz="quarter" idx="4"/>
          </p:nvPr>
        </p:nvSpPr>
        <p:spPr bwMode="auto">
          <a:xfrm rot="19083074">
            <a:off x="6117912" y="3818222"/>
            <a:ext cx="147720" cy="157589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4F81BD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normAutofit fontScale="25000" lnSpcReduction="2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2" name="AutoShape 17"/>
          <p:cNvSpPr>
            <a:spLocks noGrp="1" noChangeArrowheads="1"/>
          </p:cNvSpPr>
          <p:nvPr>
            <p:ph sz="quarter" idx="4"/>
          </p:nvPr>
        </p:nvSpPr>
        <p:spPr bwMode="auto">
          <a:xfrm rot="19083074">
            <a:off x="5325824" y="3098944"/>
            <a:ext cx="147720" cy="157589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4F81BD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normAutofit fontScale="25000" lnSpcReduction="2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3" name="AutoShape 17"/>
          <p:cNvSpPr>
            <a:spLocks noGrp="1" noChangeArrowheads="1"/>
          </p:cNvSpPr>
          <p:nvPr>
            <p:ph sz="quarter" idx="4"/>
          </p:nvPr>
        </p:nvSpPr>
        <p:spPr bwMode="auto">
          <a:xfrm rot="19083074">
            <a:off x="5541849" y="3674206"/>
            <a:ext cx="147720" cy="157589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4F81BD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normAutofit fontScale="25000" lnSpcReduction="2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37" name="Picture 6" descr="жидкость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6177" y="2132856"/>
            <a:ext cx="3600400" cy="216024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</p:pic>
      <p:sp>
        <p:nvSpPr>
          <p:cNvPr id="38" name="AutoShape 17"/>
          <p:cNvSpPr>
            <a:spLocks noGrp="1" noChangeArrowheads="1"/>
          </p:cNvSpPr>
          <p:nvPr>
            <p:ph sz="quarter" idx="4"/>
          </p:nvPr>
        </p:nvSpPr>
        <p:spPr bwMode="auto">
          <a:xfrm rot="19083074">
            <a:off x="6549961" y="3207717"/>
            <a:ext cx="147720" cy="157589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4F81BD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normAutofit fontScale="25000" lnSpcReduction="2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9" name="AutoShape 17"/>
          <p:cNvSpPr>
            <a:spLocks noGrp="1" noChangeArrowheads="1"/>
          </p:cNvSpPr>
          <p:nvPr>
            <p:ph sz="quarter" idx="4"/>
          </p:nvPr>
        </p:nvSpPr>
        <p:spPr bwMode="auto">
          <a:xfrm rot="19083074">
            <a:off x="7702088" y="3857236"/>
            <a:ext cx="147720" cy="157589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4F81BD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normAutofit fontScale="25000" lnSpcReduction="2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0" name="AutoShape 17"/>
          <p:cNvSpPr>
            <a:spLocks noGrp="1" noChangeArrowheads="1"/>
          </p:cNvSpPr>
          <p:nvPr>
            <p:ph sz="quarter" idx="4"/>
          </p:nvPr>
        </p:nvSpPr>
        <p:spPr bwMode="auto">
          <a:xfrm rot="19083074">
            <a:off x="7270041" y="2478765"/>
            <a:ext cx="147720" cy="157589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4F81BD"/>
          </a:solidFill>
          <a:ln w="2857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>
            <a:normAutofit fontScale="25000" lnSpcReduction="2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1" name="AutoShape 17"/>
          <p:cNvSpPr>
            <a:spLocks noGrp="1" noChangeArrowheads="1"/>
          </p:cNvSpPr>
          <p:nvPr>
            <p:ph sz="quarter" idx="4"/>
          </p:nvPr>
        </p:nvSpPr>
        <p:spPr bwMode="auto">
          <a:xfrm rot="19083074">
            <a:off x="8062128" y="2555172"/>
            <a:ext cx="147720" cy="157589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4F81BD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normAutofit fontScale="25000" lnSpcReduction="2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2" name="AutoShape 17"/>
          <p:cNvSpPr>
            <a:spLocks noGrp="1" noChangeArrowheads="1"/>
          </p:cNvSpPr>
          <p:nvPr>
            <p:ph sz="quarter" idx="4"/>
          </p:nvPr>
        </p:nvSpPr>
        <p:spPr bwMode="auto">
          <a:xfrm rot="19083074">
            <a:off x="6833768" y="3602198"/>
            <a:ext cx="147720" cy="157589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4F81BD"/>
          </a:solidFill>
          <a:ln w="2857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>
            <a:normAutofit fontScale="25000" lnSpcReduction="2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3" name="AutoShape 17"/>
          <p:cNvSpPr>
            <a:spLocks noGrp="1" noChangeArrowheads="1"/>
          </p:cNvSpPr>
          <p:nvPr>
            <p:ph sz="quarter" idx="4"/>
          </p:nvPr>
        </p:nvSpPr>
        <p:spPr bwMode="auto">
          <a:xfrm rot="19083074">
            <a:off x="6477952" y="2594085"/>
            <a:ext cx="147720" cy="157589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4F81BD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normAutofit fontScale="25000" lnSpcReduction="2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4" name="AutoShape 17"/>
          <p:cNvSpPr>
            <a:spLocks noGrp="1" noChangeArrowheads="1"/>
          </p:cNvSpPr>
          <p:nvPr>
            <p:ph sz="quarter" idx="4"/>
          </p:nvPr>
        </p:nvSpPr>
        <p:spPr bwMode="auto">
          <a:xfrm rot="19083074">
            <a:off x="8206145" y="3314164"/>
            <a:ext cx="147720" cy="157589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4F81BD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normAutofit fontScale="25000" lnSpcReduction="2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5" name="AutoShape 17"/>
          <p:cNvSpPr>
            <a:spLocks noGrp="1" noChangeArrowheads="1"/>
          </p:cNvSpPr>
          <p:nvPr>
            <p:ph sz="quarter" idx="4"/>
          </p:nvPr>
        </p:nvSpPr>
        <p:spPr bwMode="auto">
          <a:xfrm rot="19083074">
            <a:off x="7558072" y="3084075"/>
            <a:ext cx="147720" cy="157589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4F81BD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normAutofit fontScale="25000" lnSpcReduction="2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92080" y="1486493"/>
            <a:ext cx="3162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Ток.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39552" y="1440327"/>
            <a:ext cx="3498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 ток.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AutoShape 17"/>
          <p:cNvSpPr>
            <a:spLocks noGrp="1" noChangeArrowheads="1"/>
          </p:cNvSpPr>
          <p:nvPr>
            <p:ph sz="quarter" idx="4"/>
          </p:nvPr>
        </p:nvSpPr>
        <p:spPr bwMode="auto">
          <a:xfrm rot="19083074">
            <a:off x="6841282" y="3602198"/>
            <a:ext cx="147720" cy="157589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4F81BD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normAutofit fontScale="25000" lnSpcReduction="2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6" name="AutoShape 17"/>
          <p:cNvSpPr>
            <a:spLocks noGrp="1" noChangeArrowheads="1"/>
          </p:cNvSpPr>
          <p:nvPr>
            <p:ph sz="quarter" idx="4"/>
          </p:nvPr>
        </p:nvSpPr>
        <p:spPr bwMode="auto">
          <a:xfrm rot="19083074">
            <a:off x="7270041" y="2485775"/>
            <a:ext cx="147720" cy="157589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0000FF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normAutofit fontScale="25000" lnSpcReduction="2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971601" y="5085184"/>
            <a:ext cx="7482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Ток – это направленное  движение  частиц.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028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xit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33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35" grpId="0" animBg="1"/>
      <p:bldP spid="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157192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ahoma" pitchFamily="34" charset="0"/>
                <a:cs typeface="Tahoma" pitchFamily="34" charset="0"/>
              </a:rPr>
              <a:t>Электрический  ток – упорядоченное  (направленное)  движение  заряженных  частиц.</a:t>
            </a:r>
            <a:endParaRPr lang="ru-RU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556792"/>
            <a:ext cx="4040188" cy="639762"/>
          </a:xfrm>
        </p:spPr>
        <p:txBody>
          <a:bodyPr/>
          <a:lstStyle/>
          <a:p>
            <a:pPr algn="ctr"/>
            <a:r>
              <a:rPr lang="ru-RU" dirty="0" smtClean="0"/>
              <a:t>Не  электрический ток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556792"/>
            <a:ext cx="4041775" cy="639762"/>
          </a:xfrm>
        </p:spPr>
        <p:txBody>
          <a:bodyPr/>
          <a:lstStyle/>
          <a:p>
            <a:pPr algn="ctr"/>
            <a:r>
              <a:rPr lang="ru-RU" dirty="0" smtClean="0"/>
              <a:t>Электрический ток</a:t>
            </a:r>
            <a:endParaRPr lang="ru-RU" dirty="0"/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88024" y="2420888"/>
            <a:ext cx="3907049" cy="2088232"/>
          </a:xfrm>
          <a:noFill/>
        </p:spPr>
      </p:pic>
      <p:sp>
        <p:nvSpPr>
          <p:cNvPr id="9" name="Текст 2"/>
          <p:cNvSpPr txBox="1">
            <a:spLocks/>
          </p:cNvSpPr>
          <p:nvPr/>
        </p:nvSpPr>
        <p:spPr>
          <a:xfrm>
            <a:off x="323528" y="116632"/>
            <a:ext cx="864096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44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Что  такое  электрический ток ?</a:t>
            </a:r>
            <a:endParaRPr lang="ru-RU" sz="44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47"/>
          <a:stretch/>
        </p:blipFill>
        <p:spPr bwMode="auto">
          <a:xfrm>
            <a:off x="323528" y="2420888"/>
            <a:ext cx="4023763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1600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Построение  модели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89517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Условия  возникновения  и поддержания  тока 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75188" y="2212610"/>
            <a:ext cx="4041775" cy="3951288"/>
          </a:xfrm>
        </p:spPr>
        <p:txBody>
          <a:bodyPr/>
          <a:lstStyle/>
          <a:p>
            <a:pPr marL="457200" indent="-457200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наличие  свободных  электрических зарядов 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 электрического  поля.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88840"/>
            <a:ext cx="3104084" cy="946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25" y="2076180"/>
            <a:ext cx="369441" cy="3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227" y="2445621"/>
            <a:ext cx="37147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4014" y="2058814"/>
            <a:ext cx="37147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744" y="2501035"/>
            <a:ext cx="37147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846" y="2501035"/>
            <a:ext cx="37147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8109" y="2058812"/>
            <a:ext cx="37147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2843808" y="2631358"/>
            <a:ext cx="11944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8499" y="2636140"/>
            <a:ext cx="207963" cy="10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7589" y="2212610"/>
            <a:ext cx="207963" cy="10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769" y="2220584"/>
            <a:ext cx="207963" cy="10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763" y="2220583"/>
            <a:ext cx="207963" cy="10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01" y="2670239"/>
            <a:ext cx="207963" cy="10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Прямая со стрелкой 11"/>
          <p:cNvCxnSpPr>
            <a:stCxn id="1029" idx="3"/>
          </p:cNvCxnSpPr>
          <p:nvPr/>
        </p:nvCxnSpPr>
        <p:spPr>
          <a:xfrm>
            <a:off x="1444466" y="2260901"/>
            <a:ext cx="208014" cy="1445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2503213" y="2251774"/>
            <a:ext cx="208014" cy="1445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3077589" y="2624133"/>
            <a:ext cx="208014" cy="1445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1838219" y="2669562"/>
            <a:ext cx="208014" cy="1445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990800" y="2687190"/>
            <a:ext cx="208014" cy="1445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3389584" y="2244549"/>
            <a:ext cx="208014" cy="1445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1026" idx="3"/>
          </p:cNvCxnSpPr>
          <p:nvPr/>
        </p:nvCxnSpPr>
        <p:spPr>
          <a:xfrm>
            <a:off x="3643636" y="2461864"/>
            <a:ext cx="64033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4262266" y="2461864"/>
            <a:ext cx="0" cy="147119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1026" idx="1"/>
          </p:cNvCxnSpPr>
          <p:nvPr/>
        </p:nvCxnSpPr>
        <p:spPr>
          <a:xfrm flipH="1">
            <a:off x="179512" y="2461864"/>
            <a:ext cx="36004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194773" y="2445621"/>
            <a:ext cx="0" cy="148743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1" name="Прямая соединительная линия 1050"/>
          <p:cNvCxnSpPr/>
          <p:nvPr/>
        </p:nvCxnSpPr>
        <p:spPr>
          <a:xfrm flipH="1">
            <a:off x="179512" y="3933056"/>
            <a:ext cx="44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5" name="Picture 4" descr="J023653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7842" y="116631"/>
            <a:ext cx="813666" cy="1476653"/>
          </a:xfrm>
          <a:prstGeom prst="rect">
            <a:avLst/>
          </a:prstGeom>
          <a:noFill/>
        </p:spPr>
      </p:pic>
      <p:pic>
        <p:nvPicPr>
          <p:cNvPr id="97" name="Picture 4" descr="J023653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100392" y="116632"/>
            <a:ext cx="813666" cy="1476653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564" y="3789040"/>
            <a:ext cx="2293937" cy="2557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 flipH="1">
            <a:off x="3018110" y="3933056"/>
            <a:ext cx="126585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79512" y="3951060"/>
            <a:ext cx="915295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417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00"/>
                            </p:stCondLst>
                            <p:childTnLst>
                              <p:par>
                                <p:cTn id="6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500"/>
                            </p:stCondLst>
                            <p:childTnLst>
                              <p:par>
                                <p:cTn id="7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0"/>
                            </p:stCondLst>
                            <p:childTnLst>
                              <p:par>
                                <p:cTn id="8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500"/>
                            </p:stCondLst>
                            <p:childTnLst>
                              <p:par>
                                <p:cTn id="10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1906</TotalTime>
  <Words>470</Words>
  <Application>Microsoft Office PowerPoint</Application>
  <PresentationFormat>Экран (4:3)</PresentationFormat>
  <Paragraphs>136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Урок физики в 8 классе по теме</vt:lpstr>
      <vt:lpstr>Формулировка  темы  урока</vt:lpstr>
      <vt:lpstr>Формулировка  темы  урока.</vt:lpstr>
      <vt:lpstr> Электрический ток. Источники  электрического  тока.</vt:lpstr>
      <vt:lpstr>Презентация PowerPoint</vt:lpstr>
      <vt:lpstr>Актуализация опорных знаний</vt:lpstr>
      <vt:lpstr>Презентация PowerPoint</vt:lpstr>
      <vt:lpstr>Электрический  ток – упорядоченное  (направленное)  движение  заряженных  частиц.</vt:lpstr>
      <vt:lpstr>Построение  модели</vt:lpstr>
      <vt:lpstr>Превращения  энергии</vt:lpstr>
      <vt:lpstr>Что  скрывает  простота  батарейки?</vt:lpstr>
      <vt:lpstr>Историческая  справка</vt:lpstr>
      <vt:lpstr>Историческая  справка</vt:lpstr>
      <vt:lpstr>Презентация PowerPoint</vt:lpstr>
      <vt:lpstr>Презентация PowerPoint</vt:lpstr>
      <vt:lpstr>Рефлексия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физики в 8 классе по теме</dc:title>
  <dc:creator>Dom</dc:creator>
  <cp:lastModifiedBy>Dom</cp:lastModifiedBy>
  <cp:revision>90</cp:revision>
  <dcterms:created xsi:type="dcterms:W3CDTF">2013-11-24T14:43:47Z</dcterms:created>
  <dcterms:modified xsi:type="dcterms:W3CDTF">2013-12-01T00:04:27Z</dcterms:modified>
</cp:coreProperties>
</file>