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3"/>
  </p:notesMasterIdLst>
  <p:sldIdLst>
    <p:sldId id="274" r:id="rId2"/>
    <p:sldId id="286" r:id="rId3"/>
    <p:sldId id="277" r:id="rId4"/>
    <p:sldId id="287" r:id="rId5"/>
    <p:sldId id="275" r:id="rId6"/>
    <p:sldId id="257" r:id="rId7"/>
    <p:sldId id="258" r:id="rId8"/>
    <p:sldId id="281" r:id="rId9"/>
    <p:sldId id="261" r:id="rId10"/>
    <p:sldId id="262" r:id="rId11"/>
    <p:sldId id="263" r:id="rId12"/>
    <p:sldId id="264" r:id="rId13"/>
    <p:sldId id="276" r:id="rId14"/>
    <p:sldId id="265" r:id="rId15"/>
    <p:sldId id="266" r:id="rId16"/>
    <p:sldId id="267" r:id="rId17"/>
    <p:sldId id="268" r:id="rId18"/>
    <p:sldId id="271" r:id="rId19"/>
    <p:sldId id="272" r:id="rId20"/>
    <p:sldId id="273" r:id="rId21"/>
    <p:sldId id="288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6"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133CD-18E5-4E1F-94D6-13CB1FFA8EDE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466D7-BBA1-4F4F-AEDF-F436B51F33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6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466D7-BBA1-4F4F-AEDF-F436B51F332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76251F-5CB4-4CBD-94FF-27270DA81E2E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FD5A8B-DFFF-46A4-B864-F00B751D7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6251F-5CB4-4CBD-94FF-27270DA81E2E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5A8B-DFFF-46A4-B864-F00B751D7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D76251F-5CB4-4CBD-94FF-27270DA81E2E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FD5A8B-DFFF-46A4-B864-F00B751D7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6251F-5CB4-4CBD-94FF-27270DA81E2E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5A8B-DFFF-46A4-B864-F00B751D7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76251F-5CB4-4CBD-94FF-27270DA81E2E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FD5A8B-DFFF-46A4-B864-F00B751D7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6251F-5CB4-4CBD-94FF-27270DA81E2E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5A8B-DFFF-46A4-B864-F00B751D7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6251F-5CB4-4CBD-94FF-27270DA81E2E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5A8B-DFFF-46A4-B864-F00B751D7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6251F-5CB4-4CBD-94FF-27270DA81E2E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5A8B-DFFF-46A4-B864-F00B751D7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76251F-5CB4-4CBD-94FF-27270DA81E2E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5A8B-DFFF-46A4-B864-F00B751D7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6251F-5CB4-4CBD-94FF-27270DA81E2E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5A8B-DFFF-46A4-B864-F00B751D7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6251F-5CB4-4CBD-94FF-27270DA81E2E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D5A8B-DFFF-46A4-B864-F00B751D7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D76251F-5CB4-4CBD-94FF-27270DA81E2E}" type="datetimeFigureOut">
              <a:rPr lang="ru-RU" smtClean="0"/>
              <a:pPr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FD5A8B-DFFF-46A4-B864-F00B751D7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bg2">
                    <a:lumMod val="25000"/>
                  </a:schemeClr>
                </a:solidFill>
              </a:rPr>
              <a:t>Открытая  математическая школа  </a:t>
            </a:r>
            <a:r>
              <a:rPr lang="ru-RU" b="0" smtClean="0">
                <a:solidFill>
                  <a:schemeClr val="bg2">
                    <a:lumMod val="25000"/>
                  </a:schemeClr>
                </a:solidFill>
              </a:rPr>
              <a:t>«Солнышко»</a:t>
            </a:r>
            <a:endParaRPr lang="ru-RU" b="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Содержимое 5" descr="солнц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775619"/>
            <a:ext cx="4800600" cy="4514850"/>
          </a:xfrm>
        </p:spPr>
      </p:pic>
    </p:spTree>
    <p:extLst>
      <p:ext uri="{BB962C8B-B14F-4D97-AF65-F5344CB8AC3E}">
        <p14:creationId xmlns:p14="http://schemas.microsoft.com/office/powerpoint/2010/main" val="18548409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7715200" cy="1589112"/>
          </a:xfrm>
        </p:spPr>
        <p:txBody>
          <a:bodyPr>
            <a:normAutofit/>
          </a:bodyPr>
          <a:lstStyle/>
          <a:p>
            <a:pPr marL="274320" lvl="0" indent="-274320" algn="ctr">
              <a:spcBef>
                <a:spcPts val="600"/>
              </a:spcBef>
            </a:pPr>
            <a:r>
              <a:rPr lang="ru-RU" sz="2800" cap="none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+mn-ea"/>
                <a:cs typeface="+mn-cs"/>
              </a:rPr>
              <a:t>Примеры </a:t>
            </a:r>
            <a:r>
              <a:rPr lang="ru-RU" sz="2800" cap="none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a typeface="+mn-ea"/>
                <a:cs typeface="+mn-cs"/>
              </a:rPr>
              <a:t>подготовительных упражнений</a:t>
            </a:r>
            <a:r>
              <a:rPr lang="ru-RU" sz="26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6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/>
          <a:lstStyle/>
          <a:p>
            <a:r>
              <a:rPr lang="ru-RU" b="1" dirty="0" smtClean="0"/>
              <a:t>1. Найди 2 числа, если их:</a:t>
            </a:r>
          </a:p>
          <a:p>
            <a:r>
              <a:rPr lang="ru-RU" dirty="0" smtClean="0"/>
              <a:t>а) сумма равна 20, а разность 10;</a:t>
            </a:r>
          </a:p>
          <a:p>
            <a:r>
              <a:rPr lang="ru-RU" dirty="0" smtClean="0"/>
              <a:t>б) сумма равна 100, а частное 9;</a:t>
            </a:r>
          </a:p>
          <a:p>
            <a:r>
              <a:rPr lang="ru-RU" dirty="0" smtClean="0"/>
              <a:t>в) разность равна 20, а сумма 100;</a:t>
            </a:r>
          </a:p>
          <a:p>
            <a:r>
              <a:rPr lang="ru-RU" dirty="0" smtClean="0"/>
              <a:t>г) разность равна 30, а частное 2.</a:t>
            </a:r>
          </a:p>
          <a:p>
            <a:r>
              <a:rPr lang="ru-RU" dirty="0" smtClean="0"/>
              <a:t>д)сумма двух чисел 180, разность 160</a:t>
            </a:r>
          </a:p>
          <a:p>
            <a:r>
              <a:rPr lang="ru-RU" b="1" dirty="0" smtClean="0"/>
              <a:t>2. Одно число больше другого в 3 раза, а их сумма равна</a:t>
            </a:r>
            <a:r>
              <a:rPr lang="ru-RU" dirty="0" smtClean="0"/>
              <a:t>60. Найди эти числа.</a:t>
            </a:r>
          </a:p>
          <a:p>
            <a:endParaRPr lang="ru-RU" dirty="0" smtClean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9675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Методы решения задач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 smtClean="0"/>
              <a:t>З а </a:t>
            </a:r>
            <a:r>
              <a:rPr lang="ru-RU" dirty="0" err="1" smtClean="0"/>
              <a:t>д</a:t>
            </a:r>
            <a:r>
              <a:rPr lang="ru-RU" dirty="0" smtClean="0"/>
              <a:t> </a:t>
            </a:r>
            <a:r>
              <a:rPr lang="ru-RU" dirty="0" err="1" smtClean="0"/>
              <a:t>а</a:t>
            </a:r>
            <a:r>
              <a:rPr lang="ru-RU" dirty="0" smtClean="0"/>
              <a:t> ч а 1. </a:t>
            </a:r>
            <a:r>
              <a:rPr lang="ru-RU" sz="2800" dirty="0" smtClean="0"/>
              <a:t>На школьном участке посадили 20 лип и кленов, причем на каждую липу приходится 4 клена. Сколько лип посадили?</a:t>
            </a:r>
          </a:p>
          <a:p>
            <a:pPr algn="ctr"/>
            <a:r>
              <a:rPr lang="ru-RU" sz="4000" b="1" dirty="0" smtClean="0"/>
              <a:t>Практический метод</a:t>
            </a:r>
          </a:p>
          <a:p>
            <a:r>
              <a:rPr lang="ru-RU" dirty="0" smtClean="0"/>
              <a:t>Изобразим каждое дерево символом. Известно, что на каждую липу приходятся 4 клена. Поэтому каждому символу, обозначающему липу, поставим в соответствие четыре символа клена.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827584" y="5733256"/>
            <a:ext cx="360040" cy="14401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Цилиндр 4"/>
          <p:cNvSpPr/>
          <p:nvPr/>
        </p:nvSpPr>
        <p:spPr>
          <a:xfrm flipV="1">
            <a:off x="683568" y="6021288"/>
            <a:ext cx="216024" cy="21602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1331640" y="6021288"/>
            <a:ext cx="288032" cy="2160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магнитный диск 6"/>
          <p:cNvSpPr/>
          <p:nvPr/>
        </p:nvSpPr>
        <p:spPr>
          <a:xfrm flipV="1">
            <a:off x="323528" y="6021288"/>
            <a:ext cx="288032" cy="2160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 flipV="1">
            <a:off x="971600" y="6021288"/>
            <a:ext cx="288032" cy="2160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2267744" y="6021288"/>
            <a:ext cx="288032" cy="2160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2627784" y="6021288"/>
            <a:ext cx="288032" cy="2526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2987824" y="6021288"/>
            <a:ext cx="288032" cy="2160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3347864" y="6021288"/>
            <a:ext cx="288032" cy="2160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2699792" y="5733256"/>
            <a:ext cx="432048" cy="180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4499992" y="5661248"/>
            <a:ext cx="432048" cy="180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6876256" y="5733256"/>
            <a:ext cx="432048" cy="180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магнитный диск 15"/>
          <p:cNvSpPr/>
          <p:nvPr/>
        </p:nvSpPr>
        <p:spPr>
          <a:xfrm>
            <a:off x="4211960" y="6021288"/>
            <a:ext cx="288032" cy="2160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магнитный диск 16"/>
          <p:cNvSpPr/>
          <p:nvPr/>
        </p:nvSpPr>
        <p:spPr>
          <a:xfrm>
            <a:off x="4572000" y="6021288"/>
            <a:ext cx="216024" cy="2526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магнитный диск 17"/>
          <p:cNvSpPr/>
          <p:nvPr/>
        </p:nvSpPr>
        <p:spPr>
          <a:xfrm>
            <a:off x="4932040" y="6021288"/>
            <a:ext cx="216024" cy="2160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магнитный диск 18"/>
          <p:cNvSpPr/>
          <p:nvPr/>
        </p:nvSpPr>
        <p:spPr>
          <a:xfrm>
            <a:off x="5220072" y="6021288"/>
            <a:ext cx="288032" cy="2160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магнитный диск 19"/>
          <p:cNvSpPr/>
          <p:nvPr/>
        </p:nvSpPr>
        <p:spPr>
          <a:xfrm>
            <a:off x="6372200" y="6093296"/>
            <a:ext cx="216024" cy="2526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магнитный диск 20"/>
          <p:cNvSpPr/>
          <p:nvPr/>
        </p:nvSpPr>
        <p:spPr>
          <a:xfrm>
            <a:off x="6732240" y="6093296"/>
            <a:ext cx="216024" cy="2526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магнитный диск 21"/>
          <p:cNvSpPr/>
          <p:nvPr/>
        </p:nvSpPr>
        <p:spPr>
          <a:xfrm>
            <a:off x="7020272" y="6093296"/>
            <a:ext cx="216024" cy="2160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магнитный диск 22"/>
          <p:cNvSpPr/>
          <p:nvPr/>
        </p:nvSpPr>
        <p:spPr>
          <a:xfrm>
            <a:off x="7452320" y="6093296"/>
            <a:ext cx="216024" cy="2160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Арифметический метод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1 + 4 = 5 (частей) — в общем количестве;</a:t>
            </a:r>
          </a:p>
          <a:p>
            <a:r>
              <a:rPr lang="ru-RU" dirty="0" smtClean="0"/>
              <a:t>2) 20 : 5 = 4 (дер.) — в одной части;</a:t>
            </a:r>
          </a:p>
          <a:p>
            <a:r>
              <a:rPr lang="ru-RU" dirty="0" smtClean="0"/>
              <a:t>3) 4•1 = 4 (липы);</a:t>
            </a:r>
          </a:p>
          <a:p>
            <a:r>
              <a:rPr lang="ru-RU" dirty="0" smtClean="0"/>
              <a:t>4) 20 – 4 = 16 или 4•4 = 16 (кленов)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7624" y="4653136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187624" y="4653136"/>
            <a:ext cx="9361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47664" y="42930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80" y="4221088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Алгебраический способ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Пусть х – количество лип.</a:t>
            </a:r>
          </a:p>
          <a:p>
            <a:r>
              <a:rPr lang="ru-RU" dirty="0" smtClean="0"/>
              <a:t>Тогда 4х – количество кленов.</a:t>
            </a:r>
          </a:p>
          <a:p>
            <a:r>
              <a:rPr lang="ru-RU" dirty="0" smtClean="0"/>
              <a:t>Составляем уравнение х+4х=20</a:t>
            </a:r>
          </a:p>
          <a:p>
            <a:r>
              <a:rPr lang="ru-RU" dirty="0" smtClean="0"/>
              <a:t>Решаем 5х=20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х=20:5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х=4 (лип)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20-4=16 (кленов)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858237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056784" cy="1944216"/>
          </a:xfrm>
        </p:spPr>
        <p:txBody>
          <a:bodyPr>
            <a:normAutofit/>
          </a:bodyPr>
          <a:lstStyle/>
          <a:p>
            <a:r>
              <a:rPr lang="ru-RU" sz="2000" b="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 а </a:t>
            </a:r>
            <a:r>
              <a:rPr lang="ru-RU" sz="2000" b="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2000" b="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b="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</a:t>
            </a:r>
            <a:r>
              <a:rPr lang="ru-RU" sz="2000" b="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ч а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Бабушке столько лет, сколько внуку месяцев. Вместе им 65 лет. Сколько лет бабушке? Сколько лет внуку?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996952"/>
            <a:ext cx="8229600" cy="3433568"/>
          </a:xfrm>
        </p:spPr>
        <p:txBody>
          <a:bodyPr/>
          <a:lstStyle/>
          <a:p>
            <a:r>
              <a:rPr lang="ru-RU" dirty="0" smtClean="0"/>
              <a:t>Уточнение условия задачи (1 год = 12 месяцев, следовательно, бабушка в 12 раз старше внука) приводит к его </a:t>
            </a:r>
            <a:r>
              <a:rPr lang="ru-RU" dirty="0" err="1" smtClean="0"/>
              <a:t>переформулировке</a:t>
            </a:r>
            <a:r>
              <a:rPr lang="ru-RU" dirty="0" smtClean="0"/>
              <a:t>: «Внуку и бабушке вместе 65 лет, причем бабушка в 12 раз старше внука».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Арифметический метод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1 + 12 = 13 — частей в суммарном значении возраста;</a:t>
            </a:r>
          </a:p>
          <a:p>
            <a:r>
              <a:rPr lang="ru-RU" dirty="0" smtClean="0"/>
              <a:t>2) 65 : 13 = 5 — лет внуку;</a:t>
            </a:r>
          </a:p>
          <a:p>
            <a:r>
              <a:rPr lang="ru-RU" dirty="0" smtClean="0"/>
              <a:t>3) 65 – 5 = 60 или 5•12 = 60 — лет бабушке.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выбери способ для решения задачи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7084640" cy="5114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З а </a:t>
            </a:r>
            <a:r>
              <a:rPr lang="ru-RU" dirty="0" err="1" smtClean="0"/>
              <a:t>д</a:t>
            </a:r>
            <a:r>
              <a:rPr lang="ru-RU" dirty="0" smtClean="0"/>
              <a:t> </a:t>
            </a:r>
            <a:r>
              <a:rPr lang="ru-RU" dirty="0" err="1" smtClean="0"/>
              <a:t>а</a:t>
            </a:r>
            <a:r>
              <a:rPr lang="ru-RU" dirty="0" smtClean="0"/>
              <a:t> ч а 3. Возвращаясь с рыбалки, мальчики подсчитывали свой улов. Оказалось, что у Саши вдвое больше окуней, чем у Пети, а у Коли на 11 окуней меньше, чем у Пети. Общее число окуней выражается двузначным числом, меньшим 50, количество единиц в котором на единицу больше количества десятков, а «сумма» цифр равна 9. Каков улов каждого мальчика?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7588696" cy="201622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Очевидно, что общее количество окуней 45, составим схему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7300664" cy="4322880"/>
          </a:xfrm>
          <a:ln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115616" y="2924944"/>
            <a:ext cx="15841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115616" y="3212976"/>
            <a:ext cx="16561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699792" y="3212976"/>
            <a:ext cx="7920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187624" y="3573016"/>
            <a:ext cx="15841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699792" y="3573016"/>
            <a:ext cx="7920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419872" y="3573016"/>
            <a:ext cx="151216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932040" y="3573016"/>
            <a:ext cx="7920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5576" y="270892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755576" y="3068960"/>
            <a:ext cx="328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827584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059832" y="28529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843808" y="32129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148064" y="32129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081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проверь     Решение  задачи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7239000" cy="3962840"/>
          </a:xfrm>
        </p:spPr>
        <p:txBody>
          <a:bodyPr/>
          <a:lstStyle/>
          <a:p>
            <a:r>
              <a:rPr lang="ru-RU" dirty="0" smtClean="0"/>
              <a:t>1) 11•3 = 33 (</a:t>
            </a:r>
            <a:r>
              <a:rPr lang="ru-RU" dirty="0" err="1" smtClean="0"/>
              <a:t>ок</a:t>
            </a:r>
            <a:r>
              <a:rPr lang="ru-RU" dirty="0" smtClean="0"/>
              <a:t>.);</a:t>
            </a:r>
          </a:p>
          <a:p>
            <a:r>
              <a:rPr lang="ru-RU" dirty="0" smtClean="0"/>
              <a:t>2) 45 – 33 = 12 (</a:t>
            </a:r>
            <a:r>
              <a:rPr lang="ru-RU" dirty="0" err="1" smtClean="0"/>
              <a:t>ок</a:t>
            </a:r>
            <a:r>
              <a:rPr lang="ru-RU" dirty="0" smtClean="0"/>
              <a:t>.);</a:t>
            </a:r>
          </a:p>
          <a:p>
            <a:r>
              <a:rPr lang="ru-RU" dirty="0" smtClean="0"/>
              <a:t>3) 12 : 4 = 3 (</a:t>
            </a:r>
            <a:r>
              <a:rPr lang="ru-RU" dirty="0" err="1" smtClean="0"/>
              <a:t>ок</a:t>
            </a:r>
            <a:r>
              <a:rPr lang="ru-RU" dirty="0" smtClean="0"/>
              <a:t>.) — у Коли;</a:t>
            </a:r>
          </a:p>
          <a:p>
            <a:r>
              <a:rPr lang="ru-RU" dirty="0" smtClean="0"/>
              <a:t>4) 3 + 11 = 14 (</a:t>
            </a:r>
            <a:r>
              <a:rPr lang="ru-RU" dirty="0" err="1" smtClean="0"/>
              <a:t>ок</a:t>
            </a:r>
            <a:r>
              <a:rPr lang="ru-RU" dirty="0" smtClean="0"/>
              <a:t>.) — у Пети;</a:t>
            </a:r>
          </a:p>
          <a:p>
            <a:r>
              <a:rPr lang="ru-RU" dirty="0" smtClean="0"/>
              <a:t>5) 14•2 = 28 (</a:t>
            </a:r>
            <a:r>
              <a:rPr lang="ru-RU" dirty="0" err="1" smtClean="0"/>
              <a:t>ок</a:t>
            </a:r>
            <a:r>
              <a:rPr lang="ru-RU" dirty="0" smtClean="0"/>
              <a:t>.) — у Саши.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476672"/>
            <a:ext cx="8363272" cy="216024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Примеры задач на отыскание чисел по их сумме, разности или  кратному отношению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08920"/>
            <a:ext cx="8229600" cy="4685152"/>
          </a:xfrm>
        </p:spPr>
        <p:txBody>
          <a:bodyPr/>
          <a:lstStyle/>
          <a:p>
            <a:r>
              <a:rPr lang="ru-RU" dirty="0" smtClean="0"/>
              <a:t>В саду у </a:t>
            </a:r>
            <a:r>
              <a:rPr lang="ru-RU" dirty="0" err="1" smtClean="0"/>
              <a:t>Беляночки</a:t>
            </a:r>
            <a:r>
              <a:rPr lang="ru-RU" dirty="0" smtClean="0"/>
              <a:t> и Розочки на двух розовых кустах росли 24 розы — белые и красные. Белых роз было в 3 раза больше, чем красных. Сколько роз цвело на каждом кусте?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Сказочные задачи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. Кощей Бессмертный старше Бабы Яги на 300 </a:t>
            </a:r>
            <a:r>
              <a:rPr lang="ru-RU" b="1" dirty="0" err="1" smtClean="0"/>
              <a:t>лет,а</a:t>
            </a:r>
            <a:r>
              <a:rPr lang="ru-RU" b="1" dirty="0" smtClean="0"/>
              <a:t> вместе им 1000 лет и 2 года. Сколько лет Бабе Яге?</a:t>
            </a:r>
          </a:p>
          <a:p>
            <a:r>
              <a:rPr lang="ru-RU" b="1" dirty="0" smtClean="0"/>
              <a:t>. </a:t>
            </a:r>
            <a:r>
              <a:rPr lang="ru-RU" b="1" dirty="0" err="1" smtClean="0"/>
              <a:t>Винни-Пух</a:t>
            </a:r>
            <a:r>
              <a:rPr lang="ru-RU" b="1" dirty="0" smtClean="0"/>
              <a:t> тяжелее Пятачка в 3 раза и на 60 кг. Какое число покажет стрелка весов, если друзья встанут на них вместе?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Спасибо за работу!</a:t>
            </a:r>
            <a:endParaRPr lang="ru-RU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Домашнее задание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1.Решить задачи любым способом</a:t>
            </a:r>
          </a:p>
          <a:p>
            <a:r>
              <a:rPr lang="ru-RU" dirty="0" smtClean="0"/>
              <a:t>2.Придумать свою задачу данного вида с объяснением ее решения разными способами для будущего сборника</a:t>
            </a:r>
            <a:endParaRPr lang="ru-RU" dirty="0"/>
          </a:p>
        </p:txBody>
      </p:sp>
      <p:pic>
        <p:nvPicPr>
          <p:cNvPr id="5" name="Содержимое 4" descr="картинка учитель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8220" y="1600200"/>
            <a:ext cx="2721235" cy="4525963"/>
          </a:xfr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Математика в твоих руках</a:t>
            </a:r>
            <a:endParaRPr lang="ru-RU" sz="4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Содержимое 4" descr="IMG_38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Цель</a:t>
            </a:r>
            <a:b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 и задачи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Научиться решать нестандартные задачи</a:t>
            </a:r>
          </a:p>
          <a:p>
            <a:r>
              <a:rPr lang="ru-RU" dirty="0" smtClean="0"/>
              <a:t>Учиться различать нестандартные задачи</a:t>
            </a:r>
          </a:p>
          <a:p>
            <a:r>
              <a:rPr lang="ru-RU" dirty="0" smtClean="0"/>
              <a:t>Познакомиться с методами и способами решения нестандартных задач</a:t>
            </a:r>
          </a:p>
          <a:p>
            <a:r>
              <a:rPr lang="ru-RU" dirty="0" smtClean="0"/>
              <a:t>Учиться применять методы и способы решения  для конкретного вида задач и выбирать наиболее рациональный</a:t>
            </a:r>
          </a:p>
          <a:p>
            <a:r>
              <a:rPr lang="ru-RU" dirty="0" smtClean="0"/>
              <a:t>Создать сборник нестандартных задач с объяснением их решений для учащихся начальных классов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Решение</a:t>
            </a:r>
            <a:b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нестандартных задач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тех, кто любит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МАТЕМАТИКУ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2833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нестандартных задач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/>
            <a:r>
              <a:rPr lang="ru-RU" dirty="0" smtClean="0"/>
              <a:t>-задачи на отыскание чисел по сумме, разности или кратному отношению</a:t>
            </a:r>
          </a:p>
          <a:p>
            <a:pPr marL="624078" indent="-514350"/>
            <a:r>
              <a:rPr lang="ru-RU" dirty="0" smtClean="0"/>
              <a:t>-задачи на предположение</a:t>
            </a:r>
          </a:p>
          <a:p>
            <a:pPr marL="624078" indent="-514350"/>
            <a:r>
              <a:rPr lang="ru-RU" dirty="0" smtClean="0"/>
              <a:t>-задачи на замену данных</a:t>
            </a:r>
          </a:p>
          <a:p>
            <a:pPr marL="624078" indent="-514350"/>
            <a:r>
              <a:rPr lang="ru-RU" dirty="0" smtClean="0"/>
              <a:t>-задачи, решаемые методом инверсии(т.е. с конца)</a:t>
            </a:r>
          </a:p>
          <a:p>
            <a:pPr marL="624078" indent="-514350"/>
            <a:r>
              <a:rPr lang="ru-RU" dirty="0" smtClean="0"/>
              <a:t>-задачи на совместную работу</a:t>
            </a:r>
          </a:p>
          <a:p>
            <a:pPr marL="624078" indent="-514350"/>
            <a:r>
              <a:rPr lang="ru-RU" dirty="0" smtClean="0"/>
              <a:t>- задачи на движение</a:t>
            </a:r>
          </a:p>
          <a:p>
            <a:pPr marL="624078" indent="-514350"/>
            <a:r>
              <a:rPr lang="ru-RU" dirty="0" smtClean="0"/>
              <a:t>-комбинаторика</a:t>
            </a:r>
          </a:p>
          <a:p>
            <a:pPr marL="624078" indent="-514350"/>
            <a:r>
              <a:rPr lang="ru-RU" dirty="0" smtClean="0"/>
              <a:t>-головы и ноги</a:t>
            </a:r>
          </a:p>
          <a:p>
            <a:pPr marL="624078" indent="-514350"/>
            <a:r>
              <a:rPr lang="ru-RU" dirty="0" smtClean="0"/>
              <a:t>-защита проекта «Математика в твоих руках»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решения математических задач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текста задачи</a:t>
            </a:r>
          </a:p>
          <a:p>
            <a:r>
              <a:rPr lang="ru-RU" dirty="0" smtClean="0"/>
              <a:t>Поиск решения  (разбор задачи и составление плана решения)</a:t>
            </a:r>
          </a:p>
          <a:p>
            <a:r>
              <a:rPr lang="ru-RU" dirty="0" smtClean="0"/>
              <a:t>Осуществление плана решения</a:t>
            </a:r>
          </a:p>
          <a:p>
            <a:r>
              <a:rPr lang="ru-RU" dirty="0" smtClean="0"/>
              <a:t>Проверка решения задачи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Методы решения задач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Арифметический</a:t>
            </a:r>
          </a:p>
          <a:p>
            <a:r>
              <a:rPr lang="ru-RU" dirty="0" smtClean="0"/>
              <a:t>Алгебраический</a:t>
            </a:r>
          </a:p>
          <a:p>
            <a:r>
              <a:rPr lang="ru-RU" dirty="0" smtClean="0"/>
              <a:t>Графический и практический</a:t>
            </a:r>
          </a:p>
          <a:p>
            <a:r>
              <a:rPr lang="ru-RU" dirty="0" smtClean="0"/>
              <a:t>Подбора</a:t>
            </a:r>
          </a:p>
          <a:p>
            <a:r>
              <a:rPr lang="ru-RU" dirty="0" smtClean="0"/>
              <a:t>Последовательного и упорядоченного перебора</a:t>
            </a:r>
          </a:p>
          <a:p>
            <a:r>
              <a:rPr lang="ru-RU" dirty="0" smtClean="0"/>
              <a:t>Метод предположения ответа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98"/>
            <a:ext cx="8136904" cy="22048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Текстовые задачи на отыскание чисел по их сумме, разности или кратному отношению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700808"/>
            <a:ext cx="7671048" cy="504056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У Серёжи на 2 конфеты больше, чем у Вити. Вместе у них 16 конфет. Сколько конфет у каждого мальчика?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У Вити 16 конфет, а у Серёжи – на 2 конфеты больше. Сколько ?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818</Words>
  <Application>Microsoft Office PowerPoint</Application>
  <PresentationFormat>Экран (4:3)</PresentationFormat>
  <Paragraphs>102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Открытая  математическая школа  «Солнышко»</vt:lpstr>
      <vt:lpstr>Презентация PowerPoint</vt:lpstr>
      <vt:lpstr>Математика в твоих руках</vt:lpstr>
      <vt:lpstr>Цель  и задачи</vt:lpstr>
      <vt:lpstr>Решение нестандартных задач</vt:lpstr>
      <vt:lpstr>Виды нестандартных задач </vt:lpstr>
      <vt:lpstr>Этапы решения математических задач</vt:lpstr>
      <vt:lpstr>Методы решения задач</vt:lpstr>
      <vt:lpstr>  Текстовые задачи на отыскание чисел по их сумме, разности или кратному отношению</vt:lpstr>
      <vt:lpstr>Примеры подготовительных упражнений </vt:lpstr>
      <vt:lpstr>Методы решения задач</vt:lpstr>
      <vt:lpstr>Арифметический метод</vt:lpstr>
      <vt:lpstr>Алгебраический способ</vt:lpstr>
      <vt:lpstr>З а д а ч а 2    Бабушке столько лет, сколько внуку месяцев. Вместе им 65 лет. Сколько лет бабушке? Сколько лет внуку?</vt:lpstr>
      <vt:lpstr>Арифметический метод</vt:lpstr>
      <vt:lpstr> выбери способ для решения задачи</vt:lpstr>
      <vt:lpstr>Очевидно, что общее количество окуней 45, составим схему</vt:lpstr>
      <vt:lpstr>проверь     Решение  задачи</vt:lpstr>
      <vt:lpstr>Примеры задач на отыскание чисел по их сумме, разности или  кратному отношению</vt:lpstr>
      <vt:lpstr>Сказочные задачи</vt:lpstr>
      <vt:lpstr>Спасибо за работу!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нестандартные задачи</dc:title>
  <dc:creator>Тома</dc:creator>
  <cp:lastModifiedBy>Тамара Ивановна</cp:lastModifiedBy>
  <cp:revision>60</cp:revision>
  <cp:lastPrinted>2013-10-08T09:32:44Z</cp:lastPrinted>
  <dcterms:created xsi:type="dcterms:W3CDTF">2013-09-25T12:52:16Z</dcterms:created>
  <dcterms:modified xsi:type="dcterms:W3CDTF">2013-10-09T11:16:19Z</dcterms:modified>
</cp:coreProperties>
</file>