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7"/>
  </p:notesMasterIdLst>
  <p:sldIdLst>
    <p:sldId id="256" r:id="rId2"/>
    <p:sldId id="341" r:id="rId3"/>
    <p:sldId id="258" r:id="rId4"/>
    <p:sldId id="298" r:id="rId5"/>
    <p:sldId id="295" r:id="rId6"/>
    <p:sldId id="296" r:id="rId7"/>
    <p:sldId id="297" r:id="rId8"/>
    <p:sldId id="299" r:id="rId9"/>
    <p:sldId id="301" r:id="rId10"/>
    <p:sldId id="260" r:id="rId11"/>
    <p:sldId id="261" r:id="rId12"/>
    <p:sldId id="262" r:id="rId13"/>
    <p:sldId id="263" r:id="rId14"/>
    <p:sldId id="264" r:id="rId15"/>
    <p:sldId id="265" r:id="rId16"/>
    <p:sldId id="266" r:id="rId17"/>
    <p:sldId id="300" r:id="rId18"/>
    <p:sldId id="268" r:id="rId19"/>
    <p:sldId id="270" r:id="rId20"/>
    <p:sldId id="271" r:id="rId21"/>
    <p:sldId id="269"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302" r:id="rId46"/>
    <p:sldId id="319" r:id="rId47"/>
    <p:sldId id="320" r:id="rId48"/>
    <p:sldId id="321" r:id="rId49"/>
    <p:sldId id="322" r:id="rId50"/>
    <p:sldId id="323" r:id="rId51"/>
    <p:sldId id="337" r:id="rId52"/>
    <p:sldId id="325" r:id="rId53"/>
    <p:sldId id="326" r:id="rId54"/>
    <p:sldId id="327" r:id="rId55"/>
    <p:sldId id="328" r:id="rId56"/>
    <p:sldId id="329" r:id="rId57"/>
    <p:sldId id="330" r:id="rId58"/>
    <p:sldId id="331" r:id="rId59"/>
    <p:sldId id="332" r:id="rId60"/>
    <p:sldId id="333" r:id="rId61"/>
    <p:sldId id="334" r:id="rId62"/>
    <p:sldId id="315" r:id="rId63"/>
    <p:sldId id="338" r:id="rId64"/>
    <p:sldId id="339" r:id="rId65"/>
    <p:sldId id="340" r:id="rId6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524" autoAdjust="0"/>
    <p:restoredTop sz="94660"/>
  </p:normalViewPr>
  <p:slideViewPr>
    <p:cSldViewPr>
      <p:cViewPr>
        <p:scale>
          <a:sx n="78" d="100"/>
          <a:sy n="78" d="100"/>
        </p:scale>
        <p:origin x="-690" y="-4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49B5A340-8680-40AA-9E32-3854368D16DE}" type="datetimeFigureOut">
              <a:rPr lang="ru-RU"/>
              <a:pPr>
                <a:defRPr/>
              </a:pPr>
              <a:t>04.07.2014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44163494-B3A0-4674-AA09-3F178AC243F0}"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Идея  по данной теме возникла с 1992 года, когда с тренерской работы перешёл на преподавательскую.</a:t>
            </a:r>
          </a:p>
        </p:txBody>
      </p:sp>
      <p:sp>
        <p:nvSpPr>
          <p:cNvPr id="1741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DD4189-85BE-41E6-85C6-02AAAF9F5241}" type="slidenum">
              <a:rPr lang="ru-RU"/>
              <a:pPr fontAlgn="base">
                <a:spcBef>
                  <a:spcPct val="0"/>
                </a:spcBef>
                <a:spcAft>
                  <a:spcPct val="0"/>
                </a:spcAft>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раз слайда 1"/>
          <p:cNvSpPr>
            <a:spLocks noGrp="1" noRot="1" noChangeAspect="1"/>
          </p:cNvSpPr>
          <p:nvPr>
            <p:ph type="sldImg"/>
          </p:nvPr>
        </p:nvSpPr>
        <p:spPr bwMode="auto">
          <a:noFill/>
          <a:ln>
            <a:solidFill>
              <a:srgbClr val="000000"/>
            </a:solidFill>
            <a:miter lim="800000"/>
            <a:headEnd/>
            <a:tailEnd/>
          </a:ln>
        </p:spPr>
      </p:sp>
      <p:sp>
        <p:nvSpPr>
          <p:cNvPr id="25602"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Группа здоровья________________________________________</a:t>
            </a:r>
          </a:p>
          <a:p>
            <a:pPr>
              <a:spcBef>
                <a:spcPct val="0"/>
              </a:spcBef>
            </a:pPr>
            <a:r>
              <a:rPr lang="ru-RU" smtClean="0"/>
              <a:t>Отклонение в здоровье________________________________________________________________________________________</a:t>
            </a:r>
          </a:p>
          <a:p>
            <a:pPr>
              <a:spcBef>
                <a:spcPct val="0"/>
              </a:spcBef>
            </a:pPr>
            <a:r>
              <a:rPr lang="ru-RU" smtClean="0"/>
              <a:t>Подпись врача____________________</a:t>
            </a:r>
          </a:p>
        </p:txBody>
      </p:sp>
      <p:sp>
        <p:nvSpPr>
          <p:cNvPr id="2560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B2634F-24F4-4C50-ABF5-E5C3423639D9}" type="slidenum">
              <a:rPr lang="ru-RU"/>
              <a:pPr fontAlgn="base">
                <a:spcBef>
                  <a:spcPct val="0"/>
                </a:spcBef>
                <a:spcAft>
                  <a:spcPct val="0"/>
                </a:spcAft>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2.wav"/><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4.wav"/><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5"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nvGrpSpPr>
          <p:cNvPr id="6" name="Группа 1"/>
          <p:cNvGrpSpPr>
            <a:grpSpLocks/>
          </p:cNvGrpSpPr>
          <p:nvPr/>
        </p:nvGrpSpPr>
        <p:grpSpPr bwMode="auto">
          <a:xfrm>
            <a:off x="-19050" y="203200"/>
            <a:ext cx="9180513" cy="647700"/>
            <a:chOff x="-19045" y="216550"/>
            <a:chExt cx="9180548" cy="649224"/>
          </a:xfrm>
        </p:grpSpPr>
        <p:sp>
          <p:nvSpPr>
            <p:cNvPr id="7"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0" name="Дата 29"/>
          <p:cNvSpPr>
            <a:spLocks noGrp="1"/>
          </p:cNvSpPr>
          <p:nvPr>
            <p:ph type="dt" sz="half" idx="10"/>
          </p:nvPr>
        </p:nvSpPr>
        <p:spPr/>
        <p:txBody>
          <a:bodyPr/>
          <a:lstStyle>
            <a:lvl1pPr>
              <a:defRPr/>
            </a:lvl1pPr>
          </a:lstStyle>
          <a:p>
            <a:pPr>
              <a:defRPr/>
            </a:pPr>
            <a:fld id="{1CCC9D01-FFF3-4F2B-AAA0-011F13CF782A}" type="datetimeFigureOut">
              <a:rPr lang="ru-RU"/>
              <a:pPr>
                <a:defRPr/>
              </a:pPr>
              <a:t>04.07.2014</a:t>
            </a:fld>
            <a:endParaRPr lang="ru-RU"/>
          </a:p>
        </p:txBody>
      </p:sp>
      <p:sp>
        <p:nvSpPr>
          <p:cNvPr id="11" name="Нижний колонтитул 18"/>
          <p:cNvSpPr>
            <a:spLocks noGrp="1"/>
          </p:cNvSpPr>
          <p:nvPr>
            <p:ph type="ftr" sz="quarter" idx="11"/>
          </p:nvPr>
        </p:nvSpPr>
        <p:spPr/>
        <p:txBody>
          <a:bodyPr/>
          <a:lstStyle>
            <a:lvl1pPr>
              <a:defRPr/>
            </a:lvl1pPr>
          </a:lstStyle>
          <a:p>
            <a:pPr>
              <a:defRPr/>
            </a:pPr>
            <a:endParaRPr lang="ru-RU"/>
          </a:p>
        </p:txBody>
      </p:sp>
      <p:sp>
        <p:nvSpPr>
          <p:cNvPr id="12" name="Номер слайда 26"/>
          <p:cNvSpPr>
            <a:spLocks noGrp="1"/>
          </p:cNvSpPr>
          <p:nvPr>
            <p:ph type="sldNum" sz="quarter" idx="12"/>
          </p:nvPr>
        </p:nvSpPr>
        <p:spPr/>
        <p:txBody>
          <a:bodyPr/>
          <a:lstStyle>
            <a:lvl1pPr>
              <a:defRPr/>
            </a:lvl1pPr>
          </a:lstStyle>
          <a:p>
            <a:pPr>
              <a:defRPr/>
            </a:pPr>
            <a:fld id="{29367193-632D-4990-AAE7-78DC24E2AC8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advClick="0" advTm="10000">
    <p:dissolve/>
    <p:sndAc>
      <p:stSnd>
        <p:snd r:embed="rId2"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9524A72-DC62-4472-9400-10B24CBFC2CD}" type="datetimeFigureOut">
              <a:rPr lang="ru-RU"/>
              <a:pPr>
                <a:defRPr/>
              </a:pPr>
              <a:t>04.07.2014</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6D5CA862-7065-4C6D-88BC-DEAEC0D67517}"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D6E7B27B-0CC2-4D79-99D4-B037EBAE8848}" type="datetimeFigureOut">
              <a:rPr lang="ru-RU"/>
              <a:pPr>
                <a:defRPr/>
              </a:pPr>
              <a:t>04.07.2014</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5528212E-86BE-4CFE-9056-E4ED691DF1EA}"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0CC5C352-283F-4BEF-889C-3BEDDE583EC2}" type="datetimeFigureOut">
              <a:rPr lang="ru-RU"/>
              <a:pPr>
                <a:defRPr/>
              </a:pPr>
              <a:t>04.07.2014</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E5F440C8-8C04-4147-A994-9F3D34137671}"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5"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nvGrpSpPr>
          <p:cNvPr id="6" name="Группа 1"/>
          <p:cNvGrpSpPr>
            <a:grpSpLocks/>
          </p:cNvGrpSpPr>
          <p:nvPr/>
        </p:nvGrpSpPr>
        <p:grpSpPr bwMode="auto">
          <a:xfrm>
            <a:off x="-19050" y="203200"/>
            <a:ext cx="9180513" cy="647700"/>
            <a:chOff x="-19045" y="216550"/>
            <a:chExt cx="9180548" cy="649224"/>
          </a:xfrm>
        </p:grpSpPr>
        <p:sp>
          <p:nvSpPr>
            <p:cNvPr id="7"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9" name="Дата 3"/>
          <p:cNvSpPr>
            <a:spLocks noGrp="1"/>
          </p:cNvSpPr>
          <p:nvPr>
            <p:ph type="dt" sz="half" idx="10"/>
          </p:nvPr>
        </p:nvSpPr>
        <p:spPr/>
        <p:txBody>
          <a:bodyPr/>
          <a:lstStyle>
            <a:lvl1pPr>
              <a:defRPr/>
            </a:lvl1pPr>
          </a:lstStyle>
          <a:p>
            <a:pPr>
              <a:defRPr/>
            </a:pPr>
            <a:fld id="{EFB9F470-3B8D-44BA-96E1-7D02A7759C84}" type="datetimeFigureOut">
              <a:rPr lang="ru-RU"/>
              <a:pPr>
                <a:defRPr/>
              </a:pPr>
              <a:t>04.07.2014</a:t>
            </a:fld>
            <a:endParaRPr lang="ru-RU"/>
          </a:p>
        </p:txBody>
      </p:sp>
      <p:sp>
        <p:nvSpPr>
          <p:cNvPr id="10" name="Нижний колонтитул 4"/>
          <p:cNvSpPr>
            <a:spLocks noGrp="1"/>
          </p:cNvSpPr>
          <p:nvPr>
            <p:ph type="ftr" sz="quarter" idx="11"/>
          </p:nvPr>
        </p:nvSpPr>
        <p:spPr/>
        <p:txBody>
          <a:bodyPr/>
          <a:lstStyle>
            <a:lvl1pPr>
              <a:defRPr/>
            </a:lvl1pPr>
          </a:lstStyle>
          <a:p>
            <a:pPr>
              <a:defRPr/>
            </a:pPr>
            <a:endParaRPr lang="ru-RU"/>
          </a:p>
        </p:txBody>
      </p:sp>
      <p:sp>
        <p:nvSpPr>
          <p:cNvPr id="11" name="Номер слайда 5"/>
          <p:cNvSpPr>
            <a:spLocks noGrp="1"/>
          </p:cNvSpPr>
          <p:nvPr>
            <p:ph type="sldNum" sz="quarter" idx="12"/>
          </p:nvPr>
        </p:nvSpPr>
        <p:spPr/>
        <p:txBody>
          <a:bodyPr/>
          <a:lstStyle>
            <a:lvl1pPr>
              <a:defRPr/>
            </a:lvl1pPr>
          </a:lstStyle>
          <a:p>
            <a:pPr>
              <a:defRPr/>
            </a:pPr>
            <a:fld id="{0A9FCFDD-7070-41ED-B277-028550650B62}"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transition advClick="0" advTm="10000">
    <p:dissolve/>
    <p:sndAc>
      <p:stSnd>
        <p:snd r:embed="rId2"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E7C1084A-02D5-44F0-AD91-9E454D04CCF2}" type="datetimeFigureOut">
              <a:rPr lang="ru-RU"/>
              <a:pPr>
                <a:defRPr/>
              </a:pPr>
              <a:t>04.07.2014</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B4F66A5D-82EF-448F-8829-EFC1AA4E8BF5}"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a:defRPr/>
            </a:lvl1pPr>
          </a:lstStyle>
          <a:p>
            <a:pPr>
              <a:defRPr/>
            </a:pPr>
            <a:fld id="{4C90DEB1-8491-4876-939D-C255522741F5}" type="datetimeFigureOut">
              <a:rPr lang="ru-RU"/>
              <a:pPr>
                <a:defRPr/>
              </a:pPr>
              <a:t>04.07.2014</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a:defRPr/>
            </a:lvl1pPr>
          </a:lstStyle>
          <a:p>
            <a:pPr>
              <a:defRPr/>
            </a:pPr>
            <a:fld id="{0FA7ED29-4C45-4B46-8796-B1E57937F857}"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A55DD926-4288-4FB9-8D20-5DC67536DE35}" type="datetimeFigureOut">
              <a:rPr lang="ru-RU"/>
              <a:pPr>
                <a:defRPr/>
              </a:pPr>
              <a:t>04.07.2014</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6F6B9E30-4ED4-47D7-B4B7-A5C201492910}"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B15E0DBA-9324-4758-BBFB-BC8697A8B7DB}" type="datetimeFigureOut">
              <a:rPr lang="ru-RU"/>
              <a:pPr>
                <a:defRPr/>
              </a:pPr>
              <a:t>04.07.2014</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E08263D8-9BBD-4F9B-AFD1-1AC13327C6B9}"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548ACA8F-51BF-4668-B574-BE487016C791}" type="datetimeFigureOut">
              <a:rPr lang="ru-RU"/>
              <a:pPr>
                <a:defRPr/>
              </a:pPr>
              <a:t>04.07.2014</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a:defRPr/>
            </a:lvl1pPr>
          </a:lstStyle>
          <a:p>
            <a:pPr>
              <a:defRPr/>
            </a:pPr>
            <a:fld id="{B466E972-9F55-473A-87FC-736EB8778036}"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a:defRPr/>
            </a:lvl1pPr>
          </a:lstStyle>
          <a:p>
            <a:pPr>
              <a:defRPr/>
            </a:pPr>
            <a:fld id="{CD07E127-EDB6-4DC0-BCB9-D70A59037661}" type="datetimeFigureOut">
              <a:rPr lang="ru-RU"/>
              <a:pPr>
                <a:defRPr/>
              </a:pPr>
              <a:t>04.07.2014</a:t>
            </a:fld>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a:defRPr/>
            </a:lvl1pPr>
          </a:lstStyle>
          <a:p>
            <a:pPr>
              <a:defRPr/>
            </a:pPr>
            <a:fld id="{E1F632BE-FB1C-41B5-8E96-76C55FA2B031}" type="slidenum">
              <a:rPr lang="ru-RU"/>
              <a:pPr>
                <a:defRPr/>
              </a:pPr>
              <a:t>‹#›</a:t>
            </a:fld>
            <a:endParaRPr lang="ru-RU"/>
          </a:p>
        </p:txBody>
      </p:sp>
    </p:spTree>
  </p:cSld>
  <p:clrMapOvr>
    <a:masterClrMapping/>
  </p:clrMapOvr>
  <p:transition advClick="0" advTm="10000">
    <p:dissolve/>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09903DBC-7025-4132-8CCC-E9B3C124951E}" type="datetimeFigureOut">
              <a:rPr lang="ru-RU"/>
              <a:pPr>
                <a:defRPr/>
              </a:pPr>
              <a:t>04.07.2014</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8152C3E5-1EAE-4741-ABC3-BD75483C612A}" type="slidenum">
              <a:rPr lang="ru-RU"/>
              <a:pPr>
                <a:defRPr/>
              </a:pPr>
              <a:t>‹#›</a:t>
            </a:fld>
            <a:endParaRPr lang="ru-RU"/>
          </a:p>
        </p:txBody>
      </p:sp>
      <p:grpSp>
        <p:nvGrpSpPr>
          <p:cNvPr id="1033" name="Группа 1"/>
          <p:cNvGrpSpPr>
            <a:grpSpLocks/>
          </p:cNvGrpSpPr>
          <p:nvPr/>
        </p:nvGrpSpPr>
        <p:grpSpPr bwMode="auto">
          <a:xfrm>
            <a:off x="-19050" y="203200"/>
            <a:ext cx="9180513" cy="647700"/>
            <a:chOff x="-19045" y="216550"/>
            <a:chExt cx="9180548" cy="649224"/>
          </a:xfrm>
        </p:grpSpPr>
        <p:grpSp>
          <p:nvGrpSpPr>
            <p:cNvPr id="12" name="Полилиния 11"/>
            <p:cNvGrpSpPr>
              <a:grpSpLocks/>
            </p:cNvGrpSpPr>
            <p:nvPr/>
          </p:nvGrpSpPr>
          <p:grpSpPr bwMode="auto">
            <a:xfrm>
              <a:off x="-6124" y="-10242"/>
              <a:ext cx="9137904" cy="1048512"/>
              <a:chOff x="-6096" y="-24384"/>
              <a:chExt cx="9137904" cy="1048512"/>
            </a:xfrm>
          </p:grpSpPr>
          <p:pic>
            <p:nvPicPr>
              <p:cNvPr id="1034" name="Полилиния 11"/>
              <p:cNvPicPr>
                <a:picLocks noChangeArrowheads="1"/>
              </p:cNvPicPr>
              <p:nvPr/>
            </p:nvPicPr>
            <p:blipFill>
              <a:blip r:embed="rId14"/>
              <a:srcRect/>
              <a:stretch>
                <a:fillRect/>
              </a:stretch>
            </p:blipFill>
            <p:spPr bwMode="auto">
              <a:xfrm>
                <a:off x="-6096" y="-24384"/>
                <a:ext cx="9137904" cy="1048512"/>
              </a:xfrm>
              <a:prstGeom prst="rect">
                <a:avLst/>
              </a:prstGeom>
              <a:noFill/>
            </p:spPr>
          </p:pic>
          <p:sp>
            <p:nvSpPr>
              <p:cNvPr id="1035" name="Text Box 11"/>
              <p:cNvSpPr txBox="1">
                <a:spLocks noChangeArrowheads="1"/>
              </p:cNvSpPr>
              <p:nvPr/>
            </p:nvSpPr>
            <p:spPr bwMode="auto">
              <a:xfrm rot="21435692">
                <a:off x="-29294" y="421671"/>
                <a:ext cx="0" cy="0"/>
              </a:xfrm>
              <a:prstGeom prst="rect">
                <a:avLst/>
              </a:prstGeom>
              <a:noFill/>
              <a:ln w="9525">
                <a:noFill/>
                <a:miter lim="800000"/>
                <a:headEnd/>
                <a:tailEnd/>
              </a:ln>
            </p:spPr>
            <p:txBody>
              <a:bodyPr/>
              <a:lstStyle/>
              <a:p>
                <a:endParaRPr lang="en-US">
                  <a:latin typeface="Constantia" pitchFamily="18" charset="0"/>
                </a:endParaRPr>
              </a:p>
            </p:txBody>
          </p:sp>
        </p:gr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4" r:id="rId4"/>
    <p:sldLayoutId id="2147483693" r:id="rId5"/>
    <p:sldLayoutId id="2147483692" r:id="rId6"/>
    <p:sldLayoutId id="2147483691" r:id="rId7"/>
    <p:sldLayoutId id="2147483690" r:id="rId8"/>
    <p:sldLayoutId id="2147483698" r:id="rId9"/>
    <p:sldLayoutId id="2147483689" r:id="rId10"/>
    <p:sldLayoutId id="2147483688" r:id="rId11"/>
  </p:sldLayoutIdLst>
  <p:transition advClick="0" advTm="10000">
    <p:dissolve/>
    <p:sndAc>
      <p:stSnd>
        <p:snd r:embed="rId13" name="chimes.wav"/>
      </p:stSnd>
    </p:sndAc>
  </p:transition>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26" Type="http://schemas.openxmlformats.org/officeDocument/2006/relationships/image" Target="../media/image43.jpeg"/><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33.jpeg"/><Relationship Id="rId20" Type="http://schemas.openxmlformats.org/officeDocument/2006/relationships/image" Target="../media/image37.jpeg"/><Relationship Id="rId29"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41.jpe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26" Type="http://schemas.openxmlformats.org/officeDocument/2006/relationships/image" Target="../media/image43.jpeg"/><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33.jpeg"/><Relationship Id="rId20" Type="http://schemas.openxmlformats.org/officeDocument/2006/relationships/image" Target="../media/image37.jpeg"/><Relationship Id="rId29"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41.jpe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jpeg"/><Relationship Id="rId10" Type="http://schemas.openxmlformats.org/officeDocument/2006/relationships/image" Target="../media/image27.jpeg"/><Relationship Id="rId19" Type="http://schemas.openxmlformats.org/officeDocument/2006/relationships/image" Target="../media/image36.jpeg"/><Relationship Id="rId31" Type="http://schemas.openxmlformats.org/officeDocument/2006/relationships/image" Target="../media/image49.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extBox 5"/>
          <p:cNvPicPr>
            <a:picLocks noChangeArrowheads="1"/>
          </p:cNvPicPr>
          <p:nvPr/>
        </p:nvPicPr>
        <p:blipFill>
          <a:blip r:embed="rId3"/>
          <a:srcRect/>
          <a:stretch>
            <a:fillRect/>
          </a:stretch>
        </p:blipFill>
        <p:spPr bwMode="auto">
          <a:xfrm>
            <a:off x="-596900" y="-1006475"/>
            <a:ext cx="10337800" cy="2871788"/>
          </a:xfrm>
          <a:prstGeom prst="rect">
            <a:avLst/>
          </a:prstGeom>
          <a:noFill/>
        </p:spPr>
      </p:pic>
      <p:sp>
        <p:nvSpPr>
          <p:cNvPr id="3" name="TextBox 2"/>
          <p:cNvSpPr txBox="1"/>
          <p:nvPr/>
        </p:nvSpPr>
        <p:spPr>
          <a:xfrm>
            <a:off x="0" y="2428868"/>
            <a:ext cx="9001156" cy="3046988"/>
          </a:xfrm>
          <a:prstGeom prst="rect">
            <a:avLst/>
          </a:prstGeom>
          <a:noFill/>
        </p:spPr>
        <p:txBody>
          <a:bodyPr>
            <a:spAutoFit/>
          </a:bodyPr>
          <a:lstStyle/>
          <a:p>
            <a:pPr fontAlgn="auto">
              <a:spcBef>
                <a:spcPts val="0"/>
              </a:spcBef>
              <a:spcAft>
                <a:spcPts val="0"/>
              </a:spcAft>
              <a:defRPr/>
            </a:pPr>
            <a:r>
              <a:rPr lang="ru-RU" sz="3200" dirty="0">
                <a:ln>
                  <a:solidFill>
                    <a:srgbClr val="FF0000"/>
                  </a:solidFill>
                </a:ln>
                <a:latin typeface="+mn-lt"/>
              </a:rPr>
              <a:t>ДНЕВНИКА  ПО   ФИЗИЧЕСКОЙ  КУЛЬТУРЕ:</a:t>
            </a:r>
          </a:p>
          <a:p>
            <a:pPr fontAlgn="auto">
              <a:spcBef>
                <a:spcPts val="0"/>
              </a:spcBef>
              <a:spcAft>
                <a:spcPts val="0"/>
              </a:spcAft>
              <a:defRPr/>
            </a:pPr>
            <a:r>
              <a:rPr lang="ru-RU" sz="3200" dirty="0">
                <a:ln>
                  <a:solidFill>
                    <a:srgbClr val="FF0000"/>
                  </a:solidFill>
                </a:ln>
                <a:latin typeface="+mn-lt"/>
              </a:rPr>
              <a:t>«ПОЗНАЙ   И   ИЗМЕНИ   СЕБЯ»</a:t>
            </a:r>
          </a:p>
          <a:p>
            <a:pPr fontAlgn="auto">
              <a:spcBef>
                <a:spcPts val="0"/>
              </a:spcBef>
              <a:spcAft>
                <a:spcPts val="0"/>
              </a:spcAft>
              <a:defRPr/>
            </a:pPr>
            <a:endParaRPr lang="ru-RU" sz="3200" dirty="0">
              <a:ln>
                <a:solidFill>
                  <a:srgbClr val="FF0000"/>
                </a:solidFill>
              </a:ln>
              <a:latin typeface="+mn-lt"/>
            </a:endParaRPr>
          </a:p>
          <a:p>
            <a:pPr fontAlgn="auto">
              <a:spcBef>
                <a:spcPts val="0"/>
              </a:spcBef>
              <a:spcAft>
                <a:spcPts val="0"/>
              </a:spcAft>
              <a:defRPr/>
            </a:pPr>
            <a:r>
              <a:rPr lang="ru-RU" sz="3200" dirty="0">
                <a:ln>
                  <a:solidFill>
                    <a:srgbClr val="FF0000"/>
                  </a:solidFill>
                </a:ln>
                <a:latin typeface="+mn-lt"/>
              </a:rPr>
              <a:t>«СОЦИАЛЬНЫЙ   ПОТЕНЦИАЛ  ФИЗИЧЕСКОГО   ВОСПИТАНИЯ   И   РАЗВИТИЕ   СТУДЕНЧЕСКОГО   СПОРТА»</a:t>
            </a:r>
            <a:endParaRPr lang="ru-RU" sz="3200" dirty="0">
              <a:ln>
                <a:solidFill>
                  <a:srgbClr val="FF0000"/>
                </a:solidFill>
              </a:ln>
              <a:latin typeface="+mn-lt"/>
            </a:endParaRPr>
          </a:p>
        </p:txBody>
      </p:sp>
      <p:sp>
        <p:nvSpPr>
          <p:cNvPr id="14339" name="TextBox 4"/>
          <p:cNvSpPr txBox="1">
            <a:spLocks noChangeArrowheads="1"/>
          </p:cNvSpPr>
          <p:nvPr/>
        </p:nvSpPr>
        <p:spPr bwMode="auto">
          <a:xfrm>
            <a:off x="468313" y="-747713"/>
            <a:ext cx="8496300"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
        <p:nvSpPr>
          <p:cNvPr id="14340" name="TextBox 6"/>
          <p:cNvSpPr txBox="1">
            <a:spLocks noChangeArrowheads="1"/>
          </p:cNvSpPr>
          <p:nvPr/>
        </p:nvSpPr>
        <p:spPr bwMode="auto">
          <a:xfrm>
            <a:off x="1763713" y="260350"/>
            <a:ext cx="6264275" cy="646113"/>
          </a:xfrm>
          <a:prstGeom prst="rect">
            <a:avLst/>
          </a:prstGeom>
          <a:noFill/>
          <a:ln w="9525">
            <a:noFill/>
            <a:miter lim="800000"/>
            <a:headEnd/>
            <a:tailEnd/>
          </a:ln>
        </p:spPr>
        <p:txBody>
          <a:bodyPr>
            <a:spAutoFit/>
          </a:bodyPr>
          <a:lstStyle/>
          <a:p>
            <a:r>
              <a:rPr lang="ru-RU" b="1">
                <a:solidFill>
                  <a:srgbClr val="FFFF00"/>
                </a:solidFill>
                <a:latin typeface="Constantia" pitchFamily="18" charset="0"/>
              </a:rPr>
              <a:t>№  269-849-985.   Г.В.  Тропынин.</a:t>
            </a:r>
            <a:endParaRPr lang="ru-RU">
              <a:solidFill>
                <a:srgbClr val="FFFF00"/>
              </a:solidFill>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500063"/>
            <a:ext cx="8286750" cy="2032000"/>
          </a:xfrm>
          <a:prstGeom prst="rect">
            <a:avLst/>
          </a:prstGeom>
          <a:noFill/>
        </p:spPr>
        <p:txBody>
          <a:bodyPr>
            <a:spAutoFit/>
          </a:bodyPr>
          <a:lstStyle/>
          <a:p>
            <a:pPr fontAlgn="auto">
              <a:spcBef>
                <a:spcPts val="0"/>
              </a:spcBef>
              <a:spcAft>
                <a:spcPts val="0"/>
              </a:spcAft>
              <a:defRPr/>
            </a:pPr>
            <a:r>
              <a:rPr lang="ru-RU" sz="7200" b="1" dirty="0">
                <a:latin typeface="+mn-lt"/>
              </a:rPr>
              <a:t>СОДЕРЖАНИЕ</a:t>
            </a:r>
            <a:endParaRPr lang="ru-RU" b="1" dirty="0">
              <a:latin typeface="+mn-lt"/>
            </a:endParaRPr>
          </a:p>
          <a:p>
            <a:pPr fontAlgn="auto">
              <a:spcBef>
                <a:spcPts val="0"/>
              </a:spcBef>
              <a:spcAft>
                <a:spcPts val="0"/>
              </a:spcAft>
              <a:defRPr/>
            </a:pPr>
            <a:r>
              <a:rPr lang="ru-RU" b="1" dirty="0">
                <a:latin typeface="+mn-lt"/>
              </a:rPr>
              <a:t> </a:t>
            </a:r>
          </a:p>
          <a:p>
            <a:pPr marL="342900" indent="-342900" fontAlgn="auto">
              <a:spcBef>
                <a:spcPts val="0"/>
              </a:spcBef>
              <a:spcAft>
                <a:spcPts val="0"/>
              </a:spcAft>
              <a:buFontTx/>
              <a:buAutoNum type="arabicPeriod"/>
              <a:defRPr/>
            </a:pPr>
            <a:r>
              <a:rPr lang="ru-RU" b="1" dirty="0">
                <a:latin typeface="+mn-lt"/>
              </a:rPr>
              <a:t>МЕДОСМОТР</a:t>
            </a:r>
          </a:p>
          <a:p>
            <a:pPr marL="342900" indent="-342900" fontAlgn="auto">
              <a:spcBef>
                <a:spcPts val="0"/>
              </a:spcBef>
              <a:spcAft>
                <a:spcPts val="0"/>
              </a:spcAft>
              <a:defRPr/>
            </a:pPr>
            <a:endParaRPr lang="ru-RU" b="1" dirty="0">
              <a:latin typeface="+mn-lt"/>
            </a:endParaRPr>
          </a:p>
        </p:txBody>
      </p:sp>
      <p:graphicFrame>
        <p:nvGraphicFramePr>
          <p:cNvPr id="3" name="Таблица 2"/>
          <p:cNvGraphicFramePr>
            <a:graphicFrameLocks noGrp="1"/>
          </p:cNvGraphicFramePr>
          <p:nvPr/>
        </p:nvGraphicFramePr>
        <p:xfrm>
          <a:off x="1533525" y="2378075"/>
          <a:ext cx="6076950" cy="3995738"/>
        </p:xfrm>
        <a:graphic>
          <a:graphicData uri="http://schemas.openxmlformats.org/drawingml/2006/table">
            <a:tbl>
              <a:tblPr/>
              <a:tblGrid>
                <a:gridCol w="525463"/>
                <a:gridCol w="800100"/>
                <a:gridCol w="3086100"/>
                <a:gridCol w="685800"/>
                <a:gridCol w="979487"/>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Кабинет</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Заключение врача.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Дата.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Подпись.</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4646" name="TextBox 3"/>
          <p:cNvSpPr txBox="1">
            <a:spLocks noChangeArrowheads="1"/>
          </p:cNvSpPr>
          <p:nvPr/>
        </p:nvSpPr>
        <p:spPr bwMode="auto">
          <a:xfrm>
            <a:off x="1116013" y="188913"/>
            <a:ext cx="69850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1143000" y="642938"/>
            <a:ext cx="7497763" cy="646112"/>
          </a:xfrm>
          <a:prstGeom prst="rect">
            <a:avLst/>
          </a:prstGeom>
          <a:noFill/>
          <a:ln w="9525">
            <a:noFill/>
            <a:miter lim="800000"/>
            <a:headEnd/>
            <a:tailEnd/>
          </a:ln>
        </p:spPr>
        <p:txBody>
          <a:bodyPr wrap="none">
            <a:spAutoFit/>
          </a:bodyPr>
          <a:lstStyle/>
          <a:p>
            <a:r>
              <a:rPr lang="ru-RU" sz="3600">
                <a:latin typeface="Constantia" pitchFamily="18" charset="0"/>
              </a:rPr>
              <a:t>2. </a:t>
            </a:r>
            <a:r>
              <a:rPr lang="ru-RU" b="1">
                <a:latin typeface="Constantia" pitchFamily="18" charset="0"/>
              </a:rPr>
              <a:t>ПРИМЕРНОЕ  РАСПРЕДЕЛЕНИЕ  РЕЖИМНЫХ  МОМЕНТОВ</a:t>
            </a:r>
          </a:p>
        </p:txBody>
      </p:sp>
      <p:graphicFrame>
        <p:nvGraphicFramePr>
          <p:cNvPr id="6" name="Таблица 5"/>
          <p:cNvGraphicFramePr>
            <a:graphicFrameLocks noGrp="1"/>
          </p:cNvGraphicFramePr>
          <p:nvPr/>
        </p:nvGraphicFramePr>
        <p:xfrm>
          <a:off x="1524000" y="2176463"/>
          <a:ext cx="6096000" cy="4170362"/>
        </p:xfrm>
        <a:graphic>
          <a:graphicData uri="http://schemas.openxmlformats.org/drawingml/2006/table">
            <a:tbl>
              <a:tblPr/>
              <a:tblGrid>
                <a:gridCol w="922338"/>
                <a:gridCol w="3373437"/>
                <a:gridCol w="922338"/>
                <a:gridCol w="877887"/>
              </a:tblGrid>
              <a:tr h="188913">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Режимные  моменты</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Возраст</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r>
              <a:tr h="188913">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15-16</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17-18</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Ночной сон</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9ч.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8.5ч.-9ч.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8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Утренняя гимнастика, водные процедуры, </a:t>
                      </a: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приём пищи, туалет.</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Дневной сон</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По желанию</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4</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Учебные и факультативные занятия</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5ч.-6ч.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5ч.-6ч.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5</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Учебные занятия дома (с учётом перерывов)</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2.5ч. </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2.5ч.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6</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Игры на открытом воздухе, дорога в колледж и обратно.</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3ч.-4ч.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3ч.-4ч.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7</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Внеклассные и внеколледжные занятия, свободное время, общественно полезный труд, помощь семье, чтение и т.п.</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1ч.-1.5ч.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1ч.-1.5ч.</a:t>
                      </a:r>
                    </a:p>
                  </a:txBody>
                  <a:tcPr marL="61495" marR="6149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667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cs typeface="Arial" charset="0"/>
            </a:endParaRPr>
          </a:p>
        </p:txBody>
      </p:sp>
      <p:sp>
        <p:nvSpPr>
          <p:cNvPr id="26676" name="TextBox 4"/>
          <p:cNvSpPr txBox="1">
            <a:spLocks noChangeArrowheads="1"/>
          </p:cNvSpPr>
          <p:nvPr/>
        </p:nvSpPr>
        <p:spPr bwMode="auto">
          <a:xfrm>
            <a:off x="1258888" y="260350"/>
            <a:ext cx="7345362"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0" y="2373313"/>
          <a:ext cx="6096000" cy="3644900"/>
        </p:xfrm>
        <a:graphic>
          <a:graphicData uri="http://schemas.openxmlformats.org/drawingml/2006/table">
            <a:tbl>
              <a:tblPr/>
              <a:tblGrid>
                <a:gridCol w="847725"/>
                <a:gridCol w="3600450"/>
                <a:gridCol w="846138"/>
                <a:gridCol w="801687"/>
              </a:tblGrid>
              <a:tr h="161925">
                <a:tc rowSpan="2">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СОДЕРЖАНИЕ</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ВРЕМЯ</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r>
              <a:tr h="161925">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Начало</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Конец</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2</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3</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4</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5</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6</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7</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8</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9</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10</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1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11</a:t>
                      </a: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600" b="1" i="0" u="none" strike="noStrike" cap="none" normalizeH="0" baseline="0" smtClean="0">
                        <a:ln>
                          <a:noFill/>
                        </a:ln>
                        <a:solidFill>
                          <a:schemeClr val="tx1"/>
                        </a:solidFill>
                        <a:effectLst/>
                        <a:latin typeface="Times New Roman" pitchFamily="18" charset="0"/>
                        <a:cs typeface="Times New Roman" pitchFamily="18" charset="0"/>
                      </a:endParaRPr>
                    </a:p>
                  </a:txBody>
                  <a:tcPr marL="63537" marR="63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7718" name="Rectangle 1"/>
          <p:cNvSpPr>
            <a:spLocks noChangeArrowheads="1"/>
          </p:cNvSpPr>
          <p:nvPr/>
        </p:nvSpPr>
        <p:spPr bwMode="auto">
          <a:xfrm>
            <a:off x="0" y="104775"/>
            <a:ext cx="255588" cy="247650"/>
          </a:xfrm>
          <a:prstGeom prst="rect">
            <a:avLst/>
          </a:prstGeom>
          <a:noFill/>
          <a:ln w="9525">
            <a:noFill/>
            <a:miter lim="800000"/>
            <a:headEnd/>
            <a:tailEnd/>
          </a:ln>
        </p:spPr>
        <p:txBody>
          <a:bodyPr wrap="none" anchor="ctr">
            <a:spAutoFit/>
          </a:bodyPr>
          <a:lstStyle/>
          <a:p>
            <a:pPr eaLnBrk="0" hangingPunct="0"/>
            <a:r>
              <a:rPr lang="ru-RU" sz="1000" b="1">
                <a:ea typeface="Times New Roman" pitchFamily="18" charset="0"/>
                <a:cs typeface="Arial" charset="0"/>
              </a:rPr>
              <a:t>  </a:t>
            </a:r>
            <a:endParaRPr lang="ru-RU">
              <a:ea typeface="Times New Roman" pitchFamily="18" charset="0"/>
              <a:cs typeface="Arial" charset="0"/>
            </a:endParaRPr>
          </a:p>
        </p:txBody>
      </p:sp>
      <p:sp>
        <p:nvSpPr>
          <p:cNvPr id="27719" name="TextBox 3"/>
          <p:cNvSpPr txBox="1">
            <a:spLocks noChangeArrowheads="1"/>
          </p:cNvSpPr>
          <p:nvPr/>
        </p:nvSpPr>
        <p:spPr bwMode="auto">
          <a:xfrm>
            <a:off x="2928938" y="1071563"/>
            <a:ext cx="3925887" cy="523875"/>
          </a:xfrm>
          <a:prstGeom prst="rect">
            <a:avLst/>
          </a:prstGeom>
          <a:noFill/>
          <a:ln w="9525">
            <a:noFill/>
            <a:miter lim="800000"/>
            <a:headEnd/>
            <a:tailEnd/>
          </a:ln>
        </p:spPr>
        <p:txBody>
          <a:bodyPr>
            <a:spAutoFit/>
          </a:bodyPr>
          <a:lstStyle/>
          <a:p>
            <a:r>
              <a:rPr lang="ru-RU" sz="2800" b="1">
                <a:latin typeface="Constantia" pitchFamily="18" charset="0"/>
              </a:rPr>
              <a:t>ВАШ   РЕЖИМ   ДНЯ</a:t>
            </a:r>
          </a:p>
        </p:txBody>
      </p:sp>
      <p:sp>
        <p:nvSpPr>
          <p:cNvPr id="27720" name="TextBox 4"/>
          <p:cNvSpPr txBox="1">
            <a:spLocks noChangeArrowheads="1"/>
          </p:cNvSpPr>
          <p:nvPr/>
        </p:nvSpPr>
        <p:spPr bwMode="auto">
          <a:xfrm>
            <a:off x="900113" y="260350"/>
            <a:ext cx="73437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00188" y="1857375"/>
          <a:ext cx="6110287" cy="4213225"/>
        </p:xfrm>
        <a:graphic>
          <a:graphicData uri="http://schemas.openxmlformats.org/drawingml/2006/table">
            <a:tbl>
              <a:tblPr/>
              <a:tblGrid>
                <a:gridCol w="414337"/>
                <a:gridCol w="1608138"/>
                <a:gridCol w="4087812"/>
              </a:tblGrid>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Наименование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Наружный осмотр</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Осанка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Голова и туловище находятся на одной вертикали. Плечи развёрнуты находятся на одном уровне, лопатки прижаты, физиологические кривизны позвоночника нормально выражены. Грудь слегка выпуклая. Живот подтянут, Ноги разогнуты.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Положение головы</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На одной вертикали с туловищем. Подана вперёд. Наклонена вправо, влево.</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Позвоночник</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Физиологические изгибы: шейный и поясничный лордоз (выпуклость вперёд); грудной и крестцово-копчиковый кифоз (выпуклость назад). Глубина 3-4см.</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Грудная клетка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В норме. Цилиндрическая. Коническая. Уплощённая.</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Форма живота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Хорошо несколько втянут. Норма незначительно выпячивается. Слабое отвислость живота.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Форма ног</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Прямые-смыкание бёдер, коленей, голеней и пяток с небольшим просветом. «О»-образная форма. «Х»- образная форма.</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Стопа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Норма – не более 1/3 пигментированная часть стопы. Уплощённая больше 1/3. Плоская – вся ширина стопы.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Развитие мускулатуры</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Хорошая.  Удовлетворительная. Слабая.</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Кожа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Влажность. Окраска. Наличие сыпей. Повреждения, Омозолестность. Опрелость.</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Жироотложение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Норма-кожная складка берётся свободно. Слабое -берётся с трудом. Низкое-костный и мышечный рельефы сглажены.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Опорно-двигательный аппарат</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Ограничение движений в суставах. Повышенная подвижность, привычные вывихи.</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27" name="TextBox 4"/>
          <p:cNvSpPr txBox="1">
            <a:spLocks noChangeArrowheads="1"/>
          </p:cNvSpPr>
          <p:nvPr/>
        </p:nvSpPr>
        <p:spPr bwMode="auto">
          <a:xfrm>
            <a:off x="1214438" y="642938"/>
            <a:ext cx="6767512" cy="1754187"/>
          </a:xfrm>
          <a:prstGeom prst="rect">
            <a:avLst/>
          </a:prstGeom>
          <a:noFill/>
          <a:ln w="9525">
            <a:noFill/>
            <a:miter lim="800000"/>
            <a:headEnd/>
            <a:tailEnd/>
          </a:ln>
        </p:spPr>
        <p:txBody>
          <a:bodyPr wrap="none">
            <a:spAutoFit/>
          </a:bodyPr>
          <a:lstStyle/>
          <a:p>
            <a:pPr marL="742950" indent="-742950">
              <a:buFontTx/>
              <a:buAutoNum type="arabicPeriod" startAt="3"/>
            </a:pPr>
            <a:r>
              <a:rPr lang="ru-RU" sz="3600">
                <a:latin typeface="Constantia" pitchFamily="18" charset="0"/>
              </a:rPr>
              <a:t>ФИЗИЧЕСКОЕ   РАЗВИТИЕ</a:t>
            </a:r>
          </a:p>
          <a:p>
            <a:pPr marL="742950" indent="-742950"/>
            <a:r>
              <a:rPr lang="ru-RU">
                <a:latin typeface="Constantia" pitchFamily="18" charset="0"/>
              </a:rPr>
              <a:t>Дата________________________</a:t>
            </a:r>
          </a:p>
          <a:p>
            <a:pPr marL="742950" indent="-742950"/>
            <a:r>
              <a:rPr lang="ru-RU">
                <a:latin typeface="Constantia" pitchFamily="18" charset="0"/>
              </a:rPr>
              <a:t>Нужное подчеркнуть.</a:t>
            </a:r>
          </a:p>
          <a:p>
            <a:pPr marL="742950" indent="-742950"/>
            <a:r>
              <a:rPr lang="ru-RU" sz="3600">
                <a:latin typeface="Constantia" pitchFamily="18" charset="0"/>
              </a:rPr>
              <a:t>     </a:t>
            </a:r>
          </a:p>
        </p:txBody>
      </p:sp>
      <p:sp>
        <p:nvSpPr>
          <p:cNvPr id="28728" name="TextBox 3"/>
          <p:cNvSpPr txBox="1">
            <a:spLocks noChangeArrowheads="1"/>
          </p:cNvSpPr>
          <p:nvPr/>
        </p:nvSpPr>
        <p:spPr bwMode="auto">
          <a:xfrm>
            <a:off x="1042988" y="188913"/>
            <a:ext cx="65532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
          <p:cNvSpPr txBox="1">
            <a:spLocks noChangeArrowheads="1"/>
          </p:cNvSpPr>
          <p:nvPr/>
        </p:nvSpPr>
        <p:spPr bwMode="auto">
          <a:xfrm>
            <a:off x="1857375" y="500063"/>
            <a:ext cx="5857875" cy="584200"/>
          </a:xfrm>
          <a:prstGeom prst="rect">
            <a:avLst/>
          </a:prstGeom>
          <a:noFill/>
          <a:ln w="9525">
            <a:noFill/>
            <a:miter lim="800000"/>
            <a:headEnd/>
            <a:tailEnd/>
          </a:ln>
        </p:spPr>
        <p:txBody>
          <a:bodyPr>
            <a:spAutoFit/>
          </a:bodyPr>
          <a:lstStyle/>
          <a:p>
            <a:r>
              <a:rPr lang="ru-RU" sz="3200">
                <a:latin typeface="Constantia" pitchFamily="18" charset="0"/>
              </a:rPr>
              <a:t> 4    АТРОПОМЕТРИЯ</a:t>
            </a:r>
          </a:p>
        </p:txBody>
      </p:sp>
      <p:graphicFrame>
        <p:nvGraphicFramePr>
          <p:cNvPr id="3" name="Таблица 2"/>
          <p:cNvGraphicFramePr>
            <a:graphicFrameLocks noGrp="1"/>
          </p:cNvGraphicFramePr>
          <p:nvPr/>
        </p:nvGraphicFramePr>
        <p:xfrm>
          <a:off x="1331913" y="1527175"/>
          <a:ext cx="6288087" cy="4278313"/>
        </p:xfrm>
        <a:graphic>
          <a:graphicData uri="http://schemas.openxmlformats.org/drawingml/2006/table">
            <a:tbl>
              <a:tblPr/>
              <a:tblGrid>
                <a:gridCol w="695325"/>
                <a:gridCol w="442912"/>
                <a:gridCol w="396875"/>
                <a:gridCol w="398463"/>
                <a:gridCol w="393700"/>
                <a:gridCol w="396875"/>
                <a:gridCol w="396875"/>
                <a:gridCol w="398462"/>
                <a:gridCol w="398463"/>
                <a:gridCol w="398462"/>
                <a:gridCol w="398463"/>
                <a:gridCol w="396875"/>
                <a:gridCol w="398462"/>
                <a:gridCol w="392113"/>
                <a:gridCol w="385762"/>
              </a:tblGrid>
              <a:tr h="5683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год</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рост</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вес</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окружность</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грудной</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клетки</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Окружность плеча</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Окруж-</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ность</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бедра</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Окруж-</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ность</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голени</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шея</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8913">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нор</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ма</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вдох</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вы-</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дох</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бицепса</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трицепса</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Л</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П</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Л</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П</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18891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Л</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П</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Л</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П</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5270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Осень </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20__</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Весна </a:t>
                      </a: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088">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0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Осень </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20__</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Весна  </a:t>
                      </a: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9438">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08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Осень </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20_</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Весна </a:t>
                      </a: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8000">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cs typeface="Times New Roman" pitchFamily="18" charset="0"/>
                      </a:endParaRPr>
                    </a:p>
                  </a:txBody>
                  <a:tcPr marL="60875" marR="6087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833"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cs typeface="Arial" charset="0"/>
            </a:endParaRPr>
          </a:p>
        </p:txBody>
      </p:sp>
      <p:sp>
        <p:nvSpPr>
          <p:cNvPr id="29834" name="TextBox 4"/>
          <p:cNvSpPr txBox="1">
            <a:spLocks noChangeArrowheads="1"/>
          </p:cNvSpPr>
          <p:nvPr/>
        </p:nvSpPr>
        <p:spPr bwMode="auto">
          <a:xfrm>
            <a:off x="827088" y="188913"/>
            <a:ext cx="748982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571500" y="642938"/>
            <a:ext cx="8358188" cy="1077912"/>
          </a:xfrm>
          <a:prstGeom prst="rect">
            <a:avLst/>
          </a:prstGeom>
          <a:noFill/>
          <a:ln w="9525">
            <a:noFill/>
            <a:miter lim="800000"/>
            <a:headEnd/>
            <a:tailEnd/>
          </a:ln>
        </p:spPr>
        <p:txBody>
          <a:bodyPr>
            <a:spAutoFit/>
          </a:bodyPr>
          <a:lstStyle/>
          <a:p>
            <a:r>
              <a:rPr lang="ru-RU" sz="3200">
                <a:latin typeface="Constantia" pitchFamily="18" charset="0"/>
              </a:rPr>
              <a:t>5. </a:t>
            </a:r>
            <a:r>
              <a:rPr lang="ru-RU" b="1">
                <a:latin typeface="Constantia" pitchFamily="18" charset="0"/>
              </a:rPr>
              <a:t>САМОКОНТРОЛЬ</a:t>
            </a:r>
            <a:r>
              <a:rPr lang="ru-RU" sz="3200" b="1">
                <a:latin typeface="Constantia" pitchFamily="18" charset="0"/>
              </a:rPr>
              <a:t> </a:t>
            </a:r>
            <a:r>
              <a:rPr lang="ru-RU" b="1">
                <a:latin typeface="Constantia" pitchFamily="18" charset="0"/>
              </a:rPr>
              <a:t> СУБЪЕКТИВНЫХ  И  ОБЪЕКТИВНЫХ</a:t>
            </a:r>
            <a:r>
              <a:rPr lang="ru-RU" sz="3200" b="1">
                <a:latin typeface="Constantia" pitchFamily="18" charset="0"/>
              </a:rPr>
              <a:t>    </a:t>
            </a:r>
            <a:r>
              <a:rPr lang="ru-RU" b="1">
                <a:latin typeface="Constantia" pitchFamily="18" charset="0"/>
              </a:rPr>
              <a:t>ПОКАЗАТЕЛЕЙ</a:t>
            </a:r>
            <a:r>
              <a:rPr lang="ru-RU" sz="3200" b="1">
                <a:latin typeface="Constantia" pitchFamily="18" charset="0"/>
              </a:rPr>
              <a:t>  </a:t>
            </a:r>
          </a:p>
        </p:txBody>
      </p:sp>
      <p:graphicFrame>
        <p:nvGraphicFramePr>
          <p:cNvPr id="4" name="Таблица 3"/>
          <p:cNvGraphicFramePr>
            <a:graphicFrameLocks noGrp="1"/>
          </p:cNvGraphicFramePr>
          <p:nvPr/>
        </p:nvGraphicFramePr>
        <p:xfrm>
          <a:off x="1533525" y="1935163"/>
          <a:ext cx="6076950" cy="4664075"/>
        </p:xfrm>
        <a:graphic>
          <a:graphicData uri="http://schemas.openxmlformats.org/drawingml/2006/table">
            <a:tbl>
              <a:tblPr/>
              <a:tblGrid>
                <a:gridCol w="307975"/>
                <a:gridCol w="1360488"/>
                <a:gridCol w="3657600"/>
                <a:gridCol w="750887"/>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Наименование</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Запись показателей</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Дата</a:t>
                      </a: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Самочувствие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«хорошее», «удовлетворительное», «плохое».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Усталость</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«не устал», «немного устал», «переутомился».</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Работоспособность</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«хорошая», «обычная», «сниженная».</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Аппетит</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«повышенный», «хороший», «пониженный», «отсутствие».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Подсчёт пульса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На поверхности артерий (лучевой, височной, сонной: до занятий, после нагрузки, после тренировки.</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Определение веса</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На каждом занятии:</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Потоотделение</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«умеренную», «значительную», «чрезмерную».</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769" name="TextBox 4"/>
          <p:cNvSpPr txBox="1">
            <a:spLocks noChangeArrowheads="1"/>
          </p:cNvSpPr>
          <p:nvPr/>
        </p:nvSpPr>
        <p:spPr bwMode="auto">
          <a:xfrm>
            <a:off x="971550" y="188913"/>
            <a:ext cx="72009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cs typeface="Arial" charset="0"/>
            </a:endParaRPr>
          </a:p>
        </p:txBody>
      </p:sp>
      <p:sp>
        <p:nvSpPr>
          <p:cNvPr id="31746" name="TextBox 3"/>
          <p:cNvSpPr txBox="1">
            <a:spLocks noChangeArrowheads="1"/>
          </p:cNvSpPr>
          <p:nvPr/>
        </p:nvSpPr>
        <p:spPr bwMode="auto">
          <a:xfrm>
            <a:off x="2143125" y="357188"/>
            <a:ext cx="4533900" cy="369887"/>
          </a:xfrm>
          <a:prstGeom prst="rect">
            <a:avLst/>
          </a:prstGeom>
          <a:noFill/>
          <a:ln w="9525">
            <a:noFill/>
            <a:miter lim="800000"/>
            <a:headEnd/>
            <a:tailEnd/>
          </a:ln>
        </p:spPr>
        <p:txBody>
          <a:bodyPr>
            <a:spAutoFit/>
          </a:bodyPr>
          <a:lstStyle/>
          <a:p>
            <a:r>
              <a:rPr lang="ru-RU" b="1">
                <a:latin typeface="Constantia" pitchFamily="18" charset="0"/>
              </a:rPr>
              <a:t>ТРЕНИРОВОЧНЫЙ    ПРОЦЕСС</a:t>
            </a:r>
          </a:p>
        </p:txBody>
      </p:sp>
      <p:graphicFrame>
        <p:nvGraphicFramePr>
          <p:cNvPr id="5" name="Таблица 4"/>
          <p:cNvGraphicFramePr>
            <a:graphicFrameLocks noGrp="1"/>
          </p:cNvGraphicFramePr>
          <p:nvPr/>
        </p:nvGraphicFramePr>
        <p:xfrm>
          <a:off x="1524000" y="1379538"/>
          <a:ext cx="6096000" cy="5380037"/>
        </p:xfrm>
        <a:graphic>
          <a:graphicData uri="http://schemas.openxmlformats.org/drawingml/2006/table">
            <a:tbl>
              <a:tblPr/>
              <a:tblGrid>
                <a:gridCol w="630238"/>
                <a:gridCol w="3116262"/>
                <a:gridCol w="763588"/>
                <a:gridCol w="763587"/>
                <a:gridCol w="822325"/>
              </a:tblGrid>
              <a:tr h="1301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Times New Roman" pitchFamily="18" charset="0"/>
                          <a:cs typeface="Times New Roman" pitchFamily="18" charset="0"/>
                        </a:rPr>
                        <a:t>НАИМЕНОВАНИЕ  УПРАЖНЕНИЙ</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Times New Roman" pitchFamily="18" charset="0"/>
                          <a:cs typeface="Times New Roman" pitchFamily="18" charset="0"/>
                        </a:rPr>
                        <a:t>КОЛИЧЕСТВО</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Дата</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0175">
                <a:tc vMerge="1">
                  <a:txBody>
                    <a:bodyPr/>
                    <a:lstStyle/>
                    <a:p>
                      <a:endParaRPr lang="ru-RU"/>
                    </a:p>
                  </a:txBody>
                  <a:tcPr/>
                </a:tc>
                <a:tc vMerge="1">
                  <a:txBody>
                    <a:bodyPr/>
                    <a:lstStyle/>
                    <a:p>
                      <a:endParaRPr lang="ru-RU"/>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Times New Roman" pitchFamily="18" charset="0"/>
                          <a:cs typeface="Times New Roman" pitchFamily="18" charset="0"/>
                        </a:rPr>
                        <a:t>Подходов</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Times New Roman" pitchFamily="18" charset="0"/>
                          <a:cs typeface="Times New Roman" pitchFamily="18" charset="0"/>
                        </a:rPr>
                        <a:t>Выполнений</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237" marR="582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84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cs typeface="Arial" charset="0"/>
            </a:endParaRPr>
          </a:p>
        </p:txBody>
      </p:sp>
      <p:sp>
        <p:nvSpPr>
          <p:cNvPr id="31848" name="TextBox 5"/>
          <p:cNvSpPr txBox="1">
            <a:spLocks noChangeArrowheads="1"/>
          </p:cNvSpPr>
          <p:nvPr/>
        </p:nvSpPr>
        <p:spPr bwMode="auto">
          <a:xfrm>
            <a:off x="827088" y="0"/>
            <a:ext cx="7416800"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3"/>
          <a:srcRect/>
          <a:stretch>
            <a:fillRect/>
          </a:stretch>
        </p:blipFill>
        <p:spPr>
          <a:xfrm>
            <a:off x="-463550" y="-6350"/>
            <a:ext cx="10040938" cy="3225800"/>
          </a:xfrm>
        </p:spPr>
      </p:pic>
      <p:sp>
        <p:nvSpPr>
          <p:cNvPr id="3" name="Текст 2"/>
          <p:cNvSpPr>
            <a:spLocks noGrp="1"/>
          </p:cNvSpPr>
          <p:nvPr>
            <p:ph type="body" idx="1"/>
          </p:nvPr>
        </p:nvSpPr>
        <p:spPr>
          <a:xfrm>
            <a:off x="0" y="1928813"/>
            <a:ext cx="9144000" cy="4714875"/>
          </a:xfrm>
        </p:spPr>
        <p:txBody>
          <a:bodyPr/>
          <a:lstStyle/>
          <a:p>
            <a:r>
              <a:rPr lang="ru-RU" sz="4000" smtClean="0"/>
              <a:t>МЕТОДИЧЕСКИХ  РЕКОМЕНДАЦИЙ</a:t>
            </a:r>
          </a:p>
          <a:p>
            <a:endParaRPr lang="ru-RU" sz="4000" smtClean="0"/>
          </a:p>
          <a:p>
            <a:r>
              <a:rPr lang="ru-RU" sz="4000" smtClean="0"/>
              <a:t>«</a:t>
            </a:r>
            <a:r>
              <a:rPr lang="ru-RU" sz="3200" smtClean="0"/>
              <a:t>ПРОФИЛАКТИКА  ПРОФЕССИОНАЛЬНЫХ</a:t>
            </a:r>
          </a:p>
          <a:p>
            <a:r>
              <a:rPr lang="ru-RU" sz="3200" smtClean="0"/>
              <a:t>ЗАБОЛЕВАНИЙ  </a:t>
            </a:r>
            <a:r>
              <a:rPr lang="ru-RU" sz="4000" smtClean="0"/>
              <a:t>ОДА</a:t>
            </a:r>
            <a:r>
              <a:rPr lang="ru-RU" sz="3200" smtClean="0"/>
              <a:t>  ОБУЧАЮЩИХСЯ»</a:t>
            </a:r>
          </a:p>
          <a:p>
            <a:endParaRPr lang="ru-RU" sz="3200" smtClean="0"/>
          </a:p>
        </p:txBody>
      </p:sp>
      <p:sp>
        <p:nvSpPr>
          <p:cNvPr id="32771" name="TextBox 3"/>
          <p:cNvSpPr txBox="1">
            <a:spLocks noChangeArrowheads="1"/>
          </p:cNvSpPr>
          <p:nvPr/>
        </p:nvSpPr>
        <p:spPr bwMode="auto">
          <a:xfrm>
            <a:off x="1042988" y="260350"/>
            <a:ext cx="7058025" cy="646113"/>
          </a:xfrm>
          <a:prstGeom prst="rect">
            <a:avLst/>
          </a:prstGeom>
          <a:noFill/>
          <a:ln w="9525">
            <a:noFill/>
            <a:miter lim="800000"/>
            <a:headEnd/>
            <a:tailEnd/>
          </a:ln>
        </p:spPr>
        <p:txBody>
          <a:bodyPr>
            <a:spAutoFit/>
          </a:bodyPr>
          <a:lstStyle/>
          <a:p>
            <a:r>
              <a:rPr lang="ru-RU" b="1">
                <a:solidFill>
                  <a:srgbClr val="FFFF00"/>
                </a:solidFill>
                <a:latin typeface="Constantia" pitchFamily="18" charset="0"/>
              </a:rPr>
              <a:t>№  269-849-985.   Г.В.  Тропынин.</a:t>
            </a:r>
            <a:endParaRPr lang="ru-RU">
              <a:solidFill>
                <a:srgbClr val="FFFF00"/>
              </a:solidFill>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7" descr="mso368FC"/>
          <p:cNvPicPr>
            <a:picLocks noChangeAspect="1" noChangeArrowheads="1"/>
          </p:cNvPicPr>
          <p:nvPr/>
        </p:nvPicPr>
        <p:blipFill>
          <a:blip r:embed="rId3">
            <a:lum bright="-12000"/>
          </a:blip>
          <a:srcRect t="1503" r="540" b="36440"/>
          <a:stretch>
            <a:fillRect/>
          </a:stretch>
        </p:blipFill>
        <p:spPr bwMode="auto">
          <a:xfrm>
            <a:off x="0" y="8924925"/>
            <a:ext cx="5610225" cy="3771900"/>
          </a:xfrm>
          <a:prstGeom prst="rect">
            <a:avLst/>
          </a:prstGeom>
          <a:noFill/>
          <a:ln w="9525">
            <a:noFill/>
            <a:miter lim="800000"/>
            <a:headEnd/>
            <a:tailEnd/>
          </a:ln>
        </p:spPr>
      </p:pic>
      <p:pic>
        <p:nvPicPr>
          <p:cNvPr id="33794" name="Picture 26" descr="msoFD882"/>
          <p:cNvPicPr>
            <a:picLocks noChangeAspect="1" noChangeArrowheads="1"/>
          </p:cNvPicPr>
          <p:nvPr/>
        </p:nvPicPr>
        <p:blipFill>
          <a:blip r:embed="rId4">
            <a:lum bright="-12000"/>
          </a:blip>
          <a:srcRect/>
          <a:stretch>
            <a:fillRect/>
          </a:stretch>
        </p:blipFill>
        <p:spPr bwMode="auto">
          <a:xfrm>
            <a:off x="0" y="13154025"/>
            <a:ext cx="5495925" cy="3733800"/>
          </a:xfrm>
          <a:prstGeom prst="rect">
            <a:avLst/>
          </a:prstGeom>
          <a:noFill/>
          <a:ln w="9525">
            <a:noFill/>
            <a:miter lim="800000"/>
            <a:headEnd/>
            <a:tailEnd/>
          </a:ln>
        </p:spPr>
      </p:pic>
      <p:pic>
        <p:nvPicPr>
          <p:cNvPr id="33795" name="Picture 25" descr="mso24118"/>
          <p:cNvPicPr>
            <a:picLocks noChangeAspect="1" noChangeArrowheads="1"/>
          </p:cNvPicPr>
          <p:nvPr/>
        </p:nvPicPr>
        <p:blipFill>
          <a:blip r:embed="rId5">
            <a:lum bright="-6000"/>
          </a:blip>
          <a:srcRect/>
          <a:stretch>
            <a:fillRect/>
          </a:stretch>
        </p:blipFill>
        <p:spPr bwMode="auto">
          <a:xfrm>
            <a:off x="0" y="17345025"/>
            <a:ext cx="5934075" cy="4619625"/>
          </a:xfrm>
          <a:prstGeom prst="rect">
            <a:avLst/>
          </a:prstGeom>
          <a:noFill/>
          <a:ln w="9525">
            <a:noFill/>
            <a:miter lim="800000"/>
            <a:headEnd/>
            <a:tailEnd/>
          </a:ln>
        </p:spPr>
      </p:pic>
      <p:pic>
        <p:nvPicPr>
          <p:cNvPr id="33796" name="Picture 24" descr="mso25BD7"/>
          <p:cNvPicPr>
            <a:picLocks noChangeAspect="1" noChangeArrowheads="1"/>
          </p:cNvPicPr>
          <p:nvPr/>
        </p:nvPicPr>
        <p:blipFill>
          <a:blip r:embed="rId6">
            <a:lum bright="-6000"/>
          </a:blip>
          <a:srcRect t="1805" r="-1100"/>
          <a:stretch>
            <a:fillRect/>
          </a:stretch>
        </p:blipFill>
        <p:spPr bwMode="auto">
          <a:xfrm>
            <a:off x="0" y="22421850"/>
            <a:ext cx="3848100" cy="5486400"/>
          </a:xfrm>
          <a:prstGeom prst="rect">
            <a:avLst/>
          </a:prstGeom>
          <a:noFill/>
          <a:ln w="9525">
            <a:noFill/>
            <a:miter lim="800000"/>
            <a:headEnd/>
            <a:tailEnd/>
          </a:ln>
        </p:spPr>
      </p:pic>
      <p:pic>
        <p:nvPicPr>
          <p:cNvPr id="33797" name="Picture 23"/>
          <p:cNvPicPr>
            <a:picLocks noChangeAspect="1" noChangeArrowheads="1"/>
          </p:cNvPicPr>
          <p:nvPr/>
        </p:nvPicPr>
        <p:blipFill>
          <a:blip r:embed="rId7"/>
          <a:srcRect/>
          <a:stretch>
            <a:fillRect/>
          </a:stretch>
        </p:blipFill>
        <p:spPr bwMode="auto">
          <a:xfrm>
            <a:off x="0" y="28365450"/>
            <a:ext cx="5934075" cy="5019675"/>
          </a:xfrm>
          <a:prstGeom prst="rect">
            <a:avLst/>
          </a:prstGeom>
          <a:noFill/>
          <a:ln w="9525">
            <a:noFill/>
            <a:miter lim="800000"/>
            <a:headEnd/>
            <a:tailEnd/>
          </a:ln>
        </p:spPr>
      </p:pic>
      <p:pic>
        <p:nvPicPr>
          <p:cNvPr id="33798" name="Picture 22" descr="mso239EF"/>
          <p:cNvPicPr>
            <a:picLocks noChangeAspect="1" noChangeArrowheads="1"/>
          </p:cNvPicPr>
          <p:nvPr/>
        </p:nvPicPr>
        <p:blipFill>
          <a:blip r:embed="rId8">
            <a:lum bright="-12000"/>
          </a:blip>
          <a:srcRect/>
          <a:stretch>
            <a:fillRect/>
          </a:stretch>
        </p:blipFill>
        <p:spPr bwMode="auto">
          <a:xfrm>
            <a:off x="0" y="33842325"/>
            <a:ext cx="3705225" cy="5514975"/>
          </a:xfrm>
          <a:prstGeom prst="rect">
            <a:avLst/>
          </a:prstGeom>
          <a:noFill/>
          <a:ln w="9525">
            <a:noFill/>
            <a:miter lim="800000"/>
            <a:headEnd/>
            <a:tailEnd/>
          </a:ln>
        </p:spPr>
      </p:pic>
      <p:pic>
        <p:nvPicPr>
          <p:cNvPr id="33799" name="Picture 21" descr="mso1E67D"/>
          <p:cNvPicPr>
            <a:picLocks noChangeAspect="1" noChangeArrowheads="1"/>
          </p:cNvPicPr>
          <p:nvPr/>
        </p:nvPicPr>
        <p:blipFill>
          <a:blip r:embed="rId9">
            <a:lum bright="-18000"/>
          </a:blip>
          <a:srcRect t="1831" r="412"/>
          <a:stretch>
            <a:fillRect/>
          </a:stretch>
        </p:blipFill>
        <p:spPr bwMode="auto">
          <a:xfrm>
            <a:off x="0" y="39814500"/>
            <a:ext cx="3676650" cy="5419725"/>
          </a:xfrm>
          <a:prstGeom prst="rect">
            <a:avLst/>
          </a:prstGeom>
          <a:noFill/>
          <a:ln w="9525">
            <a:noFill/>
            <a:miter lim="800000"/>
            <a:headEnd/>
            <a:tailEnd/>
          </a:ln>
        </p:spPr>
      </p:pic>
      <p:pic>
        <p:nvPicPr>
          <p:cNvPr id="33800" name="Picture 20" descr="msoEADD1"/>
          <p:cNvPicPr>
            <a:picLocks noChangeAspect="1" noChangeArrowheads="1"/>
          </p:cNvPicPr>
          <p:nvPr/>
        </p:nvPicPr>
        <p:blipFill>
          <a:blip r:embed="rId10">
            <a:lum bright="-6000"/>
          </a:blip>
          <a:srcRect/>
          <a:stretch>
            <a:fillRect/>
          </a:stretch>
        </p:blipFill>
        <p:spPr bwMode="auto">
          <a:xfrm>
            <a:off x="0" y="45691425"/>
            <a:ext cx="3705225" cy="5600700"/>
          </a:xfrm>
          <a:prstGeom prst="rect">
            <a:avLst/>
          </a:prstGeom>
          <a:noFill/>
          <a:ln w="9525">
            <a:noFill/>
            <a:miter lim="800000"/>
            <a:headEnd/>
            <a:tailEnd/>
          </a:ln>
        </p:spPr>
      </p:pic>
      <p:pic>
        <p:nvPicPr>
          <p:cNvPr id="33801" name="Picture 19" descr="msoC709D"/>
          <p:cNvPicPr>
            <a:picLocks noChangeAspect="1" noChangeArrowheads="1"/>
          </p:cNvPicPr>
          <p:nvPr/>
        </p:nvPicPr>
        <p:blipFill>
          <a:blip r:embed="rId11">
            <a:lum bright="-12000"/>
          </a:blip>
          <a:srcRect/>
          <a:stretch>
            <a:fillRect/>
          </a:stretch>
        </p:blipFill>
        <p:spPr bwMode="auto">
          <a:xfrm>
            <a:off x="0" y="51749325"/>
            <a:ext cx="5934075" cy="4962525"/>
          </a:xfrm>
          <a:prstGeom prst="rect">
            <a:avLst/>
          </a:prstGeom>
          <a:noFill/>
          <a:ln w="9525">
            <a:noFill/>
            <a:miter lim="800000"/>
            <a:headEnd/>
            <a:tailEnd/>
          </a:ln>
        </p:spPr>
      </p:pic>
      <p:pic>
        <p:nvPicPr>
          <p:cNvPr id="33802" name="Picture 18" descr="mso69FFB"/>
          <p:cNvPicPr>
            <a:picLocks noChangeAspect="1" noChangeArrowheads="1"/>
          </p:cNvPicPr>
          <p:nvPr/>
        </p:nvPicPr>
        <p:blipFill>
          <a:blip r:embed="rId12">
            <a:lum bright="-12000"/>
          </a:blip>
          <a:srcRect t="7729" r="-128" b="12654"/>
          <a:stretch>
            <a:fillRect/>
          </a:stretch>
        </p:blipFill>
        <p:spPr bwMode="auto">
          <a:xfrm>
            <a:off x="0" y="57169050"/>
            <a:ext cx="5943600" cy="4467225"/>
          </a:xfrm>
          <a:prstGeom prst="rect">
            <a:avLst/>
          </a:prstGeom>
          <a:noFill/>
          <a:ln w="9525">
            <a:noFill/>
            <a:miter lim="800000"/>
            <a:headEnd/>
            <a:tailEnd/>
          </a:ln>
        </p:spPr>
      </p:pic>
      <p:pic>
        <p:nvPicPr>
          <p:cNvPr id="33803" name="Picture 17" descr="msoC26A9"/>
          <p:cNvPicPr>
            <a:picLocks noChangeAspect="1" noChangeArrowheads="1"/>
          </p:cNvPicPr>
          <p:nvPr/>
        </p:nvPicPr>
        <p:blipFill>
          <a:blip r:embed="rId13">
            <a:lum bright="-6000"/>
          </a:blip>
          <a:srcRect t="1129" r="6256" b="3738"/>
          <a:stretch>
            <a:fillRect/>
          </a:stretch>
        </p:blipFill>
        <p:spPr bwMode="auto">
          <a:xfrm>
            <a:off x="0" y="62093475"/>
            <a:ext cx="3543300" cy="5476875"/>
          </a:xfrm>
          <a:prstGeom prst="rect">
            <a:avLst/>
          </a:prstGeom>
          <a:noFill/>
          <a:ln w="9525">
            <a:noFill/>
            <a:miter lim="800000"/>
            <a:headEnd/>
            <a:tailEnd/>
          </a:ln>
        </p:spPr>
      </p:pic>
      <p:pic>
        <p:nvPicPr>
          <p:cNvPr id="33804" name="Picture 16" descr="mso7B027"/>
          <p:cNvPicPr>
            <a:picLocks noChangeAspect="1" noChangeArrowheads="1"/>
          </p:cNvPicPr>
          <p:nvPr/>
        </p:nvPicPr>
        <p:blipFill>
          <a:blip r:embed="rId14">
            <a:lum bright="-24000"/>
          </a:blip>
          <a:srcRect t="1054" r="1822" b="1360"/>
          <a:stretch>
            <a:fillRect/>
          </a:stretch>
        </p:blipFill>
        <p:spPr bwMode="auto">
          <a:xfrm>
            <a:off x="0" y="68027550"/>
            <a:ext cx="4000500" cy="6705600"/>
          </a:xfrm>
          <a:prstGeom prst="rect">
            <a:avLst/>
          </a:prstGeom>
          <a:noFill/>
          <a:ln w="9525">
            <a:noFill/>
            <a:miter lim="800000"/>
            <a:headEnd/>
            <a:tailEnd/>
          </a:ln>
        </p:spPr>
      </p:pic>
      <p:pic>
        <p:nvPicPr>
          <p:cNvPr id="33805" name="Picture 15" descr="msoC9BF5"/>
          <p:cNvPicPr>
            <a:picLocks noChangeAspect="1" noChangeArrowheads="1"/>
          </p:cNvPicPr>
          <p:nvPr/>
        </p:nvPicPr>
        <p:blipFill>
          <a:blip r:embed="rId15">
            <a:lum bright="-12000"/>
          </a:blip>
          <a:srcRect/>
          <a:stretch>
            <a:fillRect/>
          </a:stretch>
        </p:blipFill>
        <p:spPr bwMode="auto">
          <a:xfrm>
            <a:off x="0" y="75190350"/>
            <a:ext cx="5943600" cy="4591050"/>
          </a:xfrm>
          <a:prstGeom prst="rect">
            <a:avLst/>
          </a:prstGeom>
          <a:noFill/>
          <a:ln w="9525">
            <a:noFill/>
            <a:miter lim="800000"/>
            <a:headEnd/>
            <a:tailEnd/>
          </a:ln>
        </p:spPr>
      </p:pic>
      <p:pic>
        <p:nvPicPr>
          <p:cNvPr id="33806" name="Picture 14" descr="msoFDC81"/>
          <p:cNvPicPr>
            <a:picLocks noChangeAspect="1" noChangeArrowheads="1"/>
          </p:cNvPicPr>
          <p:nvPr/>
        </p:nvPicPr>
        <p:blipFill>
          <a:blip r:embed="rId16">
            <a:lum bright="-6000"/>
          </a:blip>
          <a:srcRect l="4340" t="10634" r="2451"/>
          <a:stretch>
            <a:fillRect/>
          </a:stretch>
        </p:blipFill>
        <p:spPr bwMode="auto">
          <a:xfrm>
            <a:off x="0" y="80238600"/>
            <a:ext cx="4781550" cy="6629400"/>
          </a:xfrm>
          <a:prstGeom prst="rect">
            <a:avLst/>
          </a:prstGeom>
          <a:noFill/>
          <a:ln w="9525">
            <a:noFill/>
            <a:miter lim="800000"/>
            <a:headEnd/>
            <a:tailEnd/>
          </a:ln>
        </p:spPr>
      </p:pic>
      <p:pic>
        <p:nvPicPr>
          <p:cNvPr id="33807" name="Picture 13" descr="mso8543F"/>
          <p:cNvPicPr>
            <a:picLocks noChangeAspect="1" noChangeArrowheads="1"/>
          </p:cNvPicPr>
          <p:nvPr/>
        </p:nvPicPr>
        <p:blipFill>
          <a:blip r:embed="rId17">
            <a:lum bright="-18000"/>
          </a:blip>
          <a:srcRect t="9296" r="1328" b="7112"/>
          <a:stretch>
            <a:fillRect/>
          </a:stretch>
        </p:blipFill>
        <p:spPr bwMode="auto">
          <a:xfrm>
            <a:off x="0" y="87325200"/>
            <a:ext cx="3686175" cy="5524500"/>
          </a:xfrm>
          <a:prstGeom prst="rect">
            <a:avLst/>
          </a:prstGeom>
          <a:noFill/>
          <a:ln w="9525">
            <a:noFill/>
            <a:miter lim="800000"/>
            <a:headEnd/>
            <a:tailEnd/>
          </a:ln>
        </p:spPr>
      </p:pic>
      <p:pic>
        <p:nvPicPr>
          <p:cNvPr id="33808" name="Picture 12" descr="mso7344D"/>
          <p:cNvPicPr>
            <a:picLocks noChangeAspect="1" noChangeArrowheads="1"/>
          </p:cNvPicPr>
          <p:nvPr/>
        </p:nvPicPr>
        <p:blipFill>
          <a:blip r:embed="rId18">
            <a:lum bright="-18000"/>
          </a:blip>
          <a:srcRect l="618" t="1878" r="412" b="14140"/>
          <a:stretch>
            <a:fillRect/>
          </a:stretch>
        </p:blipFill>
        <p:spPr bwMode="auto">
          <a:xfrm>
            <a:off x="0" y="93306900"/>
            <a:ext cx="3667125" cy="5372100"/>
          </a:xfrm>
          <a:prstGeom prst="rect">
            <a:avLst/>
          </a:prstGeom>
          <a:noFill/>
          <a:ln w="9525">
            <a:noFill/>
            <a:miter lim="800000"/>
            <a:headEnd/>
            <a:tailEnd/>
          </a:ln>
        </p:spPr>
      </p:pic>
      <p:pic>
        <p:nvPicPr>
          <p:cNvPr id="33809" name="Picture 11" descr="msoD802B"/>
          <p:cNvPicPr>
            <a:picLocks noChangeAspect="1" noChangeArrowheads="1"/>
          </p:cNvPicPr>
          <p:nvPr/>
        </p:nvPicPr>
        <p:blipFill>
          <a:blip r:embed="rId19">
            <a:lum bright="-18000"/>
          </a:blip>
          <a:srcRect/>
          <a:stretch>
            <a:fillRect/>
          </a:stretch>
        </p:blipFill>
        <p:spPr bwMode="auto">
          <a:xfrm>
            <a:off x="0" y="99136200"/>
            <a:ext cx="5943600" cy="4857750"/>
          </a:xfrm>
          <a:prstGeom prst="rect">
            <a:avLst/>
          </a:prstGeom>
          <a:noFill/>
          <a:ln w="9525">
            <a:noFill/>
            <a:miter lim="800000"/>
            <a:headEnd/>
            <a:tailEnd/>
          </a:ln>
        </p:spPr>
      </p:pic>
      <p:pic>
        <p:nvPicPr>
          <p:cNvPr id="33810" name="Picture 10" descr="msoF2F59"/>
          <p:cNvPicPr>
            <a:picLocks noChangeAspect="1" noChangeArrowheads="1"/>
          </p:cNvPicPr>
          <p:nvPr/>
        </p:nvPicPr>
        <p:blipFill>
          <a:blip r:embed="rId20">
            <a:lum bright="-24000"/>
          </a:blip>
          <a:srcRect l="64" t="1302" r="-224" b="14534"/>
          <a:stretch>
            <a:fillRect/>
          </a:stretch>
        </p:blipFill>
        <p:spPr bwMode="auto">
          <a:xfrm>
            <a:off x="0" y="104451150"/>
            <a:ext cx="5953125" cy="4676775"/>
          </a:xfrm>
          <a:prstGeom prst="rect">
            <a:avLst/>
          </a:prstGeom>
          <a:noFill/>
          <a:ln w="9525">
            <a:noFill/>
            <a:miter lim="800000"/>
            <a:headEnd/>
            <a:tailEnd/>
          </a:ln>
        </p:spPr>
      </p:pic>
      <p:pic>
        <p:nvPicPr>
          <p:cNvPr id="33811" name="Picture 9" descr="mso10D57"/>
          <p:cNvPicPr>
            <a:picLocks noChangeAspect="1" noChangeArrowheads="1"/>
          </p:cNvPicPr>
          <p:nvPr/>
        </p:nvPicPr>
        <p:blipFill>
          <a:blip r:embed="rId21">
            <a:lum bright="-6000"/>
          </a:blip>
          <a:srcRect l="615" t="1173" r="819" b="10480"/>
          <a:stretch>
            <a:fillRect/>
          </a:stretch>
        </p:blipFill>
        <p:spPr bwMode="auto">
          <a:xfrm>
            <a:off x="0" y="109585125"/>
            <a:ext cx="3676650" cy="5438775"/>
          </a:xfrm>
          <a:prstGeom prst="rect">
            <a:avLst/>
          </a:prstGeom>
          <a:noFill/>
          <a:ln w="9525">
            <a:noFill/>
            <a:miter lim="800000"/>
            <a:headEnd/>
            <a:tailEnd/>
          </a:ln>
        </p:spPr>
      </p:pic>
      <p:pic>
        <p:nvPicPr>
          <p:cNvPr id="33812" name="Picture 8" descr="msoB99A5"/>
          <p:cNvPicPr>
            <a:picLocks noChangeAspect="1" noChangeArrowheads="1"/>
          </p:cNvPicPr>
          <p:nvPr/>
        </p:nvPicPr>
        <p:blipFill>
          <a:blip r:embed="rId22">
            <a:lum bright="-18000"/>
          </a:blip>
          <a:srcRect l="1791" t="7071"/>
          <a:stretch>
            <a:fillRect/>
          </a:stretch>
        </p:blipFill>
        <p:spPr bwMode="auto">
          <a:xfrm>
            <a:off x="0" y="115481100"/>
            <a:ext cx="4810125" cy="6686550"/>
          </a:xfrm>
          <a:prstGeom prst="rect">
            <a:avLst/>
          </a:prstGeom>
          <a:noFill/>
          <a:ln w="9525">
            <a:noFill/>
            <a:miter lim="800000"/>
            <a:headEnd/>
            <a:tailEnd/>
          </a:ln>
        </p:spPr>
      </p:pic>
      <p:pic>
        <p:nvPicPr>
          <p:cNvPr id="33813" name="Picture 7"/>
          <p:cNvPicPr>
            <a:picLocks noChangeAspect="1" noChangeArrowheads="1"/>
          </p:cNvPicPr>
          <p:nvPr/>
        </p:nvPicPr>
        <p:blipFill>
          <a:blip r:embed="rId23"/>
          <a:srcRect/>
          <a:stretch>
            <a:fillRect/>
          </a:stretch>
        </p:blipFill>
        <p:spPr bwMode="auto">
          <a:xfrm>
            <a:off x="0" y="122624850"/>
            <a:ext cx="5943600" cy="5514975"/>
          </a:xfrm>
          <a:prstGeom prst="rect">
            <a:avLst/>
          </a:prstGeom>
          <a:noFill/>
          <a:ln w="9525">
            <a:noFill/>
            <a:miter lim="800000"/>
            <a:headEnd/>
            <a:tailEnd/>
          </a:ln>
        </p:spPr>
      </p:pic>
      <p:pic>
        <p:nvPicPr>
          <p:cNvPr id="33814" name="Picture 6" descr="mso4A7FE"/>
          <p:cNvPicPr>
            <a:picLocks noChangeAspect="1" noChangeArrowheads="1"/>
          </p:cNvPicPr>
          <p:nvPr/>
        </p:nvPicPr>
        <p:blipFill>
          <a:blip r:embed="rId24">
            <a:lum bright="-18000"/>
          </a:blip>
          <a:srcRect r="-224" b="12262"/>
          <a:stretch>
            <a:fillRect/>
          </a:stretch>
        </p:blipFill>
        <p:spPr bwMode="auto">
          <a:xfrm>
            <a:off x="0" y="128597025"/>
            <a:ext cx="5943600" cy="4733925"/>
          </a:xfrm>
          <a:prstGeom prst="rect">
            <a:avLst/>
          </a:prstGeom>
          <a:noFill/>
          <a:ln w="9525">
            <a:noFill/>
            <a:miter lim="800000"/>
            <a:headEnd/>
            <a:tailEnd/>
          </a:ln>
        </p:spPr>
      </p:pic>
      <p:pic>
        <p:nvPicPr>
          <p:cNvPr id="33815" name="Picture 5"/>
          <p:cNvPicPr>
            <a:picLocks noChangeAspect="1" noChangeArrowheads="1"/>
          </p:cNvPicPr>
          <p:nvPr/>
        </p:nvPicPr>
        <p:blipFill>
          <a:blip r:embed="rId25"/>
          <a:srcRect/>
          <a:stretch>
            <a:fillRect/>
          </a:stretch>
        </p:blipFill>
        <p:spPr bwMode="auto">
          <a:xfrm>
            <a:off x="0" y="133788150"/>
            <a:ext cx="5048250" cy="5372100"/>
          </a:xfrm>
          <a:prstGeom prst="rect">
            <a:avLst/>
          </a:prstGeom>
          <a:noFill/>
          <a:ln w="9525">
            <a:noFill/>
            <a:miter lim="800000"/>
            <a:headEnd/>
            <a:tailEnd/>
          </a:ln>
        </p:spPr>
      </p:pic>
      <p:pic>
        <p:nvPicPr>
          <p:cNvPr id="33816" name="Picture 4" descr="mso375D0"/>
          <p:cNvPicPr>
            <a:picLocks noChangeAspect="1" noChangeArrowheads="1"/>
          </p:cNvPicPr>
          <p:nvPr/>
        </p:nvPicPr>
        <p:blipFill>
          <a:blip r:embed="rId26">
            <a:lum bright="-12000"/>
          </a:blip>
          <a:srcRect t="7657" r="1424"/>
          <a:stretch>
            <a:fillRect/>
          </a:stretch>
        </p:blipFill>
        <p:spPr bwMode="auto">
          <a:xfrm>
            <a:off x="0" y="139617450"/>
            <a:ext cx="3028950" cy="6038850"/>
          </a:xfrm>
          <a:prstGeom prst="rect">
            <a:avLst/>
          </a:prstGeom>
          <a:noFill/>
          <a:ln w="9525">
            <a:noFill/>
            <a:miter lim="800000"/>
            <a:headEnd/>
            <a:tailEnd/>
          </a:ln>
        </p:spPr>
      </p:pic>
      <p:pic>
        <p:nvPicPr>
          <p:cNvPr id="33817" name="Picture 3" descr="msoF836"/>
          <p:cNvPicPr>
            <a:picLocks noChangeAspect="1" noChangeArrowheads="1"/>
          </p:cNvPicPr>
          <p:nvPr/>
        </p:nvPicPr>
        <p:blipFill>
          <a:blip r:embed="rId27">
            <a:lum bright="-6000"/>
          </a:blip>
          <a:srcRect t="12793" r="2716" b="7378"/>
          <a:stretch>
            <a:fillRect/>
          </a:stretch>
        </p:blipFill>
        <p:spPr bwMode="auto">
          <a:xfrm>
            <a:off x="0" y="146113500"/>
            <a:ext cx="3676650" cy="5438775"/>
          </a:xfrm>
          <a:prstGeom prst="rect">
            <a:avLst/>
          </a:prstGeom>
          <a:noFill/>
          <a:ln w="9525">
            <a:noFill/>
            <a:miter lim="800000"/>
            <a:headEnd/>
            <a:tailEnd/>
          </a:ln>
        </p:spPr>
      </p:pic>
      <p:pic>
        <p:nvPicPr>
          <p:cNvPr id="33818" name="Picture 2" descr="mso260AC"/>
          <p:cNvPicPr>
            <a:picLocks noChangeAspect="1" noChangeArrowheads="1"/>
          </p:cNvPicPr>
          <p:nvPr/>
        </p:nvPicPr>
        <p:blipFill>
          <a:blip r:embed="rId28">
            <a:lum bright="-12000"/>
          </a:blip>
          <a:srcRect l="12888" t="8459" r="13779"/>
          <a:stretch>
            <a:fillRect/>
          </a:stretch>
        </p:blipFill>
        <p:spPr bwMode="auto">
          <a:xfrm>
            <a:off x="0" y="152009475"/>
            <a:ext cx="3790950" cy="6067425"/>
          </a:xfrm>
          <a:prstGeom prst="rect">
            <a:avLst/>
          </a:prstGeom>
          <a:noFill/>
          <a:ln w="9525">
            <a:noFill/>
            <a:miter lim="800000"/>
            <a:headEnd/>
            <a:tailEnd/>
          </a:ln>
        </p:spPr>
      </p:pic>
      <p:pic>
        <p:nvPicPr>
          <p:cNvPr id="33819" name="Picture 1" descr="mso6CCB2"/>
          <p:cNvPicPr>
            <a:picLocks noChangeAspect="1" noChangeArrowheads="1"/>
          </p:cNvPicPr>
          <p:nvPr/>
        </p:nvPicPr>
        <p:blipFill>
          <a:blip r:embed="rId29">
            <a:lum bright="-12000"/>
          </a:blip>
          <a:srcRect/>
          <a:stretch>
            <a:fillRect/>
          </a:stretch>
        </p:blipFill>
        <p:spPr bwMode="auto">
          <a:xfrm>
            <a:off x="0" y="158534100"/>
            <a:ext cx="5934075" cy="4524375"/>
          </a:xfrm>
          <a:prstGeom prst="rect">
            <a:avLst/>
          </a:prstGeom>
          <a:noFill/>
          <a:ln w="9525">
            <a:noFill/>
            <a:miter lim="800000"/>
            <a:headEnd/>
            <a:tailEnd/>
          </a:ln>
        </p:spPr>
      </p:pic>
      <p:sp>
        <p:nvSpPr>
          <p:cNvPr id="33820" name="Rectangle 30"/>
          <p:cNvSpPr>
            <a:spLocks noChangeArrowheads="1"/>
          </p:cNvSpPr>
          <p:nvPr/>
        </p:nvSpPr>
        <p:spPr bwMode="auto">
          <a:xfrm>
            <a:off x="0" y="74613"/>
            <a:ext cx="785813" cy="307975"/>
          </a:xfrm>
          <a:prstGeom prst="rect">
            <a:avLst/>
          </a:prstGeom>
          <a:noFill/>
          <a:ln w="9525">
            <a:noFill/>
            <a:miter lim="800000"/>
            <a:headEnd/>
            <a:tailEnd/>
          </a:ln>
        </p:spPr>
        <p:txBody>
          <a:bodyPr wrap="none" rIns="539580" anchor="ctr">
            <a:spAutoFit/>
          </a:bodyPr>
          <a:lstStyle/>
          <a:p>
            <a:r>
              <a:rPr lang="ru-RU" sz="1400" b="1">
                <a:ea typeface="Times New Roman" pitchFamily="18" charset="0"/>
                <a:cs typeface="Arial" charset="0"/>
              </a:rPr>
              <a:t>   </a:t>
            </a:r>
            <a:endParaRPr lang="ru-RU">
              <a:ea typeface="Times New Roman" pitchFamily="18" charset="0"/>
              <a:cs typeface="Arial" charset="0"/>
            </a:endParaRPr>
          </a:p>
        </p:txBody>
      </p:sp>
      <p:sp>
        <p:nvSpPr>
          <p:cNvPr id="33821" name="Rectangle 31"/>
          <p:cNvSpPr>
            <a:spLocks noChangeArrowheads="1"/>
          </p:cNvSpPr>
          <p:nvPr/>
        </p:nvSpPr>
        <p:spPr bwMode="auto">
          <a:xfrm>
            <a:off x="0" y="4625975"/>
            <a:ext cx="184150" cy="368300"/>
          </a:xfrm>
          <a:prstGeom prst="rect">
            <a:avLst/>
          </a:prstGeom>
          <a:noFill/>
          <a:ln w="9525">
            <a:noFill/>
            <a:miter lim="800000"/>
            <a:headEnd/>
            <a:tailEnd/>
          </a:ln>
        </p:spPr>
        <p:txBody>
          <a:bodyPr wrap="none" anchor="ctr">
            <a:spAutoFit/>
          </a:bodyPr>
          <a:lstStyle/>
          <a:p>
            <a:pPr eaLnBrk="0" hangingPunct="0"/>
            <a:endParaRPr lang="ru-RU">
              <a:cs typeface="Arial" charset="0"/>
            </a:endParaRPr>
          </a:p>
        </p:txBody>
      </p:sp>
      <p:sp>
        <p:nvSpPr>
          <p:cNvPr id="33822" name="Rectangle 32"/>
          <p:cNvSpPr>
            <a:spLocks noChangeArrowheads="1"/>
          </p:cNvSpPr>
          <p:nvPr/>
        </p:nvSpPr>
        <p:spPr bwMode="auto">
          <a:xfrm>
            <a:off x="0" y="8924925"/>
            <a:ext cx="9144000" cy="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r>
            <a:br>
              <a:rPr lang="ru-RU" sz="1400">
                <a:ea typeface="Times New Roman" pitchFamily="18" charset="0"/>
                <a:cs typeface="Arial" charset="0"/>
              </a:rPr>
            </a:b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№3</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3" name="Rectangle 33"/>
          <p:cNvSpPr>
            <a:spLocks noChangeArrowheads="1"/>
          </p:cNvSpPr>
          <p:nvPr/>
        </p:nvSpPr>
        <p:spPr bwMode="auto">
          <a:xfrm>
            <a:off x="0" y="126968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зафиксированные голеностопы, опора на бёдра, туловище наклонено вперёд, голова и взгляд прямо, руки на опоре, для подготовленных – ладони на затылке.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поднять туловище до горизонтального уровня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№4</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4" name="Rectangle 34"/>
          <p:cNvSpPr>
            <a:spLocks noChangeArrowheads="1"/>
          </p:cNvSpPr>
          <p:nvPr/>
        </p:nvSpPr>
        <p:spPr bwMode="auto">
          <a:xfrm>
            <a:off x="0" y="16887825"/>
            <a:ext cx="9144000" cy="45720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t>
            </a:r>
            <a:r>
              <a:rPr lang="ru-RU" sz="1200">
                <a:ea typeface="Times New Roman" pitchFamily="18" charset="0"/>
                <a:cs typeface="Arial" charset="0"/>
              </a:rPr>
              <a:t>И.П. – лёжа на спине ноги зафиксированы в коленном суставе, ладони на затылке, локти в стороны лопатками касаемся скамьи.</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свести локти приподнять голову, а лопатки приподнять от скамьи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и.п.-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Выше указанные упражнения можно выполнять ежедневно они являются подготовительной частью, перед основной тренажёрной тренировки.</a:t>
            </a:r>
            <a:endParaRPr lang="ru-RU" sz="900">
              <a:ea typeface="Times New Roman" pitchFamily="18" charset="0"/>
              <a:cs typeface="Arial" charset="0"/>
            </a:endParaRPr>
          </a:p>
          <a:p>
            <a:pPr eaLnBrk="0" hangingPunct="0"/>
            <a:r>
              <a:rPr lang="ru-RU" sz="1400" b="1">
                <a:ea typeface="Times New Roman" pitchFamily="18" charset="0"/>
                <a:cs typeface="Arial" charset="0"/>
              </a:rPr>
              <a:t>ОСНОВНАЯ    ЧАСТЬ</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МЫШЦ   СПИНЫ</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№5</a:t>
            </a:r>
            <a:endParaRPr lang="ru-RU" sz="900">
              <a:ea typeface="Times New Roman" pitchFamily="18" charset="0"/>
              <a:cs typeface="Arial" charset="0"/>
            </a:endParaRPr>
          </a:p>
          <a:p>
            <a:pPr eaLnBrk="0" hangingPunct="0"/>
            <a:r>
              <a:rPr lang="ru-RU" sz="1400">
                <a:ea typeface="Times New Roman" pitchFamily="18" charset="0"/>
                <a:cs typeface="Arial" charset="0"/>
              </a:rPr>
              <a:t>(тягового типа,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5" name="Rectangle 35"/>
          <p:cNvSpPr>
            <a:spLocks noChangeArrowheads="1"/>
          </p:cNvSpPr>
          <p:nvPr/>
        </p:nvSpPr>
        <p:spPr bwMode="auto">
          <a:xfrm>
            <a:off x="0" y="219646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потянуть перекладину до уровня груди, голова назад, взгляд в 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выпрямить руки в верх, голова и взгляд вниз, плечи назад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3 – потянуть перекладину за голову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4 – медленно выпрямить руки в верх – вдох.</a:t>
            </a:r>
            <a:endParaRPr lang="ru-RU" sz="900">
              <a:ea typeface="Times New Roman" pitchFamily="18" charset="0"/>
              <a:cs typeface="Arial" charset="0"/>
            </a:endParaRPr>
          </a:p>
          <a:p>
            <a:pPr eaLnBrk="0" hangingPunct="0"/>
            <a:r>
              <a:rPr lang="ru-RU" sz="1200">
                <a:ea typeface="Times New Roman" pitchFamily="18" charset="0"/>
                <a:cs typeface="Arial"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lang="ru-RU" sz="1400">
                <a:ea typeface="Times New Roman" pitchFamily="18" charset="0"/>
                <a:cs typeface="Arial" charset="0"/>
              </a:rPr>
              <a:t> </a:t>
            </a:r>
            <a:r>
              <a:rPr lang="ru-RU" sz="1200">
                <a:ea typeface="Times New Roman" pitchFamily="18" charset="0"/>
                <a:cs typeface="Arial" charset="0"/>
              </a:rPr>
              <a:t>предплечья и разгибатели плеча.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№6</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6" name="Rectangle 36"/>
          <p:cNvSpPr>
            <a:spLocks noChangeArrowheads="1"/>
          </p:cNvSpPr>
          <p:nvPr/>
        </p:nvSpPr>
        <p:spPr bwMode="auto">
          <a:xfrm>
            <a:off x="0" y="279082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№7</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7" name="Rectangle 37"/>
          <p:cNvSpPr>
            <a:spLocks noChangeArrowheads="1"/>
          </p:cNvSpPr>
          <p:nvPr/>
        </p:nvSpPr>
        <p:spPr bwMode="auto">
          <a:xfrm>
            <a:off x="0" y="333851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с максимально наклоном вперёд и вытянутыми руками   вверх, ноги приподняты до верхней опоры для ног, голова опущена вниз.</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№8</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8" name="Rectangle 38"/>
          <p:cNvSpPr>
            <a:spLocks noChangeArrowheads="1"/>
          </p:cNvSpPr>
          <p:nvPr/>
        </p:nvSpPr>
        <p:spPr bwMode="auto">
          <a:xfrm>
            <a:off x="0" y="393573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трапецевидной м., широчайшая, большая круглая м. Данное упражнение предназначено для тренировки дорсальных м. плеча движением типа отведения плеча назад</a:t>
            </a:r>
            <a:r>
              <a:rPr lang="ru-RU" sz="1400">
                <a:ea typeface="Times New Roman" pitchFamily="18" charset="0"/>
                <a:cs typeface="Arial" charset="0"/>
              </a:rPr>
              <a:t>.</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№9</a:t>
            </a:r>
            <a:endParaRPr lang="ru-RU" sz="900">
              <a:ea typeface="Times New Roman" pitchFamily="18" charset="0"/>
              <a:cs typeface="Arial" charset="0"/>
            </a:endParaRPr>
          </a:p>
          <a:p>
            <a:pPr eaLnBrk="0" hangingPunct="0"/>
            <a:r>
              <a:rPr lang="ru-RU" sz="1400">
                <a:ea typeface="Times New Roman" pitchFamily="18" charset="0"/>
                <a:cs typeface="Arial" charset="0"/>
              </a:rPr>
              <a:t>Локального действия</a:t>
            </a:r>
            <a:endParaRPr lang="ru-RU" sz="900">
              <a:ea typeface="Times New Roman" pitchFamily="18" charset="0"/>
              <a:cs typeface="Arial" charset="0"/>
            </a:endParaRPr>
          </a:p>
          <a:p>
            <a:pPr eaLnBrk="0" hangingPunct="0"/>
            <a:r>
              <a:rPr lang="ru-RU" sz="1400">
                <a:ea typeface="Times New Roman" pitchFamily="18" charset="0"/>
                <a:cs typeface="Arial" charset="0"/>
              </a:rPr>
              <a:t>(имеет относительно узкую геометрию заданных движений)</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29" name="Rectangle 39"/>
          <p:cNvSpPr>
            <a:spLocks noChangeArrowheads="1"/>
          </p:cNvSpPr>
          <p:nvPr/>
        </p:nvSpPr>
        <p:spPr bwMode="auto">
          <a:xfrm>
            <a:off x="0" y="45234225"/>
            <a:ext cx="9144000" cy="457200"/>
          </a:xfrm>
          <a:prstGeom prst="rect">
            <a:avLst/>
          </a:prstGeom>
          <a:noFill/>
          <a:ln w="9525">
            <a:noFill/>
            <a:miter lim="800000"/>
            <a:headEnd/>
            <a:tailEnd/>
          </a:ln>
        </p:spPr>
        <p:txBody>
          <a:bodyPr wrap="none" anchor="ctr">
            <a:spAutoFit/>
          </a:bodyPr>
          <a:lstStyle/>
          <a:p>
            <a:pPr algn="ctr"/>
            <a:r>
              <a:rPr lang="ru-RU" sz="1200">
                <a:ea typeface="Times New Roman" pitchFamily="18" charset="0"/>
                <a:cs typeface="Arial"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lang="ru-RU" sz="900">
              <a:ea typeface="Times New Roman" pitchFamily="18" charset="0"/>
              <a:cs typeface="Arial" charset="0"/>
            </a:endParaRPr>
          </a:p>
          <a:p>
            <a:pPr algn="ctr" eaLnBrk="0" hangingPunct="0"/>
            <a:r>
              <a:rPr lang="ru-RU" sz="1200">
                <a:ea typeface="Times New Roman" pitchFamily="18" charset="0"/>
                <a:cs typeface="Arial" charset="0"/>
              </a:rPr>
              <a:t>На счёт 1 – выполнить тягу руками – подтягивание – выдох.</a:t>
            </a:r>
            <a:endParaRPr lang="ru-RU" sz="900">
              <a:ea typeface="Times New Roman" pitchFamily="18" charset="0"/>
              <a:cs typeface="Arial" charset="0"/>
            </a:endParaRPr>
          </a:p>
          <a:p>
            <a:pPr algn="ct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algn="ct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algn="ctr" eaLnBrk="0" hangingPunct="0"/>
            <a:r>
              <a:rPr lang="ru-RU" sz="1200">
                <a:ea typeface="Times New Roman" pitchFamily="18" charset="0"/>
                <a:cs typeface="Arial"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lang="ru-RU" sz="900">
              <a:ea typeface="Times New Roman" pitchFamily="18" charset="0"/>
              <a:cs typeface="Arial" charset="0"/>
            </a:endParaRPr>
          </a:p>
          <a:p>
            <a:pPr algn="ctr" eaLnBrk="0" hangingPunct="0"/>
            <a:r>
              <a:rPr lang="ru-RU" sz="1400" b="1">
                <a:ea typeface="Times New Roman" pitchFamily="18" charset="0"/>
                <a:cs typeface="Arial" charset="0"/>
              </a:rPr>
              <a:t>ТРЕНАЖЁР №33</a:t>
            </a:r>
            <a:endParaRPr lang="ru-RU" sz="900">
              <a:ea typeface="Times New Roman" pitchFamily="18" charset="0"/>
              <a:cs typeface="Arial" charset="0"/>
            </a:endParaRPr>
          </a:p>
          <a:p>
            <a:pPr algn="ctr" eaLnBrk="0" hangingPunct="0"/>
            <a:r>
              <a:rPr lang="ru-RU" sz="1400">
                <a:ea typeface="Times New Roman" pitchFamily="18" charset="0"/>
                <a:cs typeface="Arial" charset="0"/>
              </a:rPr>
              <a:t>Локального действия</a:t>
            </a:r>
            <a:endParaRPr lang="ru-RU" sz="900">
              <a:ea typeface="Times New Roman" pitchFamily="18" charset="0"/>
              <a:cs typeface="Arial" charset="0"/>
            </a:endParaRPr>
          </a:p>
          <a:p>
            <a:pPr algn="ctr" eaLnBrk="0" hangingPunct="0"/>
            <a:r>
              <a:rPr lang="ru-RU" sz="1400">
                <a:ea typeface="Times New Roman" pitchFamily="18" charset="0"/>
                <a:cs typeface="Arial" charset="0"/>
              </a:rPr>
              <a:t> </a:t>
            </a:r>
            <a:endParaRPr lang="ru-RU">
              <a:ea typeface="Times New Roman" pitchFamily="18" charset="0"/>
              <a:cs typeface="Arial" charset="0"/>
            </a:endParaRPr>
          </a:p>
        </p:txBody>
      </p:sp>
      <p:sp>
        <p:nvSpPr>
          <p:cNvPr id="33830" name="Rectangle 40"/>
          <p:cNvSpPr>
            <a:spLocks noChangeArrowheads="1"/>
          </p:cNvSpPr>
          <p:nvPr/>
        </p:nvSpPr>
        <p:spPr bwMode="auto">
          <a:xfrm>
            <a:off x="0" y="51292125"/>
            <a:ext cx="9144000" cy="457200"/>
          </a:xfrm>
          <a:prstGeom prst="rect">
            <a:avLst/>
          </a:prstGeom>
          <a:noFill/>
          <a:ln w="9525">
            <a:noFill/>
            <a:miter lim="800000"/>
            <a:headEnd/>
            <a:tailEnd/>
          </a:ln>
        </p:spPr>
        <p:txBody>
          <a:bodyPr wrap="none" anchor="ctr">
            <a:spAutoFit/>
          </a:bodyPr>
          <a:lstStyle/>
          <a:p>
            <a:pPr algn="ctr"/>
            <a:r>
              <a:rPr lang="ru-RU" sz="1200">
                <a:ea typeface="Times New Roman" pitchFamily="18" charset="0"/>
                <a:cs typeface="Arial" charset="0"/>
              </a:rPr>
              <a:t>Предназначен для тренировки подтягивания с воздействием на сгибатели предплечья и разгибатели плеча. Рычаговая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lang="ru-RU" sz="900">
              <a:ea typeface="Times New Roman" pitchFamily="18" charset="0"/>
              <a:cs typeface="Arial" charset="0"/>
            </a:endParaRPr>
          </a:p>
          <a:p>
            <a:pPr algn="ctr" eaLnBrk="0" hangingPunct="0"/>
            <a:r>
              <a:rPr lang="ru-RU" sz="1400" b="1">
                <a:ea typeface="Times New Roman" pitchFamily="18" charset="0"/>
                <a:cs typeface="Arial" charset="0"/>
              </a:rPr>
              <a:t>ТРЕНАЖЁРЫ  (МФТ)   </a:t>
            </a:r>
            <a:endParaRPr lang="ru-RU" sz="900">
              <a:ea typeface="Times New Roman" pitchFamily="18" charset="0"/>
              <a:cs typeface="Arial" charset="0"/>
            </a:endParaRPr>
          </a:p>
          <a:p>
            <a:pPr algn="ctr" eaLnBrk="0" hangingPunct="0"/>
            <a:r>
              <a:rPr lang="ru-RU" sz="1400">
                <a:ea typeface="Times New Roman" pitchFamily="18" charset="0"/>
                <a:cs typeface="Arial" charset="0"/>
              </a:rPr>
              <a:t>(много - функциональный тренажёр )</a:t>
            </a:r>
            <a:endParaRPr lang="ru-RU" sz="900">
              <a:ea typeface="Times New Roman" pitchFamily="18" charset="0"/>
              <a:cs typeface="Arial" charset="0"/>
            </a:endParaRPr>
          </a:p>
          <a:p>
            <a:pPr algn="ctr" eaLnBrk="0" hangingPunct="0"/>
            <a:r>
              <a:rPr lang="ru-RU" sz="1400">
                <a:ea typeface="Times New Roman" pitchFamily="18" charset="0"/>
                <a:cs typeface="Arial" charset="0"/>
              </a:rPr>
              <a:t> </a:t>
            </a:r>
            <a:endParaRPr lang="ru-RU">
              <a:ea typeface="Times New Roman" pitchFamily="18" charset="0"/>
              <a:cs typeface="Arial" charset="0"/>
            </a:endParaRPr>
          </a:p>
        </p:txBody>
      </p:sp>
      <p:sp>
        <p:nvSpPr>
          <p:cNvPr id="33831" name="Rectangle 41"/>
          <p:cNvSpPr>
            <a:spLocks noChangeArrowheads="1"/>
          </p:cNvSpPr>
          <p:nvPr/>
        </p:nvSpPr>
        <p:spPr bwMode="auto">
          <a:xfrm>
            <a:off x="0" y="567118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мышечносуставных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lang="ru-RU" sz="900">
              <a:ea typeface="Times New Roman" pitchFamily="18" charset="0"/>
              <a:cs typeface="Arial" charset="0"/>
            </a:endParaRPr>
          </a:p>
          <a:p>
            <a:pPr eaLnBrk="0" hangingPunct="0"/>
            <a:r>
              <a:rPr lang="ru-RU" sz="1200">
                <a:ea typeface="Times New Roman" pitchFamily="18" charset="0"/>
                <a:cs typeface="Arial" charset="0"/>
              </a:rPr>
              <a:t>Не маловажное значение имеет растягивающее, «разрабатывающее» воздействие на связочносуставной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lang="ru-RU" sz="900">
              <a:ea typeface="Times New Roman" pitchFamily="18" charset="0"/>
              <a:cs typeface="Arial" charset="0"/>
            </a:endParaRPr>
          </a:p>
          <a:p>
            <a:pPr eaLnBrk="0" hangingPunct="0"/>
            <a:r>
              <a:rPr lang="ru-RU" sz="1200">
                <a:ea typeface="Times New Roman" pitchFamily="18" charset="0"/>
                <a:cs typeface="Arial"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УПРАЖНЕНИЯ   ДЛЯ   МЫШЦ   ГРУДИ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№10</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2" name="Rectangle 42"/>
          <p:cNvSpPr>
            <a:spLocks noChangeArrowheads="1"/>
          </p:cNvSpPr>
          <p:nvPr/>
        </p:nvSpPr>
        <p:spPr bwMode="auto">
          <a:xfrm>
            <a:off x="0" y="61636275"/>
            <a:ext cx="9144000" cy="45720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200">
                <a:ea typeface="Times New Roman" pitchFamily="18" charset="0"/>
                <a:cs typeface="Arial" charset="0"/>
              </a:rPr>
              <a:t>«Жим от груди сидя» - одно из лучших подготовительных упражнений для получения навыка отжимания от пола или штанги лёжа.</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спинке сиденья, руки горизонтально согнуты в локтях, широкий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медленно принять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(отягощение зависит от подготовленности).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№11</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3" name="Rectangle 43"/>
          <p:cNvSpPr>
            <a:spLocks noChangeArrowheads="1"/>
          </p:cNvSpPr>
          <p:nvPr/>
        </p:nvSpPr>
        <p:spPr bwMode="auto">
          <a:xfrm>
            <a:off x="0" y="675703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сиденью тренажёра, руки вверху прямые за головой.</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опустить в положение  «вниз», вдоль туловища, рабочая амплитуда 180 градусов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 тяговый)</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4" name="Rectangle 44"/>
          <p:cNvSpPr>
            <a:spLocks noChangeArrowheads="1"/>
          </p:cNvSpPr>
          <p:nvPr/>
        </p:nvSpPr>
        <p:spPr bwMode="auto">
          <a:xfrm>
            <a:off x="0" y="747331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согнутых рук вперёд перед лицом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№15</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5" name="Rectangle 45"/>
          <p:cNvSpPr>
            <a:spLocks noChangeArrowheads="1"/>
          </p:cNvSpPr>
          <p:nvPr/>
        </p:nvSpPr>
        <p:spPr bwMode="auto">
          <a:xfrm>
            <a:off x="0" y="797814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голова, спина прямо и прижаты к спинке тренажёра, руки согнуты в локтевых суставах,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выпрямляя руки отжимая опору вниз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lang="ru-RU" sz="900">
              <a:ea typeface="Times New Roman" pitchFamily="18" charset="0"/>
              <a:cs typeface="Arial" charset="0"/>
            </a:endParaRPr>
          </a:p>
          <a:p>
            <a:pPr eaLnBrk="0" hangingPunct="0"/>
            <a:r>
              <a:rPr lang="ru-RU" sz="1200">
                <a:ea typeface="Times New Roman" pitchFamily="18" charset="0"/>
                <a:cs typeface="Arial"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lang="ru-RU" sz="900">
              <a:ea typeface="Times New Roman" pitchFamily="18" charset="0"/>
              <a:cs typeface="Arial" charset="0"/>
            </a:endParaRPr>
          </a:p>
          <a:p>
            <a:pPr eaLnBrk="0" hangingPunct="0"/>
            <a:r>
              <a:rPr lang="ru-RU" sz="1200">
                <a:ea typeface="Times New Roman" pitchFamily="18" charset="0"/>
                <a:cs typeface="Arial"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 16</a:t>
            </a:r>
            <a:endParaRPr lang="ru-RU" sz="900">
              <a:ea typeface="Times New Roman" pitchFamily="18" charset="0"/>
              <a:cs typeface="Arial" charset="0"/>
            </a:endParaRPr>
          </a:p>
          <a:p>
            <a:pPr eaLnBrk="0" hangingPunct="0"/>
            <a:r>
              <a:rPr lang="ru-RU" sz="1400">
                <a:ea typeface="Times New Roman" pitchFamily="18" charset="0"/>
                <a:cs typeface="Arial" charset="0"/>
              </a:rPr>
              <a:t>(условно –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6" name="Rectangle 46"/>
          <p:cNvSpPr>
            <a:spLocks noChangeArrowheads="1"/>
          </p:cNvSpPr>
          <p:nvPr/>
        </p:nvSpPr>
        <p:spPr bwMode="auto">
          <a:xfrm>
            <a:off x="0" y="868680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спине, широкий хват руками сверху за гриф перекладины, голова фиксирована на скамье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силой, медленно сгибаются в локтевых суставах, гриф касается груди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руки выпрямить – «выжать» гриф над собой – выдох.</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7" name="Rectangle 47"/>
          <p:cNvSpPr>
            <a:spLocks noChangeArrowheads="1"/>
          </p:cNvSpPr>
          <p:nvPr/>
        </p:nvSpPr>
        <p:spPr bwMode="auto">
          <a:xfrm>
            <a:off x="0" y="928497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упор на прямых руках, туловище и голова прямо, лечи не опускать.</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медленно на силе сгибаем руки в локтевых суставах и максимально опускаемся вниз, голова и туловище прямо фиксированы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выдох.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каждом подходе (вес отягощений зависит от подготовленности ).</a:t>
            </a:r>
            <a:endParaRPr lang="ru-RU" sz="900">
              <a:ea typeface="Times New Roman" pitchFamily="18" charset="0"/>
              <a:cs typeface="Arial" charset="0"/>
            </a:endParaRPr>
          </a:p>
          <a:p>
            <a:pPr eaLnBrk="0" hangingPunct="0"/>
            <a:r>
              <a:rPr lang="ru-RU" sz="1200">
                <a:ea typeface="Times New Roman" pitchFamily="18" charset="0"/>
                <a:cs typeface="Arial" charset="0"/>
              </a:rPr>
              <a:t>Для мышц груди используется уже известное упражнение «бабочка» со скамьи и на тренажёре №29 известное упражнение «пуловер».</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ПЛЕЧ</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№13</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8" name="Rectangle 48"/>
          <p:cNvSpPr>
            <a:spLocks noChangeArrowheads="1"/>
          </p:cNvSpPr>
          <p:nvPr/>
        </p:nvSpPr>
        <p:spPr bwMode="auto">
          <a:xfrm>
            <a:off x="0" y="986790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голова, туловище прямо и прижаты к сиденью тренажёра, руки согнуты в локтях прижаты к туловищу.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локти через сторону как можно выше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счет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трапецевидной, поднимающей лопатку, ромбовидной.</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№14</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39" name="Rectangle 49"/>
          <p:cNvSpPr>
            <a:spLocks noChangeArrowheads="1"/>
          </p:cNvSpPr>
          <p:nvPr/>
        </p:nvSpPr>
        <p:spPr bwMode="auto">
          <a:xfrm>
            <a:off x="0" y="1039939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сиденью тренажёра, руки согнуты в локтях,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выпрямление рук в локтевом суставе вверх (отжимание)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12-15 раз (вес отягощений зависит от подготовленности и стадии травмы и т.п.).</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можно выполнять поочерёдно и одновременно двумя руками.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№30</a:t>
            </a:r>
            <a:endParaRPr lang="ru-RU" sz="900">
              <a:ea typeface="Times New Roman" pitchFamily="18" charset="0"/>
              <a:cs typeface="Arial" charset="0"/>
            </a:endParaRPr>
          </a:p>
          <a:p>
            <a:pPr eaLnBrk="0" hangingPunct="0"/>
            <a:r>
              <a:rPr lang="ru-RU" sz="1400">
                <a:ea typeface="Times New Roman" pitchFamily="18" charset="0"/>
                <a:cs typeface="Arial" charset="0"/>
              </a:rPr>
              <a:t>(для бицепсов)</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0" name="Rectangle 50"/>
          <p:cNvSpPr>
            <a:spLocks noChangeArrowheads="1"/>
          </p:cNvSpPr>
          <p:nvPr/>
        </p:nvSpPr>
        <p:spPr bwMode="auto">
          <a:xfrm>
            <a:off x="0" y="1091279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и голова прямо, опорой грудью и локтевым суставом на тренажёр прямые, хват снизу или сверху (упражнение на бицепсы).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локтевых суставах подтягивая их к груди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тренированности).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 32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1" name="Rectangle 51"/>
          <p:cNvSpPr>
            <a:spLocks noChangeArrowheads="1"/>
          </p:cNvSpPr>
          <p:nvPr/>
        </p:nvSpPr>
        <p:spPr bwMode="auto">
          <a:xfrm>
            <a:off x="0" y="1150239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прямо, положение головы можно менять (наклоном вперёд и назад), плечи параллельно с согнутыми локтями,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«выжимание» выполнить выпрямляя руки вверх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сгибая руки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«жимовое» действие, наклон назад наоборот, затрудняет это движение и рекомендуется их варьировать.</a:t>
            </a:r>
            <a:endParaRPr lang="ru-RU" sz="900">
              <a:ea typeface="Times New Roman" pitchFamily="18" charset="0"/>
              <a:cs typeface="Arial" charset="0"/>
            </a:endParaRPr>
          </a:p>
          <a:p>
            <a:pPr eaLnBrk="0" hangingPunct="0"/>
            <a:r>
              <a:rPr lang="ru-RU" sz="1400">
                <a:ea typeface="Times New Roman" pitchFamily="18" charset="0"/>
                <a:cs typeface="Arial" charset="0"/>
              </a:rPr>
              <a:t>(</a:t>
            </a:r>
            <a:r>
              <a:rPr lang="ru-RU" sz="1400" b="1">
                <a:ea typeface="Times New Roman" pitchFamily="18" charset="0"/>
                <a:cs typeface="Arial" charset="0"/>
              </a:rPr>
              <a:t>МФТ) ТРЕНАЖЁР,   УПРАЖНЕНИЕ «ТРИАДА»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2" name="Rectangle 52"/>
          <p:cNvSpPr>
            <a:spLocks noChangeArrowheads="1"/>
          </p:cNvSpPr>
          <p:nvPr/>
        </p:nvSpPr>
        <p:spPr bwMode="auto">
          <a:xfrm>
            <a:off x="0" y="1221676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голова прямо и прижаты к скамье тренажёра, руки прямые удерживая ручку троса нижнего блока.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подтянуть их к шее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выпрямляя руки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Второе упражнение: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прямые руки перед собой вверх до упора спинки сиденья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опуская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Упражнение третье: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максимально поднять плечи, руки прямые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опустить в  и.п. – вдо</a:t>
            </a:r>
            <a:r>
              <a:rPr lang="ru-RU" sz="1400">
                <a:ea typeface="Times New Roman" pitchFamily="18" charset="0"/>
                <a:cs typeface="Arial" charset="0"/>
              </a:rPr>
              <a:t>х.</a:t>
            </a:r>
            <a:endParaRPr lang="ru-RU" sz="900">
              <a:ea typeface="Times New Roman" pitchFamily="18" charset="0"/>
              <a:cs typeface="Arial" charset="0"/>
            </a:endParaRPr>
          </a:p>
          <a:p>
            <a:pPr eaLnBrk="0" hangingPunct="0"/>
            <a:r>
              <a:rPr lang="ru-RU" sz="1400" b="1">
                <a:ea typeface="Times New Roman" pitchFamily="18" charset="0"/>
                <a:cs typeface="Arial" charset="0"/>
              </a:rPr>
              <a:t>(МФТ) СКРУЧИВАНИЕ   С   КОЛЕНА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3" name="Rectangle 53"/>
          <p:cNvSpPr>
            <a:spLocks noChangeArrowheads="1"/>
          </p:cNvSpPr>
          <p:nvPr/>
        </p:nvSpPr>
        <p:spPr bwMode="auto">
          <a:xfrm>
            <a:off x="0" y="1281398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стойка между блоками на коленях, держась руками за петли верхних блоков. </a:t>
            </a:r>
            <a:endParaRPr lang="ru-RU" sz="900">
              <a:ea typeface="Times New Roman" pitchFamily="18" charset="0"/>
              <a:cs typeface="Arial" charset="0"/>
            </a:endParaRPr>
          </a:p>
          <a:p>
            <a:pPr eaLnBrk="0" hangingPunct="0"/>
            <a:r>
              <a:rPr lang="ru-RU" sz="1200">
                <a:ea typeface="Times New Roman" pitchFamily="18" charset="0"/>
                <a:cs typeface="Arial"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lang="ru-RU" sz="900">
              <a:ea typeface="Times New Roman" pitchFamily="18" charset="0"/>
              <a:cs typeface="Arial" charset="0"/>
            </a:endParaRPr>
          </a:p>
          <a:p>
            <a:pPr eaLnBrk="0" hangingPunct="0"/>
            <a:r>
              <a:rPr lang="ru-RU" sz="1200">
                <a:ea typeface="Times New Roman" pitchFamily="18" charset="0"/>
                <a:cs typeface="Arial"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lang="ru-RU" sz="900">
              <a:ea typeface="Times New Roman" pitchFamily="18" charset="0"/>
              <a:cs typeface="Arial" charset="0"/>
            </a:endParaRPr>
          </a:p>
          <a:p>
            <a:pPr eaLnBrk="0" hangingPunct="0"/>
            <a:r>
              <a:rPr lang="ru-RU" sz="1200">
                <a:ea typeface="Times New Roman" pitchFamily="18" charset="0"/>
                <a:cs typeface="Arial" charset="0"/>
              </a:rPr>
              <a:t>Внимание! при выполнении  данного упражнения возможны хруст и болезненность  в плечевом суставе (фото  9а).</a:t>
            </a:r>
            <a:endParaRPr lang="ru-RU" sz="900">
              <a:ea typeface="Times New Roman" pitchFamily="18" charset="0"/>
              <a:cs typeface="Arial" charset="0"/>
            </a:endParaRPr>
          </a:p>
          <a:p>
            <a:pPr eaLnBrk="0" hangingPunct="0"/>
            <a:r>
              <a:rPr lang="ru-RU" sz="1200">
                <a:ea typeface="Times New Roman" pitchFamily="18" charset="0"/>
                <a:cs typeface="Arial"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криотерапевтическим  воздействием в конце каждой из применяемых процедур.</a:t>
            </a:r>
            <a:endParaRPr lang="ru-RU" sz="900">
              <a:ea typeface="Times New Roman" pitchFamily="18" charset="0"/>
              <a:cs typeface="Arial" charset="0"/>
            </a:endParaRPr>
          </a:p>
          <a:p>
            <a:pPr eaLnBrk="0" hangingPunct="0"/>
            <a:r>
              <a:rPr lang="ru-RU" sz="1200">
                <a:ea typeface="Times New Roman" pitchFamily="18" charset="0"/>
                <a:cs typeface="Arial"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НОГ</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№18</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4" name="Rectangle 54"/>
          <p:cNvSpPr>
            <a:spLocks noChangeArrowheads="1"/>
          </p:cNvSpPr>
          <p:nvPr/>
        </p:nvSpPr>
        <p:spPr bwMode="auto">
          <a:xfrm>
            <a:off x="0" y="1333309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спине, ноги согнуты в коленных суставах, голени параллельно полу, голова прижата.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жим ногами вверх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сгибая ноги принять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субпороговой боли вмышцах сгибателях бедра. Строго симметричная работа ног с сочетанием сосбалансированными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№19</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5" name="Rectangle 55"/>
          <p:cNvSpPr>
            <a:spLocks noChangeArrowheads="1"/>
          </p:cNvSpPr>
          <p:nvPr/>
        </p:nvSpPr>
        <p:spPr bwMode="auto">
          <a:xfrm>
            <a:off x="0" y="1391602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ноги в коленных суставах назад к ягодичным мышцам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разгибаем ноги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№20</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6" name="Rectangle 56"/>
          <p:cNvSpPr>
            <a:spLocks noChangeArrowheads="1"/>
          </p:cNvSpPr>
          <p:nvPr/>
        </p:nvSpPr>
        <p:spPr bwMode="auto">
          <a:xfrm>
            <a:off x="0" y="1456563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голеностопа, голова и взгляд прямо.</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выпрямить ноги в коленях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№21</a:t>
            </a:r>
            <a:endParaRPr lang="ru-RU" sz="900">
              <a:ea typeface="Times New Roman" pitchFamily="18" charset="0"/>
              <a:cs typeface="Arial" charset="0"/>
            </a:endParaRPr>
          </a:p>
          <a:p>
            <a:pPr eaLnBrk="0" hangingPunct="0"/>
            <a:r>
              <a:rPr lang="ru-RU" sz="1400">
                <a:ea typeface="Times New Roman" pitchFamily="18" charset="0"/>
                <a:cs typeface="Arial" charset="0"/>
              </a:rPr>
              <a:t>(сведение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7" name="Rectangle 57"/>
          <p:cNvSpPr>
            <a:spLocks noChangeArrowheads="1"/>
          </p:cNvSpPr>
          <p:nvPr/>
        </p:nvSpPr>
        <p:spPr bwMode="auto">
          <a:xfrm>
            <a:off x="0" y="15155227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спинке тренажёра, ноги разведены прямые, пальцы ног натянуты на себя, пятки выдвинуты вперёд.</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ног друг к другу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силой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№22</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8" name="Rectangle 58"/>
          <p:cNvSpPr>
            <a:spLocks noChangeArrowheads="1"/>
          </p:cNvSpPr>
          <p:nvPr/>
        </p:nvSpPr>
        <p:spPr bwMode="auto">
          <a:xfrm>
            <a:off x="0" y="1580769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голова прямо и прижаты к спинке тренажёра, ноги вместе согнуты в коленях, ступни на опоре.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развести бёдра в стороны как можно больше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медленное сведение ног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№23</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бедра стоя)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3849" name="Rectangle 59"/>
          <p:cNvSpPr>
            <a:spLocks noChangeArrowheads="1"/>
          </p:cNvSpPr>
          <p:nvPr/>
        </p:nvSpPr>
        <p:spPr bwMode="auto">
          <a:xfrm>
            <a:off x="0" y="163058475"/>
            <a:ext cx="9144000" cy="457200"/>
          </a:xfrm>
          <a:prstGeom prst="rect">
            <a:avLst/>
          </a:prstGeom>
          <a:noFill/>
          <a:ln w="9525">
            <a:noFill/>
            <a:miter lim="800000"/>
            <a:headEnd/>
            <a:tailEnd/>
          </a:ln>
        </p:spPr>
        <p:txBody>
          <a:bodyPr wrap="none" anchor="ctr">
            <a:spAutoFit/>
          </a:bodyPr>
          <a:lstStyle/>
          <a:p>
            <a:pPr algn="just"/>
            <a:r>
              <a:rPr lang="ru-RU" sz="1200">
                <a:ea typeface="Times New Roman" pitchFamily="18" charset="0"/>
                <a:cs typeface="Arial"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2- медленно силой принимаем  и.п. – вдох.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lang="ru-RU">
              <a:ea typeface="Times New Roman" pitchFamily="18" charset="0"/>
              <a:cs typeface="Arial" charset="0"/>
            </a:endParaRPr>
          </a:p>
        </p:txBody>
      </p:sp>
      <p:sp>
        <p:nvSpPr>
          <p:cNvPr id="33850" name="Rectangle 64"/>
          <p:cNvSpPr>
            <a:spLocks noChangeArrowheads="1"/>
          </p:cNvSpPr>
          <p:nvPr/>
        </p:nvSpPr>
        <p:spPr bwMode="auto">
          <a:xfrm>
            <a:off x="0" y="180975"/>
            <a:ext cx="9144000" cy="307975"/>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   </a:t>
            </a:r>
            <a:endParaRPr lang="ru-RU">
              <a:ea typeface="Times New Roman" pitchFamily="18" charset="0"/>
              <a:cs typeface="Arial" charset="0"/>
            </a:endParaRPr>
          </a:p>
        </p:txBody>
      </p:sp>
      <p:pic>
        <p:nvPicPr>
          <p:cNvPr id="33851" name="Picture 63"/>
          <p:cNvPicPr>
            <a:picLocks noChangeAspect="1" noChangeArrowheads="1"/>
          </p:cNvPicPr>
          <p:nvPr/>
        </p:nvPicPr>
        <p:blipFill>
          <a:blip r:embed="rId30"/>
          <a:srcRect/>
          <a:stretch>
            <a:fillRect/>
          </a:stretch>
        </p:blipFill>
        <p:spPr bwMode="auto">
          <a:xfrm>
            <a:off x="0" y="519113"/>
            <a:ext cx="3500438" cy="4124325"/>
          </a:xfrm>
          <a:prstGeom prst="rect">
            <a:avLst/>
          </a:prstGeom>
          <a:noFill/>
          <a:ln w="9525">
            <a:noFill/>
            <a:miter lim="800000"/>
            <a:headEnd/>
            <a:tailEnd/>
          </a:ln>
        </p:spPr>
      </p:pic>
      <p:sp>
        <p:nvSpPr>
          <p:cNvPr id="33852" name="Rectangle 65"/>
          <p:cNvSpPr>
            <a:spLocks noChangeArrowheads="1"/>
          </p:cNvSpPr>
          <p:nvPr/>
        </p:nvSpPr>
        <p:spPr bwMode="auto">
          <a:xfrm>
            <a:off x="285750" y="4562475"/>
            <a:ext cx="8572500" cy="1385888"/>
          </a:xfrm>
          <a:prstGeom prst="rect">
            <a:avLst/>
          </a:prstGeom>
          <a:noFill/>
          <a:ln w="9525">
            <a:noFill/>
            <a:miter lim="800000"/>
            <a:headEnd/>
            <a:tailEnd/>
          </a:ln>
        </p:spPr>
        <p:txBody>
          <a:bodyPr anchor="ctr">
            <a:spAutoFit/>
          </a:bodyPr>
          <a:lstStyle/>
          <a:p>
            <a:pPr algn="just"/>
            <a:r>
              <a:rPr lang="ru-RU" sz="1200">
                <a:ea typeface="Times New Roman" pitchFamily="18" charset="0"/>
                <a:cs typeface="Arial" charset="0"/>
              </a:rPr>
              <a:t>Упражнение выполняется в упоре на предплечьях и в висе на руках, хватом сверху, голова прямо, спина прижата к задней стенке тренажёра (и.п.).</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1- поднимаем прямые ноги до прямого угла, желательно как можно выше (данное упражнение для более подготовленных) – выдох;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Для слабых поднимание ног согнутых в коленях желательно как можно выше.</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2 исходное положение – вдох.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Выполнить 12 -15 раз в одном подходе.</a:t>
            </a:r>
            <a:endParaRPr lang="ru-RU">
              <a:ea typeface="Times New Roman" pitchFamily="18" charset="0"/>
              <a:cs typeface="Arial" charset="0"/>
            </a:endParaRPr>
          </a:p>
        </p:txBody>
      </p:sp>
      <p:sp>
        <p:nvSpPr>
          <p:cNvPr id="33853" name="Прямоугольник 68"/>
          <p:cNvSpPr>
            <a:spLocks noChangeArrowheads="1"/>
          </p:cNvSpPr>
          <p:nvPr/>
        </p:nvSpPr>
        <p:spPr bwMode="auto">
          <a:xfrm>
            <a:off x="4286250" y="728663"/>
            <a:ext cx="4643438" cy="1662112"/>
          </a:xfrm>
          <a:prstGeom prst="rect">
            <a:avLst/>
          </a:prstGeom>
          <a:noFill/>
          <a:ln w="9525">
            <a:noFill/>
            <a:miter lim="800000"/>
            <a:headEnd/>
            <a:tailEnd/>
          </a:ln>
        </p:spPr>
        <p:txBody>
          <a:bodyPr>
            <a:spAutoFit/>
          </a:bodyPr>
          <a:lstStyle/>
          <a:p>
            <a:r>
              <a:rPr lang="ru-RU" sz="1400" b="1">
                <a:solidFill>
                  <a:srgbClr val="000000"/>
                </a:solidFill>
                <a:ea typeface="Times New Roman" pitchFamily="18" charset="0"/>
                <a:cs typeface="Arial" charset="0"/>
              </a:rPr>
              <a:t>          КОМПЛЕКС    УПРАЖНЕНИЙ</a:t>
            </a:r>
            <a:endParaRPr lang="ru-RU" sz="900">
              <a:solidFill>
                <a:srgbClr val="000000"/>
              </a:solidFill>
              <a:ea typeface="Times New Roman" pitchFamily="18" charset="0"/>
              <a:cs typeface="Arial" charset="0"/>
            </a:endParaRPr>
          </a:p>
          <a:p>
            <a:pPr eaLnBrk="0" hangingPunct="0"/>
            <a:r>
              <a:rPr lang="ru-RU" sz="1400">
                <a:solidFill>
                  <a:srgbClr val="000000"/>
                </a:solidFill>
                <a:ea typeface="Times New Roman" pitchFamily="18" charset="0"/>
                <a:cs typeface="Arial" charset="0"/>
              </a:rPr>
              <a:t>(подготовительная  часть занятий)</a:t>
            </a:r>
            <a:endParaRPr lang="ru-RU" sz="900">
              <a:solidFill>
                <a:srgbClr val="000000"/>
              </a:solidFill>
              <a:ea typeface="Times New Roman" pitchFamily="18" charset="0"/>
              <a:cs typeface="Arial" charset="0"/>
            </a:endParaRPr>
          </a:p>
          <a:p>
            <a:pPr eaLnBrk="0" hangingPunct="0"/>
            <a:r>
              <a:rPr lang="ru-RU" sz="1400">
                <a:solidFill>
                  <a:srgbClr val="000000"/>
                </a:solidFill>
                <a:ea typeface="Times New Roman" pitchFamily="18" charset="0"/>
                <a:cs typeface="Arial" charset="0"/>
              </a:rPr>
              <a:t>Тренажёр  №1 </a:t>
            </a:r>
          </a:p>
          <a:p>
            <a:pPr eaLnBrk="0" hangingPunct="0"/>
            <a:endParaRPr lang="ru-RU" sz="1400">
              <a:solidFill>
                <a:srgbClr val="000000"/>
              </a:solidFill>
              <a:ea typeface="Times New Roman" pitchFamily="18" charset="0"/>
              <a:cs typeface="Arial" charset="0"/>
            </a:endParaRPr>
          </a:p>
          <a:p>
            <a:pPr eaLnBrk="0" hangingPunct="0"/>
            <a:endParaRPr lang="ru-RU" sz="1400">
              <a:solidFill>
                <a:srgbClr val="000000"/>
              </a:solidFill>
              <a:ea typeface="Times New Roman" pitchFamily="18" charset="0"/>
              <a:cs typeface="Arial" charset="0"/>
            </a:endParaRPr>
          </a:p>
          <a:p>
            <a:pPr eaLnBrk="0" hangingPunct="0"/>
            <a:r>
              <a:rPr lang="ru-RU" sz="1400">
                <a:solidFill>
                  <a:srgbClr val="000000"/>
                </a:solidFill>
                <a:ea typeface="Times New Roman" pitchFamily="18" charset="0"/>
                <a:cs typeface="Arial" charset="0"/>
              </a:rPr>
              <a:t>Рисунок № 1</a:t>
            </a:r>
            <a:endParaRPr lang="ru-RU" sz="900">
              <a:solidFill>
                <a:srgbClr val="000000"/>
              </a:solidFill>
              <a:ea typeface="Times New Roman" pitchFamily="18" charset="0"/>
              <a:cs typeface="Arial" charset="0"/>
            </a:endParaRPr>
          </a:p>
          <a:p>
            <a:pPr eaLnBrk="0" hangingPunct="0"/>
            <a:r>
              <a:rPr lang="ru-RU">
                <a:solidFill>
                  <a:srgbClr val="000000"/>
                </a:solidFill>
                <a:ea typeface="Times New Roman" pitchFamily="18" charset="0"/>
                <a:cs typeface="Arial" charset="0"/>
              </a:rPr>
              <a:t>  </a:t>
            </a:r>
          </a:p>
        </p:txBody>
      </p:sp>
      <p:sp>
        <p:nvSpPr>
          <p:cNvPr id="33854" name="TextBox 62"/>
          <p:cNvSpPr txBox="1">
            <a:spLocks noChangeArrowheads="1"/>
          </p:cNvSpPr>
          <p:nvPr/>
        </p:nvSpPr>
        <p:spPr bwMode="auto">
          <a:xfrm>
            <a:off x="1619250" y="188913"/>
            <a:ext cx="72009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7" descr="mso368FC"/>
          <p:cNvPicPr>
            <a:picLocks noChangeAspect="1" noChangeArrowheads="1"/>
          </p:cNvPicPr>
          <p:nvPr/>
        </p:nvPicPr>
        <p:blipFill>
          <a:blip r:embed="rId3">
            <a:lum bright="-12000"/>
          </a:blip>
          <a:srcRect t="1503" r="540" b="36440"/>
          <a:stretch>
            <a:fillRect/>
          </a:stretch>
        </p:blipFill>
        <p:spPr bwMode="auto">
          <a:xfrm>
            <a:off x="0" y="8924925"/>
            <a:ext cx="5610225" cy="3771900"/>
          </a:xfrm>
          <a:prstGeom prst="rect">
            <a:avLst/>
          </a:prstGeom>
          <a:noFill/>
          <a:ln w="9525">
            <a:noFill/>
            <a:miter lim="800000"/>
            <a:headEnd/>
            <a:tailEnd/>
          </a:ln>
        </p:spPr>
      </p:pic>
      <p:pic>
        <p:nvPicPr>
          <p:cNvPr id="34818" name="Picture 26" descr="msoFD882"/>
          <p:cNvPicPr>
            <a:picLocks noChangeAspect="1" noChangeArrowheads="1"/>
          </p:cNvPicPr>
          <p:nvPr/>
        </p:nvPicPr>
        <p:blipFill>
          <a:blip r:embed="rId4">
            <a:lum bright="-12000"/>
          </a:blip>
          <a:srcRect/>
          <a:stretch>
            <a:fillRect/>
          </a:stretch>
        </p:blipFill>
        <p:spPr bwMode="auto">
          <a:xfrm>
            <a:off x="0" y="13154025"/>
            <a:ext cx="5495925" cy="3733800"/>
          </a:xfrm>
          <a:prstGeom prst="rect">
            <a:avLst/>
          </a:prstGeom>
          <a:noFill/>
          <a:ln w="9525">
            <a:noFill/>
            <a:miter lim="800000"/>
            <a:headEnd/>
            <a:tailEnd/>
          </a:ln>
        </p:spPr>
      </p:pic>
      <p:pic>
        <p:nvPicPr>
          <p:cNvPr id="34819" name="Picture 25" descr="mso24118"/>
          <p:cNvPicPr>
            <a:picLocks noChangeAspect="1" noChangeArrowheads="1"/>
          </p:cNvPicPr>
          <p:nvPr/>
        </p:nvPicPr>
        <p:blipFill>
          <a:blip r:embed="rId5">
            <a:lum bright="-6000"/>
          </a:blip>
          <a:srcRect/>
          <a:stretch>
            <a:fillRect/>
          </a:stretch>
        </p:blipFill>
        <p:spPr bwMode="auto">
          <a:xfrm>
            <a:off x="0" y="17345025"/>
            <a:ext cx="5934075" cy="4619625"/>
          </a:xfrm>
          <a:prstGeom prst="rect">
            <a:avLst/>
          </a:prstGeom>
          <a:noFill/>
          <a:ln w="9525">
            <a:noFill/>
            <a:miter lim="800000"/>
            <a:headEnd/>
            <a:tailEnd/>
          </a:ln>
        </p:spPr>
      </p:pic>
      <p:pic>
        <p:nvPicPr>
          <p:cNvPr id="34820" name="Picture 24" descr="mso25BD7"/>
          <p:cNvPicPr>
            <a:picLocks noChangeAspect="1" noChangeArrowheads="1"/>
          </p:cNvPicPr>
          <p:nvPr/>
        </p:nvPicPr>
        <p:blipFill>
          <a:blip r:embed="rId6">
            <a:lum bright="-6000"/>
          </a:blip>
          <a:srcRect t="1805" r="-1100"/>
          <a:stretch>
            <a:fillRect/>
          </a:stretch>
        </p:blipFill>
        <p:spPr bwMode="auto">
          <a:xfrm>
            <a:off x="0" y="22421850"/>
            <a:ext cx="3848100" cy="5486400"/>
          </a:xfrm>
          <a:prstGeom prst="rect">
            <a:avLst/>
          </a:prstGeom>
          <a:noFill/>
          <a:ln w="9525">
            <a:noFill/>
            <a:miter lim="800000"/>
            <a:headEnd/>
            <a:tailEnd/>
          </a:ln>
        </p:spPr>
      </p:pic>
      <p:pic>
        <p:nvPicPr>
          <p:cNvPr id="34821" name="Picture 23"/>
          <p:cNvPicPr>
            <a:picLocks noChangeAspect="1" noChangeArrowheads="1"/>
          </p:cNvPicPr>
          <p:nvPr/>
        </p:nvPicPr>
        <p:blipFill>
          <a:blip r:embed="rId7"/>
          <a:srcRect/>
          <a:stretch>
            <a:fillRect/>
          </a:stretch>
        </p:blipFill>
        <p:spPr bwMode="auto">
          <a:xfrm>
            <a:off x="0" y="28365450"/>
            <a:ext cx="5934075" cy="5019675"/>
          </a:xfrm>
          <a:prstGeom prst="rect">
            <a:avLst/>
          </a:prstGeom>
          <a:noFill/>
          <a:ln w="9525">
            <a:noFill/>
            <a:miter lim="800000"/>
            <a:headEnd/>
            <a:tailEnd/>
          </a:ln>
        </p:spPr>
      </p:pic>
      <p:pic>
        <p:nvPicPr>
          <p:cNvPr id="34822" name="Picture 22" descr="mso239EF"/>
          <p:cNvPicPr>
            <a:picLocks noChangeAspect="1" noChangeArrowheads="1"/>
          </p:cNvPicPr>
          <p:nvPr/>
        </p:nvPicPr>
        <p:blipFill>
          <a:blip r:embed="rId8">
            <a:lum bright="-12000"/>
          </a:blip>
          <a:srcRect/>
          <a:stretch>
            <a:fillRect/>
          </a:stretch>
        </p:blipFill>
        <p:spPr bwMode="auto">
          <a:xfrm>
            <a:off x="0" y="33842325"/>
            <a:ext cx="3705225" cy="5514975"/>
          </a:xfrm>
          <a:prstGeom prst="rect">
            <a:avLst/>
          </a:prstGeom>
          <a:noFill/>
          <a:ln w="9525">
            <a:noFill/>
            <a:miter lim="800000"/>
            <a:headEnd/>
            <a:tailEnd/>
          </a:ln>
        </p:spPr>
      </p:pic>
      <p:pic>
        <p:nvPicPr>
          <p:cNvPr id="34823" name="Picture 21" descr="mso1E67D"/>
          <p:cNvPicPr>
            <a:picLocks noChangeAspect="1" noChangeArrowheads="1"/>
          </p:cNvPicPr>
          <p:nvPr/>
        </p:nvPicPr>
        <p:blipFill>
          <a:blip r:embed="rId9">
            <a:lum bright="-18000"/>
          </a:blip>
          <a:srcRect t="1831" r="412"/>
          <a:stretch>
            <a:fillRect/>
          </a:stretch>
        </p:blipFill>
        <p:spPr bwMode="auto">
          <a:xfrm>
            <a:off x="0" y="39814500"/>
            <a:ext cx="3676650" cy="5419725"/>
          </a:xfrm>
          <a:prstGeom prst="rect">
            <a:avLst/>
          </a:prstGeom>
          <a:noFill/>
          <a:ln w="9525">
            <a:noFill/>
            <a:miter lim="800000"/>
            <a:headEnd/>
            <a:tailEnd/>
          </a:ln>
        </p:spPr>
      </p:pic>
      <p:pic>
        <p:nvPicPr>
          <p:cNvPr id="34824" name="Picture 20" descr="msoEADD1"/>
          <p:cNvPicPr>
            <a:picLocks noChangeAspect="1" noChangeArrowheads="1"/>
          </p:cNvPicPr>
          <p:nvPr/>
        </p:nvPicPr>
        <p:blipFill>
          <a:blip r:embed="rId10">
            <a:lum bright="-6000"/>
          </a:blip>
          <a:srcRect/>
          <a:stretch>
            <a:fillRect/>
          </a:stretch>
        </p:blipFill>
        <p:spPr bwMode="auto">
          <a:xfrm>
            <a:off x="0" y="45691425"/>
            <a:ext cx="3705225" cy="5600700"/>
          </a:xfrm>
          <a:prstGeom prst="rect">
            <a:avLst/>
          </a:prstGeom>
          <a:noFill/>
          <a:ln w="9525">
            <a:noFill/>
            <a:miter lim="800000"/>
            <a:headEnd/>
            <a:tailEnd/>
          </a:ln>
        </p:spPr>
      </p:pic>
      <p:pic>
        <p:nvPicPr>
          <p:cNvPr id="34825" name="Picture 19" descr="msoC709D"/>
          <p:cNvPicPr>
            <a:picLocks noChangeAspect="1" noChangeArrowheads="1"/>
          </p:cNvPicPr>
          <p:nvPr/>
        </p:nvPicPr>
        <p:blipFill>
          <a:blip r:embed="rId11">
            <a:lum bright="-12000"/>
          </a:blip>
          <a:srcRect/>
          <a:stretch>
            <a:fillRect/>
          </a:stretch>
        </p:blipFill>
        <p:spPr bwMode="auto">
          <a:xfrm>
            <a:off x="0" y="51749325"/>
            <a:ext cx="5934075" cy="4962525"/>
          </a:xfrm>
          <a:prstGeom prst="rect">
            <a:avLst/>
          </a:prstGeom>
          <a:noFill/>
          <a:ln w="9525">
            <a:noFill/>
            <a:miter lim="800000"/>
            <a:headEnd/>
            <a:tailEnd/>
          </a:ln>
        </p:spPr>
      </p:pic>
      <p:pic>
        <p:nvPicPr>
          <p:cNvPr id="34826" name="Picture 18" descr="mso69FFB"/>
          <p:cNvPicPr>
            <a:picLocks noChangeAspect="1" noChangeArrowheads="1"/>
          </p:cNvPicPr>
          <p:nvPr/>
        </p:nvPicPr>
        <p:blipFill>
          <a:blip r:embed="rId12">
            <a:lum bright="-12000"/>
          </a:blip>
          <a:srcRect t="7729" r="-128" b="12654"/>
          <a:stretch>
            <a:fillRect/>
          </a:stretch>
        </p:blipFill>
        <p:spPr bwMode="auto">
          <a:xfrm>
            <a:off x="0" y="57169050"/>
            <a:ext cx="5943600" cy="4467225"/>
          </a:xfrm>
          <a:prstGeom prst="rect">
            <a:avLst/>
          </a:prstGeom>
          <a:noFill/>
          <a:ln w="9525">
            <a:noFill/>
            <a:miter lim="800000"/>
            <a:headEnd/>
            <a:tailEnd/>
          </a:ln>
        </p:spPr>
      </p:pic>
      <p:pic>
        <p:nvPicPr>
          <p:cNvPr id="34827" name="Picture 17" descr="msoC26A9"/>
          <p:cNvPicPr>
            <a:picLocks noChangeAspect="1" noChangeArrowheads="1"/>
          </p:cNvPicPr>
          <p:nvPr/>
        </p:nvPicPr>
        <p:blipFill>
          <a:blip r:embed="rId13">
            <a:lum bright="-6000"/>
          </a:blip>
          <a:srcRect t="1129" r="6256" b="3738"/>
          <a:stretch>
            <a:fillRect/>
          </a:stretch>
        </p:blipFill>
        <p:spPr bwMode="auto">
          <a:xfrm>
            <a:off x="0" y="62093475"/>
            <a:ext cx="3543300" cy="5476875"/>
          </a:xfrm>
          <a:prstGeom prst="rect">
            <a:avLst/>
          </a:prstGeom>
          <a:noFill/>
          <a:ln w="9525">
            <a:noFill/>
            <a:miter lim="800000"/>
            <a:headEnd/>
            <a:tailEnd/>
          </a:ln>
        </p:spPr>
      </p:pic>
      <p:pic>
        <p:nvPicPr>
          <p:cNvPr id="34828" name="Picture 16" descr="mso7B027"/>
          <p:cNvPicPr>
            <a:picLocks noChangeAspect="1" noChangeArrowheads="1"/>
          </p:cNvPicPr>
          <p:nvPr/>
        </p:nvPicPr>
        <p:blipFill>
          <a:blip r:embed="rId14">
            <a:lum bright="-24000"/>
          </a:blip>
          <a:srcRect t="1054" r="1822" b="1360"/>
          <a:stretch>
            <a:fillRect/>
          </a:stretch>
        </p:blipFill>
        <p:spPr bwMode="auto">
          <a:xfrm>
            <a:off x="0" y="68027550"/>
            <a:ext cx="4000500" cy="6705600"/>
          </a:xfrm>
          <a:prstGeom prst="rect">
            <a:avLst/>
          </a:prstGeom>
          <a:noFill/>
          <a:ln w="9525">
            <a:noFill/>
            <a:miter lim="800000"/>
            <a:headEnd/>
            <a:tailEnd/>
          </a:ln>
        </p:spPr>
      </p:pic>
      <p:pic>
        <p:nvPicPr>
          <p:cNvPr id="34829" name="Picture 15" descr="msoC9BF5"/>
          <p:cNvPicPr>
            <a:picLocks noChangeAspect="1" noChangeArrowheads="1"/>
          </p:cNvPicPr>
          <p:nvPr/>
        </p:nvPicPr>
        <p:blipFill>
          <a:blip r:embed="rId15">
            <a:lum bright="-12000"/>
          </a:blip>
          <a:srcRect/>
          <a:stretch>
            <a:fillRect/>
          </a:stretch>
        </p:blipFill>
        <p:spPr bwMode="auto">
          <a:xfrm>
            <a:off x="0" y="75190350"/>
            <a:ext cx="5943600" cy="4591050"/>
          </a:xfrm>
          <a:prstGeom prst="rect">
            <a:avLst/>
          </a:prstGeom>
          <a:noFill/>
          <a:ln w="9525">
            <a:noFill/>
            <a:miter lim="800000"/>
            <a:headEnd/>
            <a:tailEnd/>
          </a:ln>
        </p:spPr>
      </p:pic>
      <p:pic>
        <p:nvPicPr>
          <p:cNvPr id="34830" name="Picture 14" descr="msoFDC81"/>
          <p:cNvPicPr>
            <a:picLocks noChangeAspect="1" noChangeArrowheads="1"/>
          </p:cNvPicPr>
          <p:nvPr/>
        </p:nvPicPr>
        <p:blipFill>
          <a:blip r:embed="rId16">
            <a:lum bright="-6000"/>
          </a:blip>
          <a:srcRect l="4340" t="10634" r="2451"/>
          <a:stretch>
            <a:fillRect/>
          </a:stretch>
        </p:blipFill>
        <p:spPr bwMode="auto">
          <a:xfrm>
            <a:off x="0" y="80238600"/>
            <a:ext cx="4781550" cy="6629400"/>
          </a:xfrm>
          <a:prstGeom prst="rect">
            <a:avLst/>
          </a:prstGeom>
          <a:noFill/>
          <a:ln w="9525">
            <a:noFill/>
            <a:miter lim="800000"/>
            <a:headEnd/>
            <a:tailEnd/>
          </a:ln>
        </p:spPr>
      </p:pic>
      <p:pic>
        <p:nvPicPr>
          <p:cNvPr id="34831" name="Picture 13" descr="mso8543F"/>
          <p:cNvPicPr>
            <a:picLocks noChangeAspect="1" noChangeArrowheads="1"/>
          </p:cNvPicPr>
          <p:nvPr/>
        </p:nvPicPr>
        <p:blipFill>
          <a:blip r:embed="rId17">
            <a:lum bright="-18000"/>
          </a:blip>
          <a:srcRect t="9296" r="1328" b="7112"/>
          <a:stretch>
            <a:fillRect/>
          </a:stretch>
        </p:blipFill>
        <p:spPr bwMode="auto">
          <a:xfrm>
            <a:off x="0" y="87325200"/>
            <a:ext cx="3686175" cy="5524500"/>
          </a:xfrm>
          <a:prstGeom prst="rect">
            <a:avLst/>
          </a:prstGeom>
          <a:noFill/>
          <a:ln w="9525">
            <a:noFill/>
            <a:miter lim="800000"/>
            <a:headEnd/>
            <a:tailEnd/>
          </a:ln>
        </p:spPr>
      </p:pic>
      <p:pic>
        <p:nvPicPr>
          <p:cNvPr id="34832" name="Picture 12" descr="mso7344D"/>
          <p:cNvPicPr>
            <a:picLocks noChangeAspect="1" noChangeArrowheads="1"/>
          </p:cNvPicPr>
          <p:nvPr/>
        </p:nvPicPr>
        <p:blipFill>
          <a:blip r:embed="rId18">
            <a:lum bright="-18000"/>
          </a:blip>
          <a:srcRect l="618" t="1878" r="412" b="14140"/>
          <a:stretch>
            <a:fillRect/>
          </a:stretch>
        </p:blipFill>
        <p:spPr bwMode="auto">
          <a:xfrm>
            <a:off x="0" y="93306900"/>
            <a:ext cx="3667125" cy="5372100"/>
          </a:xfrm>
          <a:prstGeom prst="rect">
            <a:avLst/>
          </a:prstGeom>
          <a:noFill/>
          <a:ln w="9525">
            <a:noFill/>
            <a:miter lim="800000"/>
            <a:headEnd/>
            <a:tailEnd/>
          </a:ln>
        </p:spPr>
      </p:pic>
      <p:pic>
        <p:nvPicPr>
          <p:cNvPr id="34833" name="Picture 11" descr="msoD802B"/>
          <p:cNvPicPr>
            <a:picLocks noChangeAspect="1" noChangeArrowheads="1"/>
          </p:cNvPicPr>
          <p:nvPr/>
        </p:nvPicPr>
        <p:blipFill>
          <a:blip r:embed="rId19">
            <a:lum bright="-18000"/>
          </a:blip>
          <a:srcRect/>
          <a:stretch>
            <a:fillRect/>
          </a:stretch>
        </p:blipFill>
        <p:spPr bwMode="auto">
          <a:xfrm>
            <a:off x="0" y="99136200"/>
            <a:ext cx="5943600" cy="4857750"/>
          </a:xfrm>
          <a:prstGeom prst="rect">
            <a:avLst/>
          </a:prstGeom>
          <a:noFill/>
          <a:ln w="9525">
            <a:noFill/>
            <a:miter lim="800000"/>
            <a:headEnd/>
            <a:tailEnd/>
          </a:ln>
        </p:spPr>
      </p:pic>
      <p:pic>
        <p:nvPicPr>
          <p:cNvPr id="34834" name="Picture 10" descr="msoF2F59"/>
          <p:cNvPicPr>
            <a:picLocks noChangeAspect="1" noChangeArrowheads="1"/>
          </p:cNvPicPr>
          <p:nvPr/>
        </p:nvPicPr>
        <p:blipFill>
          <a:blip r:embed="rId20">
            <a:lum bright="-24000"/>
          </a:blip>
          <a:srcRect l="64" t="1302" r="-224" b="14534"/>
          <a:stretch>
            <a:fillRect/>
          </a:stretch>
        </p:blipFill>
        <p:spPr bwMode="auto">
          <a:xfrm>
            <a:off x="0" y="104451150"/>
            <a:ext cx="5953125" cy="4676775"/>
          </a:xfrm>
          <a:prstGeom prst="rect">
            <a:avLst/>
          </a:prstGeom>
          <a:noFill/>
          <a:ln w="9525">
            <a:noFill/>
            <a:miter lim="800000"/>
            <a:headEnd/>
            <a:tailEnd/>
          </a:ln>
        </p:spPr>
      </p:pic>
      <p:pic>
        <p:nvPicPr>
          <p:cNvPr id="34835" name="Picture 9" descr="mso10D57"/>
          <p:cNvPicPr>
            <a:picLocks noChangeAspect="1" noChangeArrowheads="1"/>
          </p:cNvPicPr>
          <p:nvPr/>
        </p:nvPicPr>
        <p:blipFill>
          <a:blip r:embed="rId21">
            <a:lum bright="-6000"/>
          </a:blip>
          <a:srcRect l="615" t="1173" r="819" b="10480"/>
          <a:stretch>
            <a:fillRect/>
          </a:stretch>
        </p:blipFill>
        <p:spPr bwMode="auto">
          <a:xfrm>
            <a:off x="0" y="109585125"/>
            <a:ext cx="3676650" cy="5438775"/>
          </a:xfrm>
          <a:prstGeom prst="rect">
            <a:avLst/>
          </a:prstGeom>
          <a:noFill/>
          <a:ln w="9525">
            <a:noFill/>
            <a:miter lim="800000"/>
            <a:headEnd/>
            <a:tailEnd/>
          </a:ln>
        </p:spPr>
      </p:pic>
      <p:pic>
        <p:nvPicPr>
          <p:cNvPr id="34836" name="Picture 8" descr="msoB99A5"/>
          <p:cNvPicPr>
            <a:picLocks noChangeAspect="1" noChangeArrowheads="1"/>
          </p:cNvPicPr>
          <p:nvPr/>
        </p:nvPicPr>
        <p:blipFill>
          <a:blip r:embed="rId22">
            <a:lum bright="-18000"/>
          </a:blip>
          <a:srcRect l="1791" t="7071"/>
          <a:stretch>
            <a:fillRect/>
          </a:stretch>
        </p:blipFill>
        <p:spPr bwMode="auto">
          <a:xfrm>
            <a:off x="0" y="115481100"/>
            <a:ext cx="4810125" cy="6686550"/>
          </a:xfrm>
          <a:prstGeom prst="rect">
            <a:avLst/>
          </a:prstGeom>
          <a:noFill/>
          <a:ln w="9525">
            <a:noFill/>
            <a:miter lim="800000"/>
            <a:headEnd/>
            <a:tailEnd/>
          </a:ln>
        </p:spPr>
      </p:pic>
      <p:pic>
        <p:nvPicPr>
          <p:cNvPr id="34837" name="Picture 7"/>
          <p:cNvPicPr>
            <a:picLocks noChangeAspect="1" noChangeArrowheads="1"/>
          </p:cNvPicPr>
          <p:nvPr/>
        </p:nvPicPr>
        <p:blipFill>
          <a:blip r:embed="rId23"/>
          <a:srcRect/>
          <a:stretch>
            <a:fillRect/>
          </a:stretch>
        </p:blipFill>
        <p:spPr bwMode="auto">
          <a:xfrm>
            <a:off x="0" y="122624850"/>
            <a:ext cx="5943600" cy="5514975"/>
          </a:xfrm>
          <a:prstGeom prst="rect">
            <a:avLst/>
          </a:prstGeom>
          <a:noFill/>
          <a:ln w="9525">
            <a:noFill/>
            <a:miter lim="800000"/>
            <a:headEnd/>
            <a:tailEnd/>
          </a:ln>
        </p:spPr>
      </p:pic>
      <p:pic>
        <p:nvPicPr>
          <p:cNvPr id="34838" name="Picture 6" descr="mso4A7FE"/>
          <p:cNvPicPr>
            <a:picLocks noChangeAspect="1" noChangeArrowheads="1"/>
          </p:cNvPicPr>
          <p:nvPr/>
        </p:nvPicPr>
        <p:blipFill>
          <a:blip r:embed="rId24">
            <a:lum bright="-18000"/>
          </a:blip>
          <a:srcRect r="-224" b="12262"/>
          <a:stretch>
            <a:fillRect/>
          </a:stretch>
        </p:blipFill>
        <p:spPr bwMode="auto">
          <a:xfrm>
            <a:off x="0" y="128597025"/>
            <a:ext cx="5943600" cy="4733925"/>
          </a:xfrm>
          <a:prstGeom prst="rect">
            <a:avLst/>
          </a:prstGeom>
          <a:noFill/>
          <a:ln w="9525">
            <a:noFill/>
            <a:miter lim="800000"/>
            <a:headEnd/>
            <a:tailEnd/>
          </a:ln>
        </p:spPr>
      </p:pic>
      <p:pic>
        <p:nvPicPr>
          <p:cNvPr id="34839" name="Picture 5"/>
          <p:cNvPicPr>
            <a:picLocks noChangeAspect="1" noChangeArrowheads="1"/>
          </p:cNvPicPr>
          <p:nvPr/>
        </p:nvPicPr>
        <p:blipFill>
          <a:blip r:embed="rId25"/>
          <a:srcRect/>
          <a:stretch>
            <a:fillRect/>
          </a:stretch>
        </p:blipFill>
        <p:spPr bwMode="auto">
          <a:xfrm>
            <a:off x="0" y="133788150"/>
            <a:ext cx="5048250" cy="5372100"/>
          </a:xfrm>
          <a:prstGeom prst="rect">
            <a:avLst/>
          </a:prstGeom>
          <a:noFill/>
          <a:ln w="9525">
            <a:noFill/>
            <a:miter lim="800000"/>
            <a:headEnd/>
            <a:tailEnd/>
          </a:ln>
        </p:spPr>
      </p:pic>
      <p:pic>
        <p:nvPicPr>
          <p:cNvPr id="34840" name="Picture 4" descr="mso375D0"/>
          <p:cNvPicPr>
            <a:picLocks noChangeAspect="1" noChangeArrowheads="1"/>
          </p:cNvPicPr>
          <p:nvPr/>
        </p:nvPicPr>
        <p:blipFill>
          <a:blip r:embed="rId26">
            <a:lum bright="-12000"/>
          </a:blip>
          <a:srcRect t="7657" r="1424"/>
          <a:stretch>
            <a:fillRect/>
          </a:stretch>
        </p:blipFill>
        <p:spPr bwMode="auto">
          <a:xfrm>
            <a:off x="0" y="139617450"/>
            <a:ext cx="3028950" cy="6038850"/>
          </a:xfrm>
          <a:prstGeom prst="rect">
            <a:avLst/>
          </a:prstGeom>
          <a:noFill/>
          <a:ln w="9525">
            <a:noFill/>
            <a:miter lim="800000"/>
            <a:headEnd/>
            <a:tailEnd/>
          </a:ln>
        </p:spPr>
      </p:pic>
      <p:pic>
        <p:nvPicPr>
          <p:cNvPr id="34841" name="Picture 3" descr="msoF836"/>
          <p:cNvPicPr>
            <a:picLocks noChangeAspect="1" noChangeArrowheads="1"/>
          </p:cNvPicPr>
          <p:nvPr/>
        </p:nvPicPr>
        <p:blipFill>
          <a:blip r:embed="rId27">
            <a:lum bright="-6000"/>
          </a:blip>
          <a:srcRect t="12793" r="2716" b="7378"/>
          <a:stretch>
            <a:fillRect/>
          </a:stretch>
        </p:blipFill>
        <p:spPr bwMode="auto">
          <a:xfrm>
            <a:off x="0" y="146113500"/>
            <a:ext cx="3676650" cy="5438775"/>
          </a:xfrm>
          <a:prstGeom prst="rect">
            <a:avLst/>
          </a:prstGeom>
          <a:noFill/>
          <a:ln w="9525">
            <a:noFill/>
            <a:miter lim="800000"/>
            <a:headEnd/>
            <a:tailEnd/>
          </a:ln>
        </p:spPr>
      </p:pic>
      <p:pic>
        <p:nvPicPr>
          <p:cNvPr id="34842" name="Picture 2" descr="mso260AC"/>
          <p:cNvPicPr>
            <a:picLocks noChangeAspect="1" noChangeArrowheads="1"/>
          </p:cNvPicPr>
          <p:nvPr/>
        </p:nvPicPr>
        <p:blipFill>
          <a:blip r:embed="rId28">
            <a:lum bright="-12000"/>
          </a:blip>
          <a:srcRect l="12888" t="8459" r="13779"/>
          <a:stretch>
            <a:fillRect/>
          </a:stretch>
        </p:blipFill>
        <p:spPr bwMode="auto">
          <a:xfrm>
            <a:off x="0" y="152009475"/>
            <a:ext cx="3790950" cy="6067425"/>
          </a:xfrm>
          <a:prstGeom prst="rect">
            <a:avLst/>
          </a:prstGeom>
          <a:noFill/>
          <a:ln w="9525">
            <a:noFill/>
            <a:miter lim="800000"/>
            <a:headEnd/>
            <a:tailEnd/>
          </a:ln>
        </p:spPr>
      </p:pic>
      <p:pic>
        <p:nvPicPr>
          <p:cNvPr id="34843" name="Picture 1" descr="mso6CCB2"/>
          <p:cNvPicPr>
            <a:picLocks noChangeAspect="1" noChangeArrowheads="1"/>
          </p:cNvPicPr>
          <p:nvPr/>
        </p:nvPicPr>
        <p:blipFill>
          <a:blip r:embed="rId29">
            <a:lum bright="-12000"/>
          </a:blip>
          <a:srcRect/>
          <a:stretch>
            <a:fillRect/>
          </a:stretch>
        </p:blipFill>
        <p:spPr bwMode="auto">
          <a:xfrm>
            <a:off x="0" y="158534100"/>
            <a:ext cx="5934075" cy="4524375"/>
          </a:xfrm>
          <a:prstGeom prst="rect">
            <a:avLst/>
          </a:prstGeom>
          <a:noFill/>
          <a:ln w="9525">
            <a:noFill/>
            <a:miter lim="800000"/>
            <a:headEnd/>
            <a:tailEnd/>
          </a:ln>
        </p:spPr>
      </p:pic>
      <p:sp>
        <p:nvSpPr>
          <p:cNvPr id="34844" name="Rectangle 32"/>
          <p:cNvSpPr>
            <a:spLocks noChangeArrowheads="1"/>
          </p:cNvSpPr>
          <p:nvPr/>
        </p:nvSpPr>
        <p:spPr bwMode="auto">
          <a:xfrm>
            <a:off x="0" y="8924925"/>
            <a:ext cx="9144000" cy="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r>
            <a:br>
              <a:rPr lang="ru-RU" sz="1400">
                <a:ea typeface="Times New Roman" pitchFamily="18" charset="0"/>
                <a:cs typeface="Arial" charset="0"/>
              </a:rPr>
            </a:b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№3</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45" name="Rectangle 33"/>
          <p:cNvSpPr>
            <a:spLocks noChangeArrowheads="1"/>
          </p:cNvSpPr>
          <p:nvPr/>
        </p:nvSpPr>
        <p:spPr bwMode="auto">
          <a:xfrm>
            <a:off x="0" y="126968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зафиксированные голеностопы, опора на бёдра, туловище наклонено вперёд, голова и взгляд прямо, руки на опоре, для подготовленных – ладони на затылке.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поднять туловище до горизонтального уровня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№4</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46" name="Rectangle 34"/>
          <p:cNvSpPr>
            <a:spLocks noChangeArrowheads="1"/>
          </p:cNvSpPr>
          <p:nvPr/>
        </p:nvSpPr>
        <p:spPr bwMode="auto">
          <a:xfrm>
            <a:off x="0" y="16887825"/>
            <a:ext cx="9144000" cy="45720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t>
            </a:r>
            <a:r>
              <a:rPr lang="ru-RU" sz="1200">
                <a:ea typeface="Times New Roman" pitchFamily="18" charset="0"/>
                <a:cs typeface="Arial" charset="0"/>
              </a:rPr>
              <a:t>И.П. – лёжа на спине ноги зафиксированы в коленном суставе, ладони на затылке, локти в стороны лопатками касаемся скамьи.</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свести локти приподнять голову, а лопатки приподнять от скамьи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и.п.-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Выше указанные упражнения можно выполнять ежедневно они являются подготовительной частью, перед основной тренажёрной тренировки.</a:t>
            </a:r>
            <a:endParaRPr lang="ru-RU" sz="900">
              <a:ea typeface="Times New Roman" pitchFamily="18" charset="0"/>
              <a:cs typeface="Arial" charset="0"/>
            </a:endParaRPr>
          </a:p>
          <a:p>
            <a:pPr eaLnBrk="0" hangingPunct="0"/>
            <a:r>
              <a:rPr lang="ru-RU" sz="1400" b="1">
                <a:ea typeface="Times New Roman" pitchFamily="18" charset="0"/>
                <a:cs typeface="Arial" charset="0"/>
              </a:rPr>
              <a:t>ОСНОВНАЯ    ЧАСТЬ</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МЫШЦ   СПИНЫ</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№5</a:t>
            </a:r>
            <a:endParaRPr lang="ru-RU" sz="900">
              <a:ea typeface="Times New Roman" pitchFamily="18" charset="0"/>
              <a:cs typeface="Arial" charset="0"/>
            </a:endParaRPr>
          </a:p>
          <a:p>
            <a:pPr eaLnBrk="0" hangingPunct="0"/>
            <a:r>
              <a:rPr lang="ru-RU" sz="1400">
                <a:ea typeface="Times New Roman" pitchFamily="18" charset="0"/>
                <a:cs typeface="Arial" charset="0"/>
              </a:rPr>
              <a:t>(тягового типа,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47" name="Rectangle 35"/>
          <p:cNvSpPr>
            <a:spLocks noChangeArrowheads="1"/>
          </p:cNvSpPr>
          <p:nvPr/>
        </p:nvSpPr>
        <p:spPr bwMode="auto">
          <a:xfrm>
            <a:off x="0" y="219646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потянуть перекладину до уровня груди, голова назад, взгляд в 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выпрямить руки в верх, голова и взгляд вниз, плечи назад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3 – потянуть перекладину за голову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4 – медленно выпрямить руки в верх – вдох.</a:t>
            </a:r>
            <a:endParaRPr lang="ru-RU" sz="900">
              <a:ea typeface="Times New Roman" pitchFamily="18" charset="0"/>
              <a:cs typeface="Arial" charset="0"/>
            </a:endParaRPr>
          </a:p>
          <a:p>
            <a:pPr eaLnBrk="0" hangingPunct="0"/>
            <a:r>
              <a:rPr lang="ru-RU" sz="1200">
                <a:ea typeface="Times New Roman" pitchFamily="18" charset="0"/>
                <a:cs typeface="Arial"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lang="ru-RU" sz="1400">
                <a:ea typeface="Times New Roman" pitchFamily="18" charset="0"/>
                <a:cs typeface="Arial" charset="0"/>
              </a:rPr>
              <a:t> </a:t>
            </a:r>
            <a:r>
              <a:rPr lang="ru-RU" sz="1200">
                <a:ea typeface="Times New Roman" pitchFamily="18" charset="0"/>
                <a:cs typeface="Arial" charset="0"/>
              </a:rPr>
              <a:t>предплечья и разгибатели плеча.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№6</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48" name="Rectangle 36"/>
          <p:cNvSpPr>
            <a:spLocks noChangeArrowheads="1"/>
          </p:cNvSpPr>
          <p:nvPr/>
        </p:nvSpPr>
        <p:spPr bwMode="auto">
          <a:xfrm>
            <a:off x="0" y="279082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№7</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49" name="Rectangle 37"/>
          <p:cNvSpPr>
            <a:spLocks noChangeArrowheads="1"/>
          </p:cNvSpPr>
          <p:nvPr/>
        </p:nvSpPr>
        <p:spPr bwMode="auto">
          <a:xfrm>
            <a:off x="0" y="333851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с максимально наклоном вперёд и вытянутыми руками   вверх, ноги приподняты до верхней опоры для ног, голова опущена вниз.</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№8</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0" name="Rectangle 38"/>
          <p:cNvSpPr>
            <a:spLocks noChangeArrowheads="1"/>
          </p:cNvSpPr>
          <p:nvPr/>
        </p:nvSpPr>
        <p:spPr bwMode="auto">
          <a:xfrm>
            <a:off x="0" y="393573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трапецевидной м., широчайшая, большая круглая м. Данное упражнение предназначено для тренировки дорсальных м. плеча движением типа отведения плеча назад</a:t>
            </a:r>
            <a:r>
              <a:rPr lang="ru-RU" sz="1400">
                <a:ea typeface="Times New Roman" pitchFamily="18" charset="0"/>
                <a:cs typeface="Arial" charset="0"/>
              </a:rPr>
              <a:t>.</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№9</a:t>
            </a:r>
            <a:endParaRPr lang="ru-RU" sz="900">
              <a:ea typeface="Times New Roman" pitchFamily="18" charset="0"/>
              <a:cs typeface="Arial" charset="0"/>
            </a:endParaRPr>
          </a:p>
          <a:p>
            <a:pPr eaLnBrk="0" hangingPunct="0"/>
            <a:r>
              <a:rPr lang="ru-RU" sz="1400">
                <a:ea typeface="Times New Roman" pitchFamily="18" charset="0"/>
                <a:cs typeface="Arial" charset="0"/>
              </a:rPr>
              <a:t>Локального действия</a:t>
            </a:r>
            <a:endParaRPr lang="ru-RU" sz="900">
              <a:ea typeface="Times New Roman" pitchFamily="18" charset="0"/>
              <a:cs typeface="Arial" charset="0"/>
            </a:endParaRPr>
          </a:p>
          <a:p>
            <a:pPr eaLnBrk="0" hangingPunct="0"/>
            <a:r>
              <a:rPr lang="ru-RU" sz="1400">
                <a:ea typeface="Times New Roman" pitchFamily="18" charset="0"/>
                <a:cs typeface="Arial" charset="0"/>
              </a:rPr>
              <a:t>(имеет относительно узкую геометрию заданных движений)</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1" name="Rectangle 39"/>
          <p:cNvSpPr>
            <a:spLocks noChangeArrowheads="1"/>
          </p:cNvSpPr>
          <p:nvPr/>
        </p:nvSpPr>
        <p:spPr bwMode="auto">
          <a:xfrm>
            <a:off x="0" y="45234225"/>
            <a:ext cx="9144000" cy="457200"/>
          </a:xfrm>
          <a:prstGeom prst="rect">
            <a:avLst/>
          </a:prstGeom>
          <a:noFill/>
          <a:ln w="9525">
            <a:noFill/>
            <a:miter lim="800000"/>
            <a:headEnd/>
            <a:tailEnd/>
          </a:ln>
        </p:spPr>
        <p:txBody>
          <a:bodyPr wrap="none" anchor="ctr">
            <a:spAutoFit/>
          </a:bodyPr>
          <a:lstStyle/>
          <a:p>
            <a:pPr algn="ctr"/>
            <a:r>
              <a:rPr lang="ru-RU" sz="1200">
                <a:ea typeface="Times New Roman" pitchFamily="18" charset="0"/>
                <a:cs typeface="Arial"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lang="ru-RU" sz="900">
              <a:ea typeface="Times New Roman" pitchFamily="18" charset="0"/>
              <a:cs typeface="Arial" charset="0"/>
            </a:endParaRPr>
          </a:p>
          <a:p>
            <a:pPr algn="ctr" eaLnBrk="0" hangingPunct="0"/>
            <a:r>
              <a:rPr lang="ru-RU" sz="1200">
                <a:ea typeface="Times New Roman" pitchFamily="18" charset="0"/>
                <a:cs typeface="Arial" charset="0"/>
              </a:rPr>
              <a:t>На счёт 1 – выполнить тягу руками – подтягивание – выдох.</a:t>
            </a:r>
            <a:endParaRPr lang="ru-RU" sz="900">
              <a:ea typeface="Times New Roman" pitchFamily="18" charset="0"/>
              <a:cs typeface="Arial" charset="0"/>
            </a:endParaRPr>
          </a:p>
          <a:p>
            <a:pPr algn="ct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algn="ct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algn="ctr" eaLnBrk="0" hangingPunct="0"/>
            <a:r>
              <a:rPr lang="ru-RU" sz="1200">
                <a:ea typeface="Times New Roman" pitchFamily="18" charset="0"/>
                <a:cs typeface="Arial"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lang="ru-RU" sz="900">
              <a:ea typeface="Times New Roman" pitchFamily="18" charset="0"/>
              <a:cs typeface="Arial" charset="0"/>
            </a:endParaRPr>
          </a:p>
          <a:p>
            <a:pPr algn="ctr" eaLnBrk="0" hangingPunct="0"/>
            <a:r>
              <a:rPr lang="ru-RU" sz="1400" b="1">
                <a:ea typeface="Times New Roman" pitchFamily="18" charset="0"/>
                <a:cs typeface="Arial" charset="0"/>
              </a:rPr>
              <a:t>ТРЕНАЖЁР №33</a:t>
            </a:r>
            <a:endParaRPr lang="ru-RU" sz="900">
              <a:ea typeface="Times New Roman" pitchFamily="18" charset="0"/>
              <a:cs typeface="Arial" charset="0"/>
            </a:endParaRPr>
          </a:p>
          <a:p>
            <a:pPr algn="ctr" eaLnBrk="0" hangingPunct="0"/>
            <a:r>
              <a:rPr lang="ru-RU" sz="1400">
                <a:ea typeface="Times New Roman" pitchFamily="18" charset="0"/>
                <a:cs typeface="Arial" charset="0"/>
              </a:rPr>
              <a:t>Локального действия</a:t>
            </a:r>
            <a:endParaRPr lang="ru-RU" sz="900">
              <a:ea typeface="Times New Roman" pitchFamily="18" charset="0"/>
              <a:cs typeface="Arial" charset="0"/>
            </a:endParaRPr>
          </a:p>
          <a:p>
            <a:pPr algn="ctr" eaLnBrk="0" hangingPunct="0"/>
            <a:r>
              <a:rPr lang="ru-RU" sz="1400">
                <a:ea typeface="Times New Roman" pitchFamily="18" charset="0"/>
                <a:cs typeface="Arial" charset="0"/>
              </a:rPr>
              <a:t> </a:t>
            </a:r>
            <a:endParaRPr lang="ru-RU">
              <a:ea typeface="Times New Roman" pitchFamily="18" charset="0"/>
              <a:cs typeface="Arial" charset="0"/>
            </a:endParaRPr>
          </a:p>
        </p:txBody>
      </p:sp>
      <p:sp>
        <p:nvSpPr>
          <p:cNvPr id="34852" name="Rectangle 40"/>
          <p:cNvSpPr>
            <a:spLocks noChangeArrowheads="1"/>
          </p:cNvSpPr>
          <p:nvPr/>
        </p:nvSpPr>
        <p:spPr bwMode="auto">
          <a:xfrm>
            <a:off x="0" y="51292125"/>
            <a:ext cx="9144000" cy="457200"/>
          </a:xfrm>
          <a:prstGeom prst="rect">
            <a:avLst/>
          </a:prstGeom>
          <a:noFill/>
          <a:ln w="9525">
            <a:noFill/>
            <a:miter lim="800000"/>
            <a:headEnd/>
            <a:tailEnd/>
          </a:ln>
        </p:spPr>
        <p:txBody>
          <a:bodyPr wrap="none" anchor="ctr">
            <a:spAutoFit/>
          </a:bodyPr>
          <a:lstStyle/>
          <a:p>
            <a:pPr algn="ctr"/>
            <a:r>
              <a:rPr lang="ru-RU" sz="1200">
                <a:ea typeface="Times New Roman" pitchFamily="18" charset="0"/>
                <a:cs typeface="Arial" charset="0"/>
              </a:rPr>
              <a:t>Предназначен для тренировки подтягивания с воздействием на сгибатели предплечья и разгибатели плеча. Рычаговая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lang="ru-RU" sz="900">
              <a:ea typeface="Times New Roman" pitchFamily="18" charset="0"/>
              <a:cs typeface="Arial" charset="0"/>
            </a:endParaRPr>
          </a:p>
          <a:p>
            <a:pPr algn="ctr" eaLnBrk="0" hangingPunct="0"/>
            <a:r>
              <a:rPr lang="ru-RU" sz="1400" b="1">
                <a:ea typeface="Times New Roman" pitchFamily="18" charset="0"/>
                <a:cs typeface="Arial" charset="0"/>
              </a:rPr>
              <a:t>ТРЕНАЖЁРЫ  (МФТ)   </a:t>
            </a:r>
            <a:endParaRPr lang="ru-RU" sz="900">
              <a:ea typeface="Times New Roman" pitchFamily="18" charset="0"/>
              <a:cs typeface="Arial" charset="0"/>
            </a:endParaRPr>
          </a:p>
          <a:p>
            <a:pPr algn="ctr" eaLnBrk="0" hangingPunct="0"/>
            <a:r>
              <a:rPr lang="ru-RU" sz="1400">
                <a:ea typeface="Times New Roman" pitchFamily="18" charset="0"/>
                <a:cs typeface="Arial" charset="0"/>
              </a:rPr>
              <a:t>(много - функциональный тренажёр )</a:t>
            </a:r>
            <a:endParaRPr lang="ru-RU" sz="900">
              <a:ea typeface="Times New Roman" pitchFamily="18" charset="0"/>
              <a:cs typeface="Arial" charset="0"/>
            </a:endParaRPr>
          </a:p>
          <a:p>
            <a:pPr algn="ctr" eaLnBrk="0" hangingPunct="0"/>
            <a:r>
              <a:rPr lang="ru-RU" sz="1400">
                <a:ea typeface="Times New Roman" pitchFamily="18" charset="0"/>
                <a:cs typeface="Arial" charset="0"/>
              </a:rPr>
              <a:t> </a:t>
            </a:r>
            <a:endParaRPr lang="ru-RU">
              <a:ea typeface="Times New Roman" pitchFamily="18" charset="0"/>
              <a:cs typeface="Arial" charset="0"/>
            </a:endParaRPr>
          </a:p>
        </p:txBody>
      </p:sp>
      <p:sp>
        <p:nvSpPr>
          <p:cNvPr id="34853" name="Rectangle 41"/>
          <p:cNvSpPr>
            <a:spLocks noChangeArrowheads="1"/>
          </p:cNvSpPr>
          <p:nvPr/>
        </p:nvSpPr>
        <p:spPr bwMode="auto">
          <a:xfrm>
            <a:off x="0" y="567118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мышечносуставных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lang="ru-RU" sz="900">
              <a:ea typeface="Times New Roman" pitchFamily="18" charset="0"/>
              <a:cs typeface="Arial" charset="0"/>
            </a:endParaRPr>
          </a:p>
          <a:p>
            <a:pPr eaLnBrk="0" hangingPunct="0"/>
            <a:r>
              <a:rPr lang="ru-RU" sz="1200">
                <a:ea typeface="Times New Roman" pitchFamily="18" charset="0"/>
                <a:cs typeface="Arial" charset="0"/>
              </a:rPr>
              <a:t>Не маловажное значение имеет растягивающее, «разрабатывающее» воздействие на связочносуставной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lang="ru-RU" sz="900">
              <a:ea typeface="Times New Roman" pitchFamily="18" charset="0"/>
              <a:cs typeface="Arial" charset="0"/>
            </a:endParaRPr>
          </a:p>
          <a:p>
            <a:pPr eaLnBrk="0" hangingPunct="0"/>
            <a:r>
              <a:rPr lang="ru-RU" sz="1200">
                <a:ea typeface="Times New Roman" pitchFamily="18" charset="0"/>
                <a:cs typeface="Arial"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УПРАЖНЕНИЯ   ДЛЯ   МЫШЦ   ГРУДИ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№10</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4" name="Rectangle 42"/>
          <p:cNvSpPr>
            <a:spLocks noChangeArrowheads="1"/>
          </p:cNvSpPr>
          <p:nvPr/>
        </p:nvSpPr>
        <p:spPr bwMode="auto">
          <a:xfrm>
            <a:off x="0" y="61636275"/>
            <a:ext cx="9144000" cy="45720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200">
                <a:ea typeface="Times New Roman" pitchFamily="18" charset="0"/>
                <a:cs typeface="Arial" charset="0"/>
              </a:rPr>
              <a:t>«Жим от груди сидя» - одно из лучших подготовительных упражнений для получения навыка отжимания от пола или штанги лёжа.</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спинке сиденья, руки горизонтально согнуты в локтях, широкий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медленно принять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(отягощение зависит от подготовленности).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№11</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5" name="Rectangle 43"/>
          <p:cNvSpPr>
            <a:spLocks noChangeArrowheads="1"/>
          </p:cNvSpPr>
          <p:nvPr/>
        </p:nvSpPr>
        <p:spPr bwMode="auto">
          <a:xfrm>
            <a:off x="0" y="675703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сиденью тренажёра, руки вверху прямые за головой.</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опустить в положение  «вниз», вдоль туловища, рабочая амплитуда 180 градусов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 тяговый)</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6" name="Rectangle 44"/>
          <p:cNvSpPr>
            <a:spLocks noChangeArrowheads="1"/>
          </p:cNvSpPr>
          <p:nvPr/>
        </p:nvSpPr>
        <p:spPr bwMode="auto">
          <a:xfrm>
            <a:off x="0" y="747331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согнутых рук вперёд перед лицом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№15</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7" name="Rectangle 45"/>
          <p:cNvSpPr>
            <a:spLocks noChangeArrowheads="1"/>
          </p:cNvSpPr>
          <p:nvPr/>
        </p:nvSpPr>
        <p:spPr bwMode="auto">
          <a:xfrm>
            <a:off x="0" y="797814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голова, спина прямо и прижаты к спинке тренажёра, руки согнуты в локтевых суставах,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выпрямляя руки отжимая опору вниз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lang="ru-RU" sz="900">
              <a:ea typeface="Times New Roman" pitchFamily="18" charset="0"/>
              <a:cs typeface="Arial" charset="0"/>
            </a:endParaRPr>
          </a:p>
          <a:p>
            <a:pPr eaLnBrk="0" hangingPunct="0"/>
            <a:r>
              <a:rPr lang="ru-RU" sz="1200">
                <a:ea typeface="Times New Roman" pitchFamily="18" charset="0"/>
                <a:cs typeface="Arial"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lang="ru-RU" sz="900">
              <a:ea typeface="Times New Roman" pitchFamily="18" charset="0"/>
              <a:cs typeface="Arial" charset="0"/>
            </a:endParaRPr>
          </a:p>
          <a:p>
            <a:pPr eaLnBrk="0" hangingPunct="0"/>
            <a:r>
              <a:rPr lang="ru-RU" sz="1200">
                <a:ea typeface="Times New Roman" pitchFamily="18" charset="0"/>
                <a:cs typeface="Arial"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 16</a:t>
            </a:r>
            <a:endParaRPr lang="ru-RU" sz="900">
              <a:ea typeface="Times New Roman" pitchFamily="18" charset="0"/>
              <a:cs typeface="Arial" charset="0"/>
            </a:endParaRPr>
          </a:p>
          <a:p>
            <a:pPr eaLnBrk="0" hangingPunct="0"/>
            <a:r>
              <a:rPr lang="ru-RU" sz="1400">
                <a:ea typeface="Times New Roman" pitchFamily="18" charset="0"/>
                <a:cs typeface="Arial" charset="0"/>
              </a:rPr>
              <a:t>(условно –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8" name="Rectangle 46"/>
          <p:cNvSpPr>
            <a:spLocks noChangeArrowheads="1"/>
          </p:cNvSpPr>
          <p:nvPr/>
        </p:nvSpPr>
        <p:spPr bwMode="auto">
          <a:xfrm>
            <a:off x="0" y="868680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спине, широкий хват руками сверху за гриф перекладины, голова фиксирована на скамье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силой, медленно сгибаются в локтевых суставах, гриф касается груди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руки выпрямить – «выжать» гриф над собой – выдох.</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59" name="Rectangle 47"/>
          <p:cNvSpPr>
            <a:spLocks noChangeArrowheads="1"/>
          </p:cNvSpPr>
          <p:nvPr/>
        </p:nvSpPr>
        <p:spPr bwMode="auto">
          <a:xfrm>
            <a:off x="0" y="928497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упор на прямых руках, туловище и голова прямо, лечи не опускать.</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медленно на силе сгибаем руки в локтевых суставах и максимально опускаемся вниз, голова и туловище прямо фиксированы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выдох.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каждом подходе (вес отягощений зависит от подготовленности ).</a:t>
            </a:r>
            <a:endParaRPr lang="ru-RU" sz="900">
              <a:ea typeface="Times New Roman" pitchFamily="18" charset="0"/>
              <a:cs typeface="Arial" charset="0"/>
            </a:endParaRPr>
          </a:p>
          <a:p>
            <a:pPr eaLnBrk="0" hangingPunct="0"/>
            <a:r>
              <a:rPr lang="ru-RU" sz="1200">
                <a:ea typeface="Times New Roman" pitchFamily="18" charset="0"/>
                <a:cs typeface="Arial" charset="0"/>
              </a:rPr>
              <a:t>Для мышц груди используется уже известное упражнение «бабочка» со скамьи и на тренажёре №29 известное упражнение «пуловер».</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ПЛЕЧ</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№13</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0" name="Rectangle 48"/>
          <p:cNvSpPr>
            <a:spLocks noChangeArrowheads="1"/>
          </p:cNvSpPr>
          <p:nvPr/>
        </p:nvSpPr>
        <p:spPr bwMode="auto">
          <a:xfrm>
            <a:off x="0" y="986790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голова, туловище прямо и прижаты к сиденью тренажёра, руки согнуты в локтях прижаты к туловищу.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локти через сторону как можно выше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счет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трапецевидной, поднимающей лопатку, ромбовидной.</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№14</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1" name="Rectangle 49"/>
          <p:cNvSpPr>
            <a:spLocks noChangeArrowheads="1"/>
          </p:cNvSpPr>
          <p:nvPr/>
        </p:nvSpPr>
        <p:spPr bwMode="auto">
          <a:xfrm>
            <a:off x="0" y="1039939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сиденью тренажёра, руки согнуты в локтях,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выпрямление рук в локтевом суставе вверх (отжимание)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12-15 раз (вес отягощений зависит от подготовленности и стадии травмы и т.п.).</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можно выполнять поочерёдно и одновременно двумя руками.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№30</a:t>
            </a:r>
            <a:endParaRPr lang="ru-RU" sz="900">
              <a:ea typeface="Times New Roman" pitchFamily="18" charset="0"/>
              <a:cs typeface="Arial" charset="0"/>
            </a:endParaRPr>
          </a:p>
          <a:p>
            <a:pPr eaLnBrk="0" hangingPunct="0"/>
            <a:r>
              <a:rPr lang="ru-RU" sz="1400">
                <a:ea typeface="Times New Roman" pitchFamily="18" charset="0"/>
                <a:cs typeface="Arial" charset="0"/>
              </a:rPr>
              <a:t>(для бицепсов)</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2" name="Rectangle 50"/>
          <p:cNvSpPr>
            <a:spLocks noChangeArrowheads="1"/>
          </p:cNvSpPr>
          <p:nvPr/>
        </p:nvSpPr>
        <p:spPr bwMode="auto">
          <a:xfrm>
            <a:off x="0" y="1091279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и голова прямо, опорой грудью и локтевым суставом на тренажёр прямые, хват снизу или сверху (упражнение на бицепсы).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локтевых суставах подтягивая их к груди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тренированности).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 32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3" name="Rectangle 51"/>
          <p:cNvSpPr>
            <a:spLocks noChangeArrowheads="1"/>
          </p:cNvSpPr>
          <p:nvPr/>
        </p:nvSpPr>
        <p:spPr bwMode="auto">
          <a:xfrm>
            <a:off x="0" y="1150239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прямо, положение головы можно менять (наклоном вперёд и назад), плечи параллельно с согнутыми локтями,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«выжимание» выполнить выпрямляя руки вверх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сгибая руки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«жимовое» действие, наклон назад наоборот, затрудняет это движение и рекомендуется их варьировать.</a:t>
            </a:r>
            <a:endParaRPr lang="ru-RU" sz="900">
              <a:ea typeface="Times New Roman" pitchFamily="18" charset="0"/>
              <a:cs typeface="Arial" charset="0"/>
            </a:endParaRPr>
          </a:p>
          <a:p>
            <a:pPr eaLnBrk="0" hangingPunct="0"/>
            <a:r>
              <a:rPr lang="ru-RU" sz="1400">
                <a:ea typeface="Times New Roman" pitchFamily="18" charset="0"/>
                <a:cs typeface="Arial" charset="0"/>
              </a:rPr>
              <a:t>(</a:t>
            </a:r>
            <a:r>
              <a:rPr lang="ru-RU" sz="1400" b="1">
                <a:ea typeface="Times New Roman" pitchFamily="18" charset="0"/>
                <a:cs typeface="Arial" charset="0"/>
              </a:rPr>
              <a:t>МФТ) ТРЕНАЖЁР,   УПРАЖНЕНИЕ «ТРИАДА»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4" name="Rectangle 52"/>
          <p:cNvSpPr>
            <a:spLocks noChangeArrowheads="1"/>
          </p:cNvSpPr>
          <p:nvPr/>
        </p:nvSpPr>
        <p:spPr bwMode="auto">
          <a:xfrm>
            <a:off x="0" y="1221676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голова прямо и прижаты к скамье тренажёра, руки прямые удерживая ручку троса нижнего блока.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подтянуть их к шее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выпрямляя руки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Второе упражнение: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прямые руки перед собой вверх до упора спинки сиденья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опуская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Упражнение третье: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максимально поднять плечи, руки прямые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опустить в  и.п. – вдо</a:t>
            </a:r>
            <a:r>
              <a:rPr lang="ru-RU" sz="1400">
                <a:ea typeface="Times New Roman" pitchFamily="18" charset="0"/>
                <a:cs typeface="Arial" charset="0"/>
              </a:rPr>
              <a:t>х.</a:t>
            </a:r>
            <a:endParaRPr lang="ru-RU" sz="900">
              <a:ea typeface="Times New Roman" pitchFamily="18" charset="0"/>
              <a:cs typeface="Arial" charset="0"/>
            </a:endParaRPr>
          </a:p>
          <a:p>
            <a:pPr eaLnBrk="0" hangingPunct="0"/>
            <a:r>
              <a:rPr lang="ru-RU" sz="1400" b="1">
                <a:ea typeface="Times New Roman" pitchFamily="18" charset="0"/>
                <a:cs typeface="Arial" charset="0"/>
              </a:rPr>
              <a:t>(МФТ) СКРУЧИВАНИЕ   С   КОЛЕНА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5" name="Rectangle 53"/>
          <p:cNvSpPr>
            <a:spLocks noChangeArrowheads="1"/>
          </p:cNvSpPr>
          <p:nvPr/>
        </p:nvSpPr>
        <p:spPr bwMode="auto">
          <a:xfrm>
            <a:off x="0" y="12813982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стойка между блоками на коленях, держась руками за петли верхних блоков. </a:t>
            </a:r>
            <a:endParaRPr lang="ru-RU" sz="900">
              <a:ea typeface="Times New Roman" pitchFamily="18" charset="0"/>
              <a:cs typeface="Arial" charset="0"/>
            </a:endParaRPr>
          </a:p>
          <a:p>
            <a:pPr eaLnBrk="0" hangingPunct="0"/>
            <a:r>
              <a:rPr lang="ru-RU" sz="1200">
                <a:ea typeface="Times New Roman" pitchFamily="18" charset="0"/>
                <a:cs typeface="Arial"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lang="ru-RU" sz="900">
              <a:ea typeface="Times New Roman" pitchFamily="18" charset="0"/>
              <a:cs typeface="Arial" charset="0"/>
            </a:endParaRPr>
          </a:p>
          <a:p>
            <a:pPr eaLnBrk="0" hangingPunct="0"/>
            <a:r>
              <a:rPr lang="ru-RU" sz="1200">
                <a:ea typeface="Times New Roman" pitchFamily="18" charset="0"/>
                <a:cs typeface="Arial"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lang="ru-RU" sz="900">
              <a:ea typeface="Times New Roman" pitchFamily="18" charset="0"/>
              <a:cs typeface="Arial" charset="0"/>
            </a:endParaRPr>
          </a:p>
          <a:p>
            <a:pPr eaLnBrk="0" hangingPunct="0"/>
            <a:r>
              <a:rPr lang="ru-RU" sz="1200">
                <a:ea typeface="Times New Roman" pitchFamily="18" charset="0"/>
                <a:cs typeface="Arial" charset="0"/>
              </a:rPr>
              <a:t>Внимание! при выполнении  данного упражнения возможны хруст и болезненность  в плечевом суставе (фото  9а).</a:t>
            </a:r>
            <a:endParaRPr lang="ru-RU" sz="900">
              <a:ea typeface="Times New Roman" pitchFamily="18" charset="0"/>
              <a:cs typeface="Arial" charset="0"/>
            </a:endParaRPr>
          </a:p>
          <a:p>
            <a:pPr eaLnBrk="0" hangingPunct="0"/>
            <a:r>
              <a:rPr lang="ru-RU" sz="1200">
                <a:ea typeface="Times New Roman" pitchFamily="18" charset="0"/>
                <a:cs typeface="Arial"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криотерапевтическим  воздействием в конце каждой из применяемых процедур.</a:t>
            </a:r>
            <a:endParaRPr lang="ru-RU" sz="900">
              <a:ea typeface="Times New Roman" pitchFamily="18" charset="0"/>
              <a:cs typeface="Arial" charset="0"/>
            </a:endParaRPr>
          </a:p>
          <a:p>
            <a:pPr eaLnBrk="0" hangingPunct="0"/>
            <a:r>
              <a:rPr lang="ru-RU" sz="1200">
                <a:ea typeface="Times New Roman" pitchFamily="18" charset="0"/>
                <a:cs typeface="Arial"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НОГ</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№18</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6" name="Rectangle 54"/>
          <p:cNvSpPr>
            <a:spLocks noChangeArrowheads="1"/>
          </p:cNvSpPr>
          <p:nvPr/>
        </p:nvSpPr>
        <p:spPr bwMode="auto">
          <a:xfrm>
            <a:off x="0" y="1333309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спине, ноги согнуты в коленных суставах, голени параллельно полу, голова прижата.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жим ногами вверх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сгибая ноги принять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субпороговой боли вмышцах сгибателях бедра. Строго симметричная работа ног с сочетанием сосбалансированными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№19</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7" name="Rectangle 55"/>
          <p:cNvSpPr>
            <a:spLocks noChangeArrowheads="1"/>
          </p:cNvSpPr>
          <p:nvPr/>
        </p:nvSpPr>
        <p:spPr bwMode="auto">
          <a:xfrm>
            <a:off x="0" y="13916025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ноги в коленных суставах назад к ягодичным мышцам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разгибаем ноги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№20</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8" name="Rectangle 56"/>
          <p:cNvSpPr>
            <a:spLocks noChangeArrowheads="1"/>
          </p:cNvSpPr>
          <p:nvPr/>
        </p:nvSpPr>
        <p:spPr bwMode="auto">
          <a:xfrm>
            <a:off x="0" y="1456563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голеностопа, голова и взгляд прямо.</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выпрямить ноги в коленях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№21</a:t>
            </a:r>
            <a:endParaRPr lang="ru-RU" sz="900">
              <a:ea typeface="Times New Roman" pitchFamily="18" charset="0"/>
              <a:cs typeface="Arial" charset="0"/>
            </a:endParaRPr>
          </a:p>
          <a:p>
            <a:pPr eaLnBrk="0" hangingPunct="0"/>
            <a:r>
              <a:rPr lang="ru-RU" sz="1400">
                <a:ea typeface="Times New Roman" pitchFamily="18" charset="0"/>
                <a:cs typeface="Arial" charset="0"/>
              </a:rPr>
              <a:t>(сведение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69" name="Rectangle 57"/>
          <p:cNvSpPr>
            <a:spLocks noChangeArrowheads="1"/>
          </p:cNvSpPr>
          <p:nvPr/>
        </p:nvSpPr>
        <p:spPr bwMode="auto">
          <a:xfrm>
            <a:off x="0" y="151552275"/>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спина, голова прямо и прижаты к спинке тренажёра, ноги разведены прямые, пальцы ног натянуты на себя, пятки выдвинуты вперёд.</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ног друг к другу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силой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№22</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70" name="Rectangle 58"/>
          <p:cNvSpPr>
            <a:spLocks noChangeArrowheads="1"/>
          </p:cNvSpPr>
          <p:nvPr/>
        </p:nvSpPr>
        <p:spPr bwMode="auto">
          <a:xfrm>
            <a:off x="0" y="158076900"/>
            <a:ext cx="9144000" cy="457200"/>
          </a:xfrm>
          <a:prstGeom prst="rect">
            <a:avLst/>
          </a:prstGeom>
          <a:noFill/>
          <a:ln w="9525">
            <a:noFill/>
            <a:miter lim="800000"/>
            <a:headEnd/>
            <a:tailEnd/>
          </a:ln>
        </p:spPr>
        <p:txBody>
          <a:bodyPr wrap="none" anchor="ctr">
            <a:spAutoFit/>
          </a:bodyPr>
          <a:lstStyle/>
          <a:p>
            <a:r>
              <a:rPr lang="ru-RU" sz="1200">
                <a:ea typeface="Times New Roman" pitchFamily="18" charset="0"/>
                <a:cs typeface="Arial" charset="0"/>
              </a:rPr>
              <a:t>И.П. – сидя, туловище, голова прямо и прижаты к спинке тренажёра, ноги вместе согнуты в коленях, ступни на опоре.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развести бёдра в стороны как можно больше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медленное сведение ног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№23</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бедра стоя)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4871" name="Rectangle 59"/>
          <p:cNvSpPr>
            <a:spLocks noChangeArrowheads="1"/>
          </p:cNvSpPr>
          <p:nvPr/>
        </p:nvSpPr>
        <p:spPr bwMode="auto">
          <a:xfrm>
            <a:off x="0" y="163058475"/>
            <a:ext cx="9144000" cy="457200"/>
          </a:xfrm>
          <a:prstGeom prst="rect">
            <a:avLst/>
          </a:prstGeom>
          <a:noFill/>
          <a:ln w="9525">
            <a:noFill/>
            <a:miter lim="800000"/>
            <a:headEnd/>
            <a:tailEnd/>
          </a:ln>
        </p:spPr>
        <p:txBody>
          <a:bodyPr wrap="none" anchor="ctr">
            <a:spAutoFit/>
          </a:bodyPr>
          <a:lstStyle/>
          <a:p>
            <a:pPr algn="just"/>
            <a:r>
              <a:rPr lang="ru-RU" sz="1200">
                <a:ea typeface="Times New Roman" pitchFamily="18" charset="0"/>
                <a:cs typeface="Arial"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2- медленно силой принимаем  и.п. – вдох.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lang="ru-RU">
              <a:ea typeface="Times New Roman" pitchFamily="18" charset="0"/>
              <a:cs typeface="Arial" charset="0"/>
            </a:endParaRPr>
          </a:p>
        </p:txBody>
      </p:sp>
      <p:sp>
        <p:nvSpPr>
          <p:cNvPr id="34872" name="Rectangle 61"/>
          <p:cNvSpPr>
            <a:spLocks noChangeArrowheads="1"/>
          </p:cNvSpPr>
          <p:nvPr/>
        </p:nvSpPr>
        <p:spPr bwMode="auto">
          <a:xfrm>
            <a:off x="0" y="-166688"/>
            <a:ext cx="9144000" cy="2370138"/>
          </a:xfrm>
          <a:prstGeom prst="rect">
            <a:avLst/>
          </a:prstGeom>
          <a:noFill/>
          <a:ln w="9525">
            <a:noFill/>
            <a:miter lim="800000"/>
            <a:headEnd/>
            <a:tailEnd/>
          </a:ln>
        </p:spPr>
        <p:txBody>
          <a:bodyPr rIns="539580"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№2</a:t>
            </a:r>
            <a:endParaRPr lang="ru-RU" sz="900">
              <a:ea typeface="Times New Roman" pitchFamily="18" charset="0"/>
              <a:cs typeface="Arial" charset="0"/>
            </a:endParaRPr>
          </a:p>
          <a:p>
            <a:pPr eaLnBrk="0" hangingPunct="0"/>
            <a:r>
              <a:rPr lang="ru-RU" sz="1400" b="1">
                <a:ea typeface="Times New Roman" pitchFamily="18" charset="0"/>
                <a:cs typeface="Arial" charset="0"/>
              </a:rPr>
              <a:t>             </a:t>
            </a:r>
            <a:endParaRPr lang="ru-RU" sz="900">
              <a:ea typeface="Times New Roman" pitchFamily="18" charset="0"/>
              <a:cs typeface="Arial" charset="0"/>
            </a:endParaRPr>
          </a:p>
          <a:p>
            <a:pPr eaLnBrk="0" hangingPunct="0"/>
            <a:r>
              <a:rPr lang="ru-RU" sz="1200">
                <a:ea typeface="Times New Roman" pitchFamily="18" charset="0"/>
                <a:cs typeface="Arial" charset="0"/>
              </a:rPr>
              <a:t>И.П.- лёжа на спине руки за голову или на груди, ноги полусогнуты закреплены.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поднимание туловища – выдох. 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И.П. – лёжа на спине.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поднимание прямых ног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	</a:t>
            </a:r>
            <a:endParaRPr lang="ru-RU" sz="900">
              <a:ea typeface="Times New Roman" pitchFamily="18" charset="0"/>
              <a:cs typeface="Arial" charset="0"/>
            </a:endParaRP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a:ea typeface="Times New Roman" pitchFamily="18" charset="0"/>
                <a:cs typeface="Arial" charset="0"/>
              </a:rPr>
              <a:t>Рисунок № 2</a:t>
            </a:r>
          </a:p>
        </p:txBody>
      </p:sp>
      <p:pic>
        <p:nvPicPr>
          <p:cNvPr id="34873" name="Picture 60" descr="mso9F230"/>
          <p:cNvPicPr>
            <a:picLocks noChangeAspect="1" noChangeArrowheads="1"/>
          </p:cNvPicPr>
          <p:nvPr/>
        </p:nvPicPr>
        <p:blipFill>
          <a:blip r:embed="rId30">
            <a:lum bright="-6000"/>
          </a:blip>
          <a:srcRect/>
          <a:stretch>
            <a:fillRect/>
          </a:stretch>
        </p:blipFill>
        <p:spPr bwMode="auto">
          <a:xfrm>
            <a:off x="0" y="2571750"/>
            <a:ext cx="5600700" cy="3886200"/>
          </a:xfrm>
          <a:prstGeom prst="rect">
            <a:avLst/>
          </a:prstGeom>
          <a:noFill/>
          <a:ln w="9525">
            <a:noFill/>
            <a:miter lim="800000"/>
            <a:headEnd/>
            <a:tailEnd/>
          </a:ln>
        </p:spPr>
      </p:pic>
      <p:sp>
        <p:nvSpPr>
          <p:cNvPr id="34874" name="Rectangle 62"/>
          <p:cNvSpPr>
            <a:spLocks noChangeArrowheads="1"/>
          </p:cNvSpPr>
          <p:nvPr/>
        </p:nvSpPr>
        <p:spPr bwMode="auto">
          <a:xfrm>
            <a:off x="0" y="4343400"/>
            <a:ext cx="9144000" cy="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r>
            <a:br>
              <a:rPr lang="ru-RU" sz="1400">
                <a:ea typeface="Times New Roman" pitchFamily="18" charset="0"/>
                <a:cs typeface="Arial" charset="0"/>
              </a:rPr>
            </a:br>
            <a:endParaRPr lang="ru-RU">
              <a:ea typeface="Times New Roman" pitchFamily="18" charset="0"/>
              <a:cs typeface="Arial" charset="0"/>
            </a:endParaRPr>
          </a:p>
        </p:txBody>
      </p:sp>
      <p:pic>
        <p:nvPicPr>
          <p:cNvPr id="34875" name="Picture 2" descr="E:\Сканер\2010_04_01\IMG_0028.jpg"/>
          <p:cNvPicPr>
            <a:picLocks noChangeAspect="1" noChangeArrowheads="1"/>
          </p:cNvPicPr>
          <p:nvPr/>
        </p:nvPicPr>
        <p:blipFill>
          <a:blip r:embed="rId31"/>
          <a:srcRect/>
          <a:stretch>
            <a:fillRect/>
          </a:stretch>
        </p:blipFill>
        <p:spPr bwMode="auto">
          <a:xfrm>
            <a:off x="5643563" y="1357313"/>
            <a:ext cx="3500437" cy="5072062"/>
          </a:xfrm>
          <a:prstGeom prst="rect">
            <a:avLst/>
          </a:prstGeom>
          <a:noFill/>
          <a:ln w="9525">
            <a:noFill/>
            <a:miter lim="800000"/>
            <a:headEnd/>
            <a:tailEnd/>
          </a:ln>
        </p:spPr>
      </p:pic>
      <p:sp>
        <p:nvSpPr>
          <p:cNvPr id="34876" name="TextBox 60"/>
          <p:cNvSpPr txBox="1">
            <a:spLocks noChangeArrowheads="1"/>
          </p:cNvSpPr>
          <p:nvPr/>
        </p:nvSpPr>
        <p:spPr bwMode="auto">
          <a:xfrm>
            <a:off x="2268538" y="188913"/>
            <a:ext cx="6335712"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USB 3.0 PC Card Adapter\Фотографии\Scan0040.tif"/>
          <p:cNvPicPr>
            <a:picLocks noChangeAspect="1" noChangeArrowheads="1"/>
          </p:cNvPicPr>
          <p:nvPr/>
        </p:nvPicPr>
        <p:blipFill>
          <a:blip r:embed="rId3"/>
          <a:srcRect/>
          <a:stretch>
            <a:fillRect/>
          </a:stretch>
        </p:blipFill>
        <p:spPr bwMode="auto">
          <a:xfrm>
            <a:off x="0" y="0"/>
            <a:ext cx="9144000" cy="6642100"/>
          </a:xfrm>
          <a:prstGeom prst="rect">
            <a:avLst/>
          </a:prstGeom>
          <a:noFill/>
          <a:ln w="9525">
            <a:noFill/>
            <a:miter lim="800000"/>
            <a:headEnd/>
            <a:tailEnd/>
          </a:ln>
        </p:spPr>
      </p:pic>
      <p:pic>
        <p:nvPicPr>
          <p:cNvPr id="3" name="Picture 2" descr="F:\USB 3.0 PC Card Adapter\Фотографии\Scan0040.tif"/>
          <p:cNvPicPr>
            <a:picLocks noChangeAspect="1" noChangeArrowheads="1"/>
          </p:cNvPicPr>
          <p:nvPr/>
        </p:nvPicPr>
        <p:blipFill>
          <a:blip r:embed="rId3"/>
          <a:srcRect/>
          <a:stretch>
            <a:fillRect/>
          </a:stretch>
        </p:blipFill>
        <p:spPr bwMode="auto">
          <a:xfrm>
            <a:off x="0" y="0"/>
            <a:ext cx="9144000" cy="6642100"/>
          </a:xfrm>
          <a:prstGeom prst="rect">
            <a:avLst/>
          </a:prstGeom>
          <a:noFill/>
          <a:ln w="9525">
            <a:noFill/>
            <a:miter lim="800000"/>
            <a:headEnd/>
            <a:tailEnd/>
          </a:ln>
        </p:spPr>
      </p:pic>
      <p:sp>
        <p:nvSpPr>
          <p:cNvPr id="15363" name="TextBox 3"/>
          <p:cNvSpPr txBox="1">
            <a:spLocks noChangeArrowheads="1"/>
          </p:cNvSpPr>
          <p:nvPr/>
        </p:nvSpPr>
        <p:spPr bwMode="auto">
          <a:xfrm>
            <a:off x="827088" y="333375"/>
            <a:ext cx="7416800" cy="368300"/>
          </a:xfrm>
          <a:prstGeom prst="rect">
            <a:avLst/>
          </a:prstGeom>
          <a:noFill/>
          <a:ln w="9525">
            <a:noFill/>
            <a:miter lim="800000"/>
            <a:headEnd/>
            <a:tailEnd/>
          </a:ln>
        </p:spPr>
        <p:txBody>
          <a:bodyPr>
            <a:spAutoFit/>
          </a:bodyPr>
          <a:lstStyle/>
          <a:p>
            <a:endParaRPr lang="ru-RU">
              <a:latin typeface="Constantia" pitchFamily="18" charset="0"/>
            </a:endParaRPr>
          </a:p>
        </p:txBody>
      </p:sp>
      <p:sp>
        <p:nvSpPr>
          <p:cNvPr id="15364" name="TextBox 4"/>
          <p:cNvSpPr txBox="1">
            <a:spLocks noChangeArrowheads="1"/>
          </p:cNvSpPr>
          <p:nvPr/>
        </p:nvSpPr>
        <p:spPr bwMode="auto">
          <a:xfrm>
            <a:off x="827088" y="188913"/>
            <a:ext cx="7416800" cy="368300"/>
          </a:xfrm>
          <a:prstGeom prst="rect">
            <a:avLst/>
          </a:prstGeom>
          <a:noFill/>
          <a:ln w="9525">
            <a:noFill/>
            <a:miter lim="800000"/>
            <a:headEnd/>
            <a:tailEnd/>
          </a:ln>
        </p:spPr>
        <p:txBody>
          <a:bodyPr>
            <a:spAutoFit/>
          </a:bodyPr>
          <a:lstStyle/>
          <a:p>
            <a:endParaRPr lang="ru-RU">
              <a:latin typeface="Constantia" pitchFamily="18" charset="0"/>
            </a:endParaRPr>
          </a:p>
        </p:txBody>
      </p:sp>
      <p:pic>
        <p:nvPicPr>
          <p:cNvPr id="6" name="Picture 2" descr="F:\USB 3.0 PC Card Adapter\Фотографии\Scan0040.tif"/>
          <p:cNvPicPr>
            <a:picLocks noChangeAspect="1" noChangeArrowheads="1"/>
          </p:cNvPicPr>
          <p:nvPr/>
        </p:nvPicPr>
        <p:blipFill>
          <a:blip r:embed="rId3"/>
          <a:srcRect/>
          <a:stretch>
            <a:fillRect/>
          </a:stretch>
        </p:blipFill>
        <p:spPr bwMode="auto">
          <a:xfrm>
            <a:off x="0" y="0"/>
            <a:ext cx="9144000" cy="6642100"/>
          </a:xfrm>
          <a:prstGeom prst="rect">
            <a:avLst/>
          </a:prstGeom>
          <a:noFill/>
          <a:ln w="9525">
            <a:noFill/>
            <a:miter lim="800000"/>
            <a:headEnd/>
            <a:tailEnd/>
          </a:ln>
        </p:spPr>
      </p:pic>
      <p:sp>
        <p:nvSpPr>
          <p:cNvPr id="15366" name="TextBox 6"/>
          <p:cNvSpPr txBox="1">
            <a:spLocks noChangeArrowheads="1"/>
          </p:cNvSpPr>
          <p:nvPr/>
        </p:nvSpPr>
        <p:spPr bwMode="auto">
          <a:xfrm>
            <a:off x="684213" y="0"/>
            <a:ext cx="7632700" cy="584200"/>
          </a:xfrm>
          <a:prstGeom prst="rect">
            <a:avLst/>
          </a:prstGeom>
          <a:noFill/>
          <a:ln w="9525">
            <a:noFill/>
            <a:miter lim="800000"/>
            <a:headEnd/>
            <a:tailEnd/>
          </a:ln>
        </p:spPr>
        <p:txBody>
          <a:bodyPr>
            <a:spAutoFit/>
          </a:bodyPr>
          <a:lstStyle/>
          <a:p>
            <a:r>
              <a:rPr lang="ru-RU" sz="2400">
                <a:solidFill>
                  <a:srgbClr val="002060"/>
                </a:solidFill>
                <a:latin typeface="Constantia" pitchFamily="18" charset="0"/>
              </a:rPr>
              <a:t>   </a:t>
            </a:r>
            <a:r>
              <a:rPr lang="ru-RU" sz="3200">
                <a:solidFill>
                  <a:srgbClr val="002060"/>
                </a:solidFill>
                <a:latin typeface="Constantia" pitchFamily="18" charset="0"/>
              </a:rPr>
              <a:t>УРОК  ФИЗИЧЕСКОЙ   КУЛЬТУРЫ</a:t>
            </a:r>
          </a:p>
        </p:txBody>
      </p:sp>
      <p:sp>
        <p:nvSpPr>
          <p:cNvPr id="15367" name="TextBox 7"/>
          <p:cNvSpPr txBox="1">
            <a:spLocks noChangeArrowheads="1"/>
          </p:cNvSpPr>
          <p:nvPr/>
        </p:nvSpPr>
        <p:spPr bwMode="auto">
          <a:xfrm>
            <a:off x="1042988" y="2060575"/>
            <a:ext cx="7129462" cy="1570038"/>
          </a:xfrm>
          <a:prstGeom prst="rect">
            <a:avLst/>
          </a:prstGeom>
          <a:noFill/>
          <a:ln w="9525">
            <a:noFill/>
            <a:miter lim="800000"/>
            <a:headEnd/>
            <a:tailEnd/>
          </a:ln>
        </p:spPr>
        <p:txBody>
          <a:bodyPr>
            <a:spAutoFit/>
          </a:bodyPr>
          <a:lstStyle/>
          <a:p>
            <a:r>
              <a:rPr lang="ru-RU" sz="3200">
                <a:solidFill>
                  <a:srgbClr val="C00000"/>
                </a:solidFill>
                <a:latin typeface="Constantia" pitchFamily="18" charset="0"/>
              </a:rPr>
              <a:t>В РАМКАХ   НОВОГО   СТАНДАРТА:</a:t>
            </a:r>
          </a:p>
          <a:p>
            <a:r>
              <a:rPr lang="ru-RU" sz="3200">
                <a:solidFill>
                  <a:srgbClr val="00B050"/>
                </a:solidFill>
                <a:latin typeface="Constantia" pitchFamily="18" charset="0"/>
              </a:rPr>
              <a:t>«Развитие  двигательных  качеств  и</a:t>
            </a:r>
          </a:p>
          <a:p>
            <a:r>
              <a:rPr lang="ru-RU" sz="3200">
                <a:solidFill>
                  <a:srgbClr val="00B050"/>
                </a:solidFill>
                <a:latin typeface="Constantia" pitchFamily="18" charset="0"/>
              </a:rPr>
              <a:t>физического  здоровья»</a:t>
            </a:r>
          </a:p>
        </p:txBody>
      </p:sp>
      <p:sp>
        <p:nvSpPr>
          <p:cNvPr id="15368" name="TextBox 8"/>
          <p:cNvSpPr txBox="1">
            <a:spLocks noChangeArrowheads="1"/>
          </p:cNvSpPr>
          <p:nvPr/>
        </p:nvSpPr>
        <p:spPr bwMode="auto">
          <a:xfrm>
            <a:off x="3419475" y="5013325"/>
            <a:ext cx="2447925" cy="954088"/>
          </a:xfrm>
          <a:prstGeom prst="rect">
            <a:avLst/>
          </a:prstGeom>
          <a:noFill/>
          <a:ln w="9525">
            <a:noFill/>
            <a:miter lim="800000"/>
            <a:headEnd/>
            <a:tailEnd/>
          </a:ln>
        </p:spPr>
        <p:txBody>
          <a:bodyPr>
            <a:spAutoFit/>
          </a:bodyPr>
          <a:lstStyle/>
          <a:p>
            <a:r>
              <a:rPr lang="ru-RU" sz="3200">
                <a:solidFill>
                  <a:srgbClr val="7030A0"/>
                </a:solidFill>
                <a:latin typeface="Constantia" pitchFamily="18" charset="0"/>
              </a:rPr>
              <a:t>2009 – 2010</a:t>
            </a:r>
          </a:p>
          <a:p>
            <a:r>
              <a:rPr lang="ru-RU" sz="2400">
                <a:solidFill>
                  <a:srgbClr val="7030A0"/>
                </a:solidFill>
                <a:latin typeface="Constantia" pitchFamily="18" charset="0"/>
              </a:rPr>
              <a:t>УЧЕБНЫЙ ГОД</a:t>
            </a:r>
          </a:p>
        </p:txBody>
      </p:sp>
      <p:sp>
        <p:nvSpPr>
          <p:cNvPr id="15369" name="TextBox 9"/>
          <p:cNvSpPr txBox="1">
            <a:spLocks noChangeArrowheads="1"/>
          </p:cNvSpPr>
          <p:nvPr/>
        </p:nvSpPr>
        <p:spPr bwMode="auto">
          <a:xfrm>
            <a:off x="1042988" y="908050"/>
            <a:ext cx="6985000" cy="647700"/>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0" y="4343400"/>
            <a:ext cx="9144000" cy="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r>
            <a:br>
              <a:rPr lang="ru-RU" sz="1400">
                <a:ea typeface="Times New Roman" pitchFamily="18" charset="0"/>
                <a:cs typeface="Arial" charset="0"/>
              </a:rPr>
            </a:br>
            <a:endParaRPr lang="ru-RU">
              <a:ea typeface="Times New Roman" pitchFamily="18" charset="0"/>
              <a:cs typeface="Arial" charset="0"/>
            </a:endParaRPr>
          </a:p>
        </p:txBody>
      </p:sp>
      <p:sp>
        <p:nvSpPr>
          <p:cNvPr id="35842" name="Rectangle 5"/>
          <p:cNvSpPr>
            <a:spLocks noChangeArrowheads="1"/>
          </p:cNvSpPr>
          <p:nvPr/>
        </p:nvSpPr>
        <p:spPr bwMode="auto">
          <a:xfrm>
            <a:off x="0" y="-150813"/>
            <a:ext cx="9144000" cy="1016001"/>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№4</a:t>
            </a:r>
            <a:endParaRPr lang="ru-RU" sz="900">
              <a:ea typeface="Times New Roman" pitchFamily="18" charset="0"/>
              <a:cs typeface="Arial" charset="0"/>
            </a:endParaRPr>
          </a:p>
          <a:p>
            <a:pPr eaLnBrk="0" hangingPunct="0"/>
            <a:r>
              <a:rPr lang="ru-RU">
                <a:ea typeface="Times New Roman" pitchFamily="18" charset="0"/>
                <a:cs typeface="Arial" charset="0"/>
              </a:rPr>
              <a:t>                              Рисунок № 3</a:t>
            </a:r>
          </a:p>
        </p:txBody>
      </p:sp>
      <p:pic>
        <p:nvPicPr>
          <p:cNvPr id="35843" name="Picture 4" descr="msoFD882"/>
          <p:cNvPicPr>
            <a:picLocks noChangeAspect="1" noChangeArrowheads="1"/>
          </p:cNvPicPr>
          <p:nvPr/>
        </p:nvPicPr>
        <p:blipFill>
          <a:blip r:embed="rId3">
            <a:lum bright="-12000"/>
          </a:blip>
          <a:srcRect/>
          <a:stretch>
            <a:fillRect/>
          </a:stretch>
        </p:blipFill>
        <p:spPr bwMode="auto">
          <a:xfrm>
            <a:off x="357188" y="928688"/>
            <a:ext cx="5495925" cy="3733800"/>
          </a:xfrm>
          <a:prstGeom prst="rect">
            <a:avLst/>
          </a:prstGeom>
          <a:noFill/>
          <a:ln w="9525">
            <a:noFill/>
            <a:miter lim="800000"/>
            <a:headEnd/>
            <a:tailEnd/>
          </a:ln>
        </p:spPr>
      </p:pic>
      <p:sp>
        <p:nvSpPr>
          <p:cNvPr id="35844" name="Rectangle 6"/>
          <p:cNvSpPr>
            <a:spLocks noChangeArrowheads="1"/>
          </p:cNvSpPr>
          <p:nvPr/>
        </p:nvSpPr>
        <p:spPr bwMode="auto">
          <a:xfrm>
            <a:off x="214313" y="4686300"/>
            <a:ext cx="8786812" cy="1692275"/>
          </a:xfrm>
          <a:prstGeom prst="rect">
            <a:avLst/>
          </a:prstGeom>
          <a:noFill/>
          <a:ln w="9525">
            <a:noFill/>
            <a:miter lim="800000"/>
            <a:headEnd/>
            <a:tailEnd/>
          </a:ln>
        </p:spPr>
        <p:txBody>
          <a:bodyPr anchor="ctr">
            <a:spAutoFit/>
          </a:bodyPr>
          <a:lstStyle/>
          <a:p>
            <a:r>
              <a:rPr lang="ru-RU" sz="1400">
                <a:ea typeface="Times New Roman" pitchFamily="18" charset="0"/>
                <a:cs typeface="Arial" charset="0"/>
              </a:rPr>
              <a:t> </a:t>
            </a:r>
            <a:r>
              <a:rPr lang="ru-RU" sz="1200">
                <a:ea typeface="Times New Roman" pitchFamily="18" charset="0"/>
                <a:cs typeface="Arial" charset="0"/>
              </a:rPr>
              <a:t>И.П. – лёжа на спине ноги зафиксированы в коленном суставе, ладони на затылке, локти в стороны лопатками касаемся скамьи.</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свести локти приподнять голову, а лопатки приподнять от скамьи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и.п.-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Выше указанные упражнения можно выполнять ежедневно они являются подготовительной частью, перед основной тренажёрной тренировки.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5845" name="TextBox 5"/>
          <p:cNvSpPr txBox="1">
            <a:spLocks noChangeArrowheads="1"/>
          </p:cNvSpPr>
          <p:nvPr/>
        </p:nvSpPr>
        <p:spPr bwMode="auto">
          <a:xfrm>
            <a:off x="3276600" y="260350"/>
            <a:ext cx="56165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0" y="-293688"/>
            <a:ext cx="7143750" cy="18780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                                                                  Рисунок № 4</a:t>
            </a:r>
          </a:p>
          <a:p>
            <a:r>
              <a:rPr lang="ru-RU" sz="1400" b="1">
                <a:ea typeface="Times New Roman" pitchFamily="18" charset="0"/>
                <a:cs typeface="Arial" charset="0"/>
              </a:rPr>
              <a:t>ОСНОВНАЯ    ЧАСТЬ          </a:t>
            </a:r>
            <a:endParaRPr lang="ru-RU" sz="900">
              <a:ea typeface="Times New Roman" pitchFamily="18" charset="0"/>
              <a:cs typeface="Arial" charset="0"/>
            </a:endParaRPr>
          </a:p>
          <a:p>
            <a:pPr eaLnBrk="0" hangingPunct="0"/>
            <a:r>
              <a:rPr lang="ru-RU" sz="1400" b="1">
                <a:ea typeface="Times New Roman" pitchFamily="18" charset="0"/>
                <a:cs typeface="Arial" charset="0"/>
              </a:rPr>
              <a:t>УПРАЖНЕНИЕ   ДЛЯ   МЫШЦ   СПИНЫ</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№5</a:t>
            </a:r>
            <a:endParaRPr lang="ru-RU" sz="900">
              <a:ea typeface="Times New Roman" pitchFamily="18" charset="0"/>
              <a:cs typeface="Arial" charset="0"/>
            </a:endParaRPr>
          </a:p>
          <a:p>
            <a:pPr eaLnBrk="0" hangingPunct="0"/>
            <a:r>
              <a:rPr lang="ru-RU" sz="1400">
                <a:ea typeface="Times New Roman" pitchFamily="18" charset="0"/>
                <a:cs typeface="Arial" charset="0"/>
              </a:rPr>
              <a:t>(тягового типа, локального действия)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36866" name="Picture 1" descr="mso24118"/>
          <p:cNvPicPr>
            <a:picLocks noChangeAspect="1" noChangeArrowheads="1"/>
          </p:cNvPicPr>
          <p:nvPr/>
        </p:nvPicPr>
        <p:blipFill>
          <a:blip r:embed="rId3"/>
          <a:srcRect/>
          <a:stretch>
            <a:fillRect/>
          </a:stretch>
        </p:blipFill>
        <p:spPr bwMode="auto">
          <a:xfrm>
            <a:off x="4000500" y="500063"/>
            <a:ext cx="4572000" cy="4164012"/>
          </a:xfrm>
          <a:prstGeom prst="rect">
            <a:avLst/>
          </a:prstGeom>
          <a:noFill/>
          <a:ln w="9525">
            <a:noFill/>
            <a:miter lim="800000"/>
            <a:headEnd/>
            <a:tailEnd/>
          </a:ln>
        </p:spPr>
      </p:pic>
      <p:sp>
        <p:nvSpPr>
          <p:cNvPr id="36867" name="Rectangle 3"/>
          <p:cNvSpPr>
            <a:spLocks noChangeArrowheads="1"/>
          </p:cNvSpPr>
          <p:nvPr/>
        </p:nvSpPr>
        <p:spPr bwMode="auto">
          <a:xfrm>
            <a:off x="0" y="4772025"/>
            <a:ext cx="9144000" cy="224790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сед, голова и взгляд прямо, бёдра зафиксированы, руки вытянуты в верх удерживая тренажёрную перекладину  (вес отягощений зависит от подготовленности  минимальное число раз 12, максимальное число раз 15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потянуть перекладину до уровня груди, голова назад, взгляд в 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выпрямить руки в верх, голова и взгляд вниз, плечи назад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3 – потянуть перекладину за голову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4 – медленно выпрямить руки в верх – вдох.</a:t>
            </a:r>
            <a:endParaRPr lang="ru-RU" sz="900">
              <a:ea typeface="Times New Roman" pitchFamily="18" charset="0"/>
              <a:cs typeface="Arial" charset="0"/>
            </a:endParaRPr>
          </a:p>
          <a:p>
            <a:pPr eaLnBrk="0" hangingPunct="0"/>
            <a:r>
              <a:rPr lang="ru-RU" sz="1200">
                <a:ea typeface="Times New Roman" pitchFamily="18" charset="0"/>
                <a:cs typeface="Arial" charset="0"/>
              </a:rPr>
              <a:t>Каждое упражнение тяга на грудь и за голову выполнить 12 – 15 раз в одном подходе. Это базовое упражнение, можно варьировать: изменение способа захвата; изменение ширины хвата; сгибание – выпрямление рук; смещение тяги в переднее – заднем направлении; асимметричная работа. Здесь в основном заняты сгибатели</a:t>
            </a:r>
            <a:r>
              <a:rPr lang="ru-RU" sz="1400">
                <a:ea typeface="Times New Roman" pitchFamily="18" charset="0"/>
                <a:cs typeface="Arial" charset="0"/>
              </a:rPr>
              <a:t> </a:t>
            </a:r>
            <a:r>
              <a:rPr lang="ru-RU" sz="1200">
                <a:ea typeface="Times New Roman" pitchFamily="18" charset="0"/>
                <a:cs typeface="Arial" charset="0"/>
              </a:rPr>
              <a:t>предплечья и разгибатели плеча.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36868" name="Picture 2" descr="E:\Сканер\2010_04_01\IMG_0025.jpg"/>
          <p:cNvPicPr>
            <a:picLocks noChangeAspect="1" noChangeArrowheads="1"/>
          </p:cNvPicPr>
          <p:nvPr/>
        </p:nvPicPr>
        <p:blipFill>
          <a:blip r:embed="rId4"/>
          <a:srcRect/>
          <a:stretch>
            <a:fillRect/>
          </a:stretch>
        </p:blipFill>
        <p:spPr bwMode="auto">
          <a:xfrm>
            <a:off x="0" y="1357313"/>
            <a:ext cx="3646488" cy="3429000"/>
          </a:xfrm>
          <a:prstGeom prst="rect">
            <a:avLst/>
          </a:prstGeom>
          <a:noFill/>
          <a:ln w="9525">
            <a:noFill/>
            <a:miter lim="800000"/>
            <a:headEnd/>
            <a:tailEnd/>
          </a:ln>
        </p:spPr>
      </p:pic>
      <p:sp>
        <p:nvSpPr>
          <p:cNvPr id="36869" name="TextBox 5"/>
          <p:cNvSpPr txBox="1">
            <a:spLocks noChangeArrowheads="1"/>
          </p:cNvSpPr>
          <p:nvPr/>
        </p:nvSpPr>
        <p:spPr bwMode="auto">
          <a:xfrm>
            <a:off x="4643438" y="0"/>
            <a:ext cx="4500562"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0" y="-39688"/>
            <a:ext cx="9144000" cy="12303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№6</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узколокального действия)</a:t>
            </a:r>
            <a:endParaRPr lang="ru-RU" sz="900">
              <a:ea typeface="Times New Roman" pitchFamily="18" charset="0"/>
              <a:cs typeface="Arial" charset="0"/>
            </a:endParaRPr>
          </a:p>
          <a:p>
            <a:pPr eaLnBrk="0" hangingPunct="0"/>
            <a:r>
              <a:rPr lang="ru-RU">
                <a:ea typeface="Times New Roman" pitchFamily="18" charset="0"/>
                <a:cs typeface="Arial" charset="0"/>
              </a:rPr>
              <a:t>                                                  Рисунок № 5</a:t>
            </a:r>
          </a:p>
        </p:txBody>
      </p:sp>
      <p:pic>
        <p:nvPicPr>
          <p:cNvPr id="37890" name="Picture 1" descr="mso25BD7"/>
          <p:cNvPicPr>
            <a:picLocks noChangeAspect="1" noChangeArrowheads="1"/>
          </p:cNvPicPr>
          <p:nvPr/>
        </p:nvPicPr>
        <p:blipFill>
          <a:blip r:embed="rId3">
            <a:lum bright="-6000"/>
          </a:blip>
          <a:srcRect t="1805" r="-1100"/>
          <a:stretch>
            <a:fillRect/>
          </a:stretch>
        </p:blipFill>
        <p:spPr bwMode="auto">
          <a:xfrm>
            <a:off x="5929313" y="500063"/>
            <a:ext cx="3214687" cy="4286250"/>
          </a:xfrm>
          <a:prstGeom prst="rect">
            <a:avLst/>
          </a:prstGeom>
          <a:noFill/>
          <a:ln w="9525">
            <a:noFill/>
            <a:miter lim="800000"/>
            <a:headEnd/>
            <a:tailEnd/>
          </a:ln>
        </p:spPr>
      </p:pic>
      <p:sp>
        <p:nvSpPr>
          <p:cNvPr id="37891" name="Rectangle 3"/>
          <p:cNvSpPr>
            <a:spLocks noChangeArrowheads="1"/>
          </p:cNvSpPr>
          <p:nvPr/>
        </p:nvSpPr>
        <p:spPr bwMode="auto">
          <a:xfrm>
            <a:off x="0" y="4740275"/>
            <a:ext cx="9144000" cy="240030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Одно из лучших подводящих упражнений к базовым упражнениям для мышц спины «Мотоцикл», тяговый, узколокальный. И.П. – сидя, с наклоном  головы вперёд, взгляд вниз и опорой грудью (прижаться) к спинке сиденья.</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горизонтальной плоскости, мышцы живота и верхний - грудной отдел прижаты к спинке сиденья, спина  и голова прямо, лопатки соединены, локти прижаты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Тренирующий эффект упражнения может быть изменён путём варьирования положения локтей во время сгибание рук на счёт раз. Чем больше локти разведены в стороны, тем больше разгибание плеча при подтягивании сменяется его отведением назад по горизонтали с дополнительной активизацией задних пучков дельтовидной мышцы, широчайшей и других мышц спины. А фиксация плечевого пояса на ложементе во время выполнения на счёт раз позволяет выключать из работы мышцы туловища.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37892" name="Picture 2" descr="E:\Сканер\2010_04_01\IMG_0031.jpg"/>
          <p:cNvPicPr>
            <a:picLocks noChangeAspect="1" noChangeArrowheads="1"/>
          </p:cNvPicPr>
          <p:nvPr/>
        </p:nvPicPr>
        <p:blipFill>
          <a:blip r:embed="rId4"/>
          <a:srcRect/>
          <a:stretch>
            <a:fillRect/>
          </a:stretch>
        </p:blipFill>
        <p:spPr bwMode="auto">
          <a:xfrm>
            <a:off x="0" y="1285875"/>
            <a:ext cx="6000750" cy="3357563"/>
          </a:xfrm>
          <a:prstGeom prst="rect">
            <a:avLst/>
          </a:prstGeom>
          <a:noFill/>
          <a:ln w="9525">
            <a:noFill/>
            <a:miter lim="800000"/>
            <a:headEnd/>
            <a:tailEnd/>
          </a:ln>
        </p:spPr>
      </p:pic>
      <p:sp>
        <p:nvSpPr>
          <p:cNvPr id="37893" name="TextBox 5"/>
          <p:cNvSpPr txBox="1">
            <a:spLocks noChangeArrowheads="1"/>
          </p:cNvSpPr>
          <p:nvPr/>
        </p:nvSpPr>
        <p:spPr bwMode="auto">
          <a:xfrm>
            <a:off x="1476375" y="188913"/>
            <a:ext cx="5040313"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8"/>
          <p:cNvSpPr>
            <a:spLocks noChangeArrowheads="1"/>
          </p:cNvSpPr>
          <p:nvPr/>
        </p:nvSpPr>
        <p:spPr bwMode="auto">
          <a:xfrm>
            <a:off x="0" y="-9525"/>
            <a:ext cx="9144000" cy="1447800"/>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№7</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a:t>
            </a:r>
            <a:endParaRPr lang="ru-RU" sz="900">
              <a:ea typeface="Times New Roman" pitchFamily="18" charset="0"/>
              <a:cs typeface="Arial" charset="0"/>
            </a:endParaRPr>
          </a:p>
          <a:p>
            <a:pPr eaLnBrk="0" hangingPunct="0"/>
            <a:r>
              <a:rPr lang="ru-RU">
                <a:ea typeface="Times New Roman" pitchFamily="18" charset="0"/>
                <a:cs typeface="Arial" charset="0"/>
              </a:rPr>
              <a:t>                                 Рисунок № 6</a:t>
            </a:r>
          </a:p>
        </p:txBody>
      </p:sp>
      <p:pic>
        <p:nvPicPr>
          <p:cNvPr id="38914" name="Picture 7"/>
          <p:cNvPicPr>
            <a:picLocks noChangeAspect="1" noChangeArrowheads="1"/>
          </p:cNvPicPr>
          <p:nvPr/>
        </p:nvPicPr>
        <p:blipFill>
          <a:blip r:embed="rId3"/>
          <a:srcRect/>
          <a:stretch>
            <a:fillRect/>
          </a:stretch>
        </p:blipFill>
        <p:spPr bwMode="auto">
          <a:xfrm>
            <a:off x="4138613" y="571500"/>
            <a:ext cx="5005387" cy="4233863"/>
          </a:xfrm>
          <a:prstGeom prst="rect">
            <a:avLst/>
          </a:prstGeom>
          <a:noFill/>
          <a:ln w="9525">
            <a:noFill/>
            <a:miter lim="800000"/>
            <a:headEnd/>
            <a:tailEnd/>
          </a:ln>
        </p:spPr>
      </p:pic>
      <p:sp>
        <p:nvSpPr>
          <p:cNvPr id="38915" name="Rectangle 9"/>
          <p:cNvSpPr>
            <a:spLocks noChangeArrowheads="1"/>
          </p:cNvSpPr>
          <p:nvPr/>
        </p:nvSpPr>
        <p:spPr bwMode="auto">
          <a:xfrm>
            <a:off x="0" y="4757738"/>
            <a:ext cx="8858250" cy="203200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сед с максимально наклоном вперёд и вытянутыми руками   вверх, ноги приподняты до верхней опоры для ног, голова опущена вниз.</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и одновременно активное разгибание в тазобедренных суставах, прямой спиной слегка прогибаясь назад в поясничном отделе, локти прижаты и слегка отведены назад, голова прямо на одной линии с туловищем, взгляд прямо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имеет вид тяги за рукоять – треугольник с возможным глубоким наклоном туловища назад, мышцы туловища работают в преодолевающем режиме, а при реверсе – уступающем</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38916" name="Picture 2" descr="E:\Сканер\2010_04_01\IMG_0027.jpg"/>
          <p:cNvPicPr>
            <a:picLocks noChangeAspect="1" noChangeArrowheads="1"/>
          </p:cNvPicPr>
          <p:nvPr/>
        </p:nvPicPr>
        <p:blipFill>
          <a:blip r:embed="rId4"/>
          <a:srcRect/>
          <a:stretch>
            <a:fillRect/>
          </a:stretch>
        </p:blipFill>
        <p:spPr bwMode="auto">
          <a:xfrm>
            <a:off x="0" y="2571750"/>
            <a:ext cx="4783138" cy="2143125"/>
          </a:xfrm>
          <a:prstGeom prst="rect">
            <a:avLst/>
          </a:prstGeom>
          <a:noFill/>
          <a:ln w="9525">
            <a:noFill/>
            <a:miter lim="800000"/>
            <a:headEnd/>
            <a:tailEnd/>
          </a:ln>
        </p:spPr>
      </p:pic>
      <p:sp>
        <p:nvSpPr>
          <p:cNvPr id="38917" name="TextBox 5"/>
          <p:cNvSpPr txBox="1">
            <a:spLocks noChangeArrowheads="1"/>
          </p:cNvSpPr>
          <p:nvPr/>
        </p:nvSpPr>
        <p:spPr bwMode="auto">
          <a:xfrm>
            <a:off x="1619250" y="188913"/>
            <a:ext cx="561657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8"/>
          <p:cNvSpPr>
            <a:spLocks noChangeArrowheads="1"/>
          </p:cNvSpPr>
          <p:nvPr/>
        </p:nvSpPr>
        <p:spPr bwMode="auto">
          <a:xfrm>
            <a:off x="0" y="98425"/>
            <a:ext cx="9144000" cy="14462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№8</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r>
              <a:rPr lang="ru-RU">
                <a:ea typeface="Times New Roman" pitchFamily="18" charset="0"/>
                <a:cs typeface="Arial" charset="0"/>
              </a:rPr>
              <a:t>                                          Рисунок №  7</a:t>
            </a:r>
          </a:p>
        </p:txBody>
      </p:sp>
      <p:pic>
        <p:nvPicPr>
          <p:cNvPr id="39938" name="Picture 7" descr="mso239EF"/>
          <p:cNvPicPr>
            <a:picLocks noChangeAspect="1" noChangeArrowheads="1"/>
          </p:cNvPicPr>
          <p:nvPr/>
        </p:nvPicPr>
        <p:blipFill>
          <a:blip r:embed="rId3">
            <a:lum bright="-12000"/>
          </a:blip>
          <a:srcRect/>
          <a:stretch>
            <a:fillRect/>
          </a:stretch>
        </p:blipFill>
        <p:spPr bwMode="auto">
          <a:xfrm>
            <a:off x="5143500" y="928688"/>
            <a:ext cx="3705225" cy="5514975"/>
          </a:xfrm>
          <a:prstGeom prst="rect">
            <a:avLst/>
          </a:prstGeom>
          <a:noFill/>
          <a:ln w="9525">
            <a:noFill/>
            <a:miter lim="800000"/>
            <a:headEnd/>
            <a:tailEnd/>
          </a:ln>
        </p:spPr>
      </p:pic>
      <p:sp>
        <p:nvSpPr>
          <p:cNvPr id="39939" name="Rectangle 9"/>
          <p:cNvSpPr>
            <a:spLocks noChangeArrowheads="1"/>
          </p:cNvSpPr>
          <p:nvPr/>
        </p:nvSpPr>
        <p:spPr bwMode="auto">
          <a:xfrm>
            <a:off x="0" y="3365500"/>
            <a:ext cx="5000625" cy="35401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сед, мышцы живота прижаты к спинке сиденья, верхний грудной отдел и голова опущены вниз к верхней опоре тренажёра, макушкой головы касаясь предплечий  согнутых рук в локтевых суставах, наружной стороной плеч опираясь на валики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плечи в стороны – соединяя лопатки, локти в согнутом положении, голова и туловище прямо, небольшой прогиб в поясничном отделе , локти  строго в горизонтальном положении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r>
              <a:rPr lang="ru-RU" sz="1200">
                <a:ea typeface="Times New Roman" pitchFamily="18" charset="0"/>
                <a:cs typeface="Arial" charset="0"/>
              </a:rPr>
              <a:t>Это смешанное действие – разгибание и отведение плеча, вместе с этим выполняется активное действие с приведением лопаток к позвоночнику. Здесь работают м.м. – задние пучки дельты, средние трапецевидной м., широчайшая, большая круглая м. Данное упражнение предназначено для тренировки дорсальных м. плеча движением типа отведения плеча назад</a:t>
            </a:r>
            <a:r>
              <a:rPr lang="ru-RU" sz="1400">
                <a:ea typeface="Times New Roman" pitchFamily="18" charset="0"/>
                <a:cs typeface="Arial" charset="0"/>
              </a:rPr>
              <a:t>.</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39940" name="TextBox 4"/>
          <p:cNvSpPr txBox="1">
            <a:spLocks noChangeArrowheads="1"/>
          </p:cNvSpPr>
          <p:nvPr/>
        </p:nvSpPr>
        <p:spPr bwMode="auto">
          <a:xfrm>
            <a:off x="1619250" y="188913"/>
            <a:ext cx="6408738"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0" y="60325"/>
            <a:ext cx="9144000" cy="20939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№9</a:t>
            </a:r>
            <a:endParaRPr lang="ru-RU" sz="900">
              <a:ea typeface="Times New Roman" pitchFamily="18" charset="0"/>
              <a:cs typeface="Arial" charset="0"/>
            </a:endParaRPr>
          </a:p>
          <a:p>
            <a:pPr eaLnBrk="0" hangingPunct="0"/>
            <a:r>
              <a:rPr lang="ru-RU" sz="1400">
                <a:ea typeface="Times New Roman" pitchFamily="18" charset="0"/>
                <a:cs typeface="Arial" charset="0"/>
              </a:rPr>
              <a:t>Локального действия</a:t>
            </a:r>
            <a:endParaRPr lang="ru-RU" sz="900">
              <a:ea typeface="Times New Roman" pitchFamily="18" charset="0"/>
              <a:cs typeface="Arial" charset="0"/>
            </a:endParaRPr>
          </a:p>
          <a:p>
            <a:pPr eaLnBrk="0" hangingPunct="0"/>
            <a:r>
              <a:rPr lang="ru-RU" sz="1400">
                <a:ea typeface="Times New Roman" pitchFamily="18" charset="0"/>
                <a:cs typeface="Arial" charset="0"/>
              </a:rPr>
              <a:t>(имеет относительно узкую геометрию заданных движений)</a:t>
            </a:r>
            <a:endParaRPr lang="ru-RU" sz="900">
              <a:ea typeface="Times New Roman" pitchFamily="18" charset="0"/>
              <a:cs typeface="Arial" charset="0"/>
            </a:endParaRPr>
          </a:p>
          <a:p>
            <a:pPr eaLnBrk="0" hangingPunct="0"/>
            <a:r>
              <a:rPr lang="ru-RU">
                <a:ea typeface="Times New Roman" pitchFamily="18" charset="0"/>
                <a:cs typeface="Arial" charset="0"/>
              </a:rPr>
              <a:t>                                   Рисунок № 8</a:t>
            </a:r>
          </a:p>
        </p:txBody>
      </p:sp>
      <p:pic>
        <p:nvPicPr>
          <p:cNvPr id="40962" name="Picture 1" descr="mso1E67D"/>
          <p:cNvPicPr>
            <a:picLocks noChangeAspect="1" noChangeArrowheads="1"/>
          </p:cNvPicPr>
          <p:nvPr/>
        </p:nvPicPr>
        <p:blipFill>
          <a:blip r:embed="rId3">
            <a:lum bright="-18000"/>
          </a:blip>
          <a:srcRect t="1831" r="412"/>
          <a:stretch>
            <a:fillRect/>
          </a:stretch>
        </p:blipFill>
        <p:spPr bwMode="auto">
          <a:xfrm>
            <a:off x="5286375" y="928688"/>
            <a:ext cx="3676650" cy="5419725"/>
          </a:xfrm>
          <a:prstGeom prst="rect">
            <a:avLst/>
          </a:prstGeom>
          <a:noFill/>
          <a:ln w="9525">
            <a:noFill/>
            <a:miter lim="800000"/>
            <a:headEnd/>
            <a:tailEnd/>
          </a:ln>
        </p:spPr>
      </p:pic>
      <p:sp>
        <p:nvSpPr>
          <p:cNvPr id="40963" name="Rectangle 3"/>
          <p:cNvSpPr>
            <a:spLocks noChangeArrowheads="1"/>
          </p:cNvSpPr>
          <p:nvPr/>
        </p:nvSpPr>
        <p:spPr bwMode="auto">
          <a:xfrm>
            <a:off x="0" y="3344863"/>
            <a:ext cx="5286375" cy="33242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на тренажёрной скамейке, спина опирается о ложемент, имеющий валик, заставляющий прогибаться и формируя тем самым лордоз в грудной области позвоночника, руки вверх широким хватом сверху, ноги опираются на подвижные подножки, которые снимают или увеличивают баланс отягощений (чем слабее опора ногами, тем больше нагрузка на руки).</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выполнить тягу руками – подтягивание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a:t>
            </a:r>
            <a:endParaRPr lang="ru-RU" sz="900">
              <a:ea typeface="Times New Roman" pitchFamily="18" charset="0"/>
              <a:cs typeface="Arial" charset="0"/>
            </a:endParaRPr>
          </a:p>
          <a:p>
            <a:pPr eaLnBrk="0" hangingPunct="0"/>
            <a:r>
              <a:rPr lang="ru-RU" sz="1200">
                <a:ea typeface="Times New Roman" pitchFamily="18" charset="0"/>
                <a:cs typeface="Arial" charset="0"/>
              </a:rPr>
              <a:t>Руки работают традиционно в положение  «вверх», в широком хвате, с включением сгибателей предплечья и разгибателей плеча ( верхний сектор движения). Существенный механический эффект, сопровождающий выполнение подтягивания, - растяжение позвоночника, которое выражено тем сильнее, чем больший вес на тяге, и чем полнее выпрямлены ноги на опоре в начале цикла подтягивания.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40964" name="TextBox 4"/>
          <p:cNvSpPr txBox="1">
            <a:spLocks noChangeArrowheads="1"/>
          </p:cNvSpPr>
          <p:nvPr/>
        </p:nvSpPr>
        <p:spPr bwMode="auto">
          <a:xfrm>
            <a:off x="611188" y="188913"/>
            <a:ext cx="6840537"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0" y="-544513"/>
            <a:ext cx="6500813" cy="2030413"/>
          </a:xfrm>
          <a:prstGeom prst="rect">
            <a:avLst/>
          </a:prstGeom>
          <a:noFill/>
          <a:ln w="9525">
            <a:noFill/>
            <a:miter lim="800000"/>
            <a:headEnd/>
            <a:tailEnd/>
          </a:ln>
        </p:spPr>
        <p:txBody>
          <a:bodyPr anchor="ctr">
            <a:spAutoFit/>
          </a:bodyPr>
          <a:lstStyle/>
          <a:p>
            <a:pPr algn="ctr"/>
            <a:endParaRPr lang="ru-RU" sz="1400" b="1">
              <a:ea typeface="Times New Roman" pitchFamily="18" charset="0"/>
              <a:cs typeface="Arial" charset="0"/>
            </a:endParaRPr>
          </a:p>
          <a:p>
            <a:pPr algn="ctr"/>
            <a:endParaRPr lang="ru-RU" sz="1400" b="1">
              <a:ea typeface="Times New Roman" pitchFamily="18" charset="0"/>
              <a:cs typeface="Arial" charset="0"/>
            </a:endParaRPr>
          </a:p>
          <a:p>
            <a:pPr algn="ctr"/>
            <a:endParaRPr lang="ru-RU" sz="1400" b="1">
              <a:ea typeface="Times New Roman" pitchFamily="18" charset="0"/>
              <a:cs typeface="Arial" charset="0"/>
            </a:endParaRPr>
          </a:p>
          <a:p>
            <a:pPr algn="ctr"/>
            <a:endParaRPr lang="ru-RU" sz="1400" b="1">
              <a:ea typeface="Times New Roman" pitchFamily="18" charset="0"/>
              <a:cs typeface="Arial" charset="0"/>
            </a:endParaRPr>
          </a:p>
          <a:p>
            <a:pPr algn="ctr"/>
            <a:r>
              <a:rPr lang="ru-RU" sz="1400" b="1">
                <a:ea typeface="Times New Roman" pitchFamily="18" charset="0"/>
                <a:cs typeface="Arial" charset="0"/>
              </a:rPr>
              <a:t>ТРЕНАЖЁР №33</a:t>
            </a:r>
            <a:endParaRPr lang="ru-RU" sz="900">
              <a:ea typeface="Times New Roman" pitchFamily="18" charset="0"/>
              <a:cs typeface="Arial" charset="0"/>
            </a:endParaRPr>
          </a:p>
          <a:p>
            <a:pPr algn="ctr" eaLnBrk="0" hangingPunct="0"/>
            <a:r>
              <a:rPr lang="ru-RU" sz="1400">
                <a:ea typeface="Times New Roman" pitchFamily="18" charset="0"/>
                <a:cs typeface="Arial" charset="0"/>
              </a:rPr>
              <a:t>Локального действия</a:t>
            </a:r>
          </a:p>
          <a:p>
            <a:pPr algn="ctr" eaLnBrk="0" hangingPunct="0"/>
            <a:endParaRPr lang="ru-RU" sz="1400">
              <a:ea typeface="Times New Roman" pitchFamily="18" charset="0"/>
              <a:cs typeface="Arial" charset="0"/>
            </a:endParaRPr>
          </a:p>
          <a:p>
            <a:pPr algn="ctr" eaLnBrk="0" hangingPunct="0"/>
            <a:r>
              <a:rPr lang="ru-RU" sz="1400">
                <a:ea typeface="Times New Roman" pitchFamily="18" charset="0"/>
                <a:cs typeface="Arial" charset="0"/>
              </a:rPr>
              <a:t>Рисунок № 9</a:t>
            </a:r>
            <a:endParaRPr lang="ru-RU" sz="900">
              <a:ea typeface="Times New Roman" pitchFamily="18" charset="0"/>
              <a:cs typeface="Arial" charset="0"/>
            </a:endParaRPr>
          </a:p>
          <a:p>
            <a:pPr algn="ctr" eaLnBrk="0" hangingPunct="0"/>
            <a:r>
              <a:rPr lang="ru-RU" sz="1400">
                <a:ea typeface="Times New Roman" pitchFamily="18" charset="0"/>
                <a:cs typeface="Arial" charset="0"/>
              </a:rPr>
              <a:t> </a:t>
            </a:r>
            <a:endParaRPr lang="ru-RU">
              <a:ea typeface="Times New Roman" pitchFamily="18" charset="0"/>
              <a:cs typeface="Arial" charset="0"/>
            </a:endParaRPr>
          </a:p>
        </p:txBody>
      </p:sp>
      <p:pic>
        <p:nvPicPr>
          <p:cNvPr id="41986" name="Picture 1" descr="msoEADD1"/>
          <p:cNvPicPr>
            <a:picLocks noChangeAspect="1" noChangeArrowheads="1"/>
          </p:cNvPicPr>
          <p:nvPr/>
        </p:nvPicPr>
        <p:blipFill>
          <a:blip r:embed="rId3">
            <a:lum bright="-6000"/>
          </a:blip>
          <a:srcRect/>
          <a:stretch>
            <a:fillRect/>
          </a:stretch>
        </p:blipFill>
        <p:spPr bwMode="auto">
          <a:xfrm>
            <a:off x="142875" y="1357313"/>
            <a:ext cx="3705225" cy="5600700"/>
          </a:xfrm>
          <a:prstGeom prst="rect">
            <a:avLst/>
          </a:prstGeom>
          <a:noFill/>
          <a:ln w="9525">
            <a:noFill/>
            <a:miter lim="800000"/>
            <a:headEnd/>
            <a:tailEnd/>
          </a:ln>
        </p:spPr>
      </p:pic>
      <p:sp>
        <p:nvSpPr>
          <p:cNvPr id="41987" name="Rectangle 3"/>
          <p:cNvSpPr>
            <a:spLocks noChangeArrowheads="1"/>
          </p:cNvSpPr>
          <p:nvPr/>
        </p:nvSpPr>
        <p:spPr bwMode="auto">
          <a:xfrm>
            <a:off x="3857625" y="5221288"/>
            <a:ext cx="4857750" cy="15081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Предназначен для тренировки подтягивания с </a:t>
            </a:r>
            <a:r>
              <a:rPr lang="ru-RU" sz="1400">
                <a:ea typeface="Times New Roman" pitchFamily="18" charset="0"/>
                <a:cs typeface="Arial" charset="0"/>
              </a:rPr>
              <a:t>воздействием</a:t>
            </a:r>
            <a:r>
              <a:rPr lang="ru-RU" sz="1200">
                <a:ea typeface="Times New Roman" pitchFamily="18" charset="0"/>
                <a:cs typeface="Arial" charset="0"/>
              </a:rPr>
              <a:t> на сгибатели предплечья и разгибатели плеча. Рычаговая система тренажёра заставляет занимающегося работать в строго определённой, сагиттальной плоскости, но при этом каждая рука может действовать автономно – одновременно с другой, последовательно и т.д.</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1988" name="Picture 2" descr="E:\Сканер\2010_04_01\IMG_0030.jpg"/>
          <p:cNvPicPr>
            <a:picLocks noChangeAspect="1" noChangeArrowheads="1"/>
          </p:cNvPicPr>
          <p:nvPr/>
        </p:nvPicPr>
        <p:blipFill>
          <a:blip r:embed="rId4"/>
          <a:srcRect/>
          <a:stretch>
            <a:fillRect/>
          </a:stretch>
        </p:blipFill>
        <p:spPr bwMode="auto">
          <a:xfrm>
            <a:off x="5929313" y="214313"/>
            <a:ext cx="3214687" cy="5072062"/>
          </a:xfrm>
          <a:prstGeom prst="rect">
            <a:avLst/>
          </a:prstGeom>
          <a:noFill/>
          <a:ln w="9525">
            <a:noFill/>
            <a:miter lim="800000"/>
            <a:headEnd/>
            <a:tailEnd/>
          </a:ln>
        </p:spPr>
      </p:pic>
      <p:sp>
        <p:nvSpPr>
          <p:cNvPr id="41989" name="TextBox 5"/>
          <p:cNvSpPr txBox="1">
            <a:spLocks noChangeArrowheads="1"/>
          </p:cNvSpPr>
          <p:nvPr/>
        </p:nvSpPr>
        <p:spPr bwMode="auto">
          <a:xfrm>
            <a:off x="395288" y="0"/>
            <a:ext cx="5689600"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msoC709D"/>
          <p:cNvPicPr>
            <a:picLocks noChangeAspect="1" noChangeArrowheads="1"/>
          </p:cNvPicPr>
          <p:nvPr/>
        </p:nvPicPr>
        <p:blipFill>
          <a:blip r:embed="rId3">
            <a:lum bright="-12000"/>
          </a:blip>
          <a:srcRect/>
          <a:stretch>
            <a:fillRect/>
          </a:stretch>
        </p:blipFill>
        <p:spPr bwMode="auto">
          <a:xfrm>
            <a:off x="0" y="785813"/>
            <a:ext cx="5357813" cy="4176712"/>
          </a:xfrm>
          <a:prstGeom prst="rect">
            <a:avLst/>
          </a:prstGeom>
          <a:noFill/>
          <a:ln w="9525">
            <a:noFill/>
            <a:miter lim="800000"/>
            <a:headEnd/>
            <a:tailEnd/>
          </a:ln>
        </p:spPr>
      </p:pic>
      <p:sp>
        <p:nvSpPr>
          <p:cNvPr id="43010" name="Rectangle 3"/>
          <p:cNvSpPr>
            <a:spLocks noChangeArrowheads="1"/>
          </p:cNvSpPr>
          <p:nvPr/>
        </p:nvSpPr>
        <p:spPr bwMode="auto">
          <a:xfrm>
            <a:off x="0" y="4921250"/>
            <a:ext cx="9144000" cy="221615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Диагонально – тяговый, многофункциональный, с широкой геометрией возможных движений, представляющих собой комплекс тяговых устройств для тренировки практически любых мышечносуставных зон. Соответственно этому для данных тренажёров существуют множество базовых упражнений, которые определяют функциональную ориентацию в зависимости от избранного исходного положения и рабочего движения.</a:t>
            </a:r>
            <a:endParaRPr lang="ru-RU" sz="900">
              <a:ea typeface="Times New Roman" pitchFamily="18" charset="0"/>
              <a:cs typeface="Arial" charset="0"/>
            </a:endParaRPr>
          </a:p>
          <a:p>
            <a:pPr eaLnBrk="0" hangingPunct="0"/>
            <a:r>
              <a:rPr lang="ru-RU" sz="1200">
                <a:ea typeface="Times New Roman" pitchFamily="18" charset="0"/>
                <a:cs typeface="Arial" charset="0"/>
              </a:rPr>
              <a:t>Не маловажное значение имеет растягивающее, «разрабатывающее» воздействие на связочносуставной аппарат рук и плечевого пояса, и позвоночника, в том числе при его боковых изгибах, что весьма важно как для профилактики, так и для корригирующих воздействий при сколиозах.</a:t>
            </a:r>
            <a:endParaRPr lang="ru-RU" sz="900">
              <a:ea typeface="Times New Roman" pitchFamily="18" charset="0"/>
              <a:cs typeface="Arial" charset="0"/>
            </a:endParaRPr>
          </a:p>
          <a:p>
            <a:pPr eaLnBrk="0" hangingPunct="0"/>
            <a:r>
              <a:rPr lang="ru-RU" sz="1200">
                <a:ea typeface="Times New Roman" pitchFamily="18" charset="0"/>
                <a:cs typeface="Arial" charset="0"/>
              </a:rPr>
              <a:t>Свободная тросовая конструкция тренажёров позволяет гибко изменять направление тяги, при расположении лицом или спиной к тяге в положениях стоя, сидя, лёжа на спине, животе возможно применение широкого круга тяговых упражнений, включающих в работу не только руки (сгибание и разгибание предплечья и плеча), но также туловище и ног.</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43011" name="Прямоугольник 4"/>
          <p:cNvSpPr>
            <a:spLocks noChangeArrowheads="1"/>
          </p:cNvSpPr>
          <p:nvPr/>
        </p:nvSpPr>
        <p:spPr bwMode="auto">
          <a:xfrm>
            <a:off x="214313" y="0"/>
            <a:ext cx="9974262" cy="1384300"/>
          </a:xfrm>
          <a:prstGeom prst="rect">
            <a:avLst/>
          </a:prstGeom>
          <a:noFill/>
          <a:ln w="9525">
            <a:noFill/>
            <a:miter lim="800000"/>
            <a:headEnd/>
            <a:tailEnd/>
          </a:ln>
        </p:spPr>
        <p:txBody>
          <a:bodyPr>
            <a:spAutoFit/>
          </a:bodyPr>
          <a:lstStyle/>
          <a:p>
            <a:pPr algn="ctr"/>
            <a:endParaRPr lang="ru-RU" sz="1400" b="1">
              <a:solidFill>
                <a:srgbClr val="000000"/>
              </a:solidFill>
              <a:ea typeface="Times New Roman" pitchFamily="18" charset="0"/>
              <a:cs typeface="Arial" charset="0"/>
            </a:endParaRPr>
          </a:p>
          <a:p>
            <a:pPr algn="ctr"/>
            <a:endParaRPr lang="ru-RU" sz="1400" b="1">
              <a:solidFill>
                <a:srgbClr val="000000"/>
              </a:solidFill>
              <a:ea typeface="Times New Roman" pitchFamily="18" charset="0"/>
              <a:cs typeface="Arial" charset="0"/>
            </a:endParaRPr>
          </a:p>
          <a:p>
            <a:pPr algn="ctr"/>
            <a:endParaRPr lang="ru-RU" sz="1400" b="1">
              <a:solidFill>
                <a:srgbClr val="000000"/>
              </a:solidFill>
              <a:ea typeface="Times New Roman" pitchFamily="18" charset="0"/>
              <a:cs typeface="Arial" charset="0"/>
            </a:endParaRPr>
          </a:p>
          <a:p>
            <a:pPr algn="ctr"/>
            <a:r>
              <a:rPr lang="ru-RU" sz="1400" b="1">
                <a:solidFill>
                  <a:srgbClr val="000000"/>
                </a:solidFill>
                <a:ea typeface="Times New Roman" pitchFamily="18" charset="0"/>
                <a:cs typeface="Arial" charset="0"/>
              </a:rPr>
              <a:t>                                                      ТРЕНАЖЁРЫ  (МФТ)   </a:t>
            </a:r>
            <a:endParaRPr lang="ru-RU" sz="900">
              <a:solidFill>
                <a:srgbClr val="000000"/>
              </a:solidFill>
              <a:ea typeface="Times New Roman" pitchFamily="18" charset="0"/>
              <a:cs typeface="Arial" charset="0"/>
            </a:endParaRPr>
          </a:p>
          <a:p>
            <a:pPr algn="ctr" eaLnBrk="0" hangingPunct="0"/>
            <a:r>
              <a:rPr lang="ru-RU" sz="1400">
                <a:solidFill>
                  <a:srgbClr val="000000"/>
                </a:solidFill>
                <a:ea typeface="Times New Roman" pitchFamily="18" charset="0"/>
                <a:cs typeface="Arial" charset="0"/>
              </a:rPr>
              <a:t>                                                                                          (много - функциональный тренажёр )</a:t>
            </a:r>
            <a:endParaRPr lang="ru-RU" sz="900">
              <a:solidFill>
                <a:srgbClr val="000000"/>
              </a:solidFill>
              <a:ea typeface="Times New Roman" pitchFamily="18" charset="0"/>
              <a:cs typeface="Arial" charset="0"/>
            </a:endParaRPr>
          </a:p>
          <a:p>
            <a:pPr algn="ctr" eaLnBrk="0" hangingPunct="0"/>
            <a:r>
              <a:rPr lang="ru-RU" sz="1400">
                <a:solidFill>
                  <a:srgbClr val="000000"/>
                </a:solidFill>
                <a:ea typeface="Times New Roman" pitchFamily="18" charset="0"/>
                <a:cs typeface="Arial" charset="0"/>
              </a:rPr>
              <a:t>                                                         рисунок №  10</a:t>
            </a:r>
            <a:endParaRPr lang="ru-RU">
              <a:solidFill>
                <a:srgbClr val="000000"/>
              </a:solidFill>
              <a:ea typeface="Times New Roman" pitchFamily="18" charset="0"/>
              <a:cs typeface="Arial" charset="0"/>
            </a:endParaRPr>
          </a:p>
        </p:txBody>
      </p:sp>
      <p:sp>
        <p:nvSpPr>
          <p:cNvPr id="43012" name="TextBox 5"/>
          <p:cNvSpPr txBox="1">
            <a:spLocks noChangeArrowheads="1"/>
          </p:cNvSpPr>
          <p:nvPr/>
        </p:nvSpPr>
        <p:spPr bwMode="auto">
          <a:xfrm>
            <a:off x="395288" y="188913"/>
            <a:ext cx="59055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0" y="-215900"/>
            <a:ext cx="9001125" cy="16621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УПРАЖНЕНИЯ   ДЛЯ   МЫШЦ   ГРУДИ</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№10</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a:t>
            </a:r>
            <a:endParaRPr lang="ru-RU" sz="900">
              <a:ea typeface="Times New Roman" pitchFamily="18" charset="0"/>
              <a:cs typeface="Arial" charset="0"/>
            </a:endParaRPr>
          </a:p>
          <a:p>
            <a:pPr eaLnBrk="0" hangingPunct="0"/>
            <a:r>
              <a:rPr lang="ru-RU">
                <a:ea typeface="Times New Roman" pitchFamily="18" charset="0"/>
                <a:cs typeface="Arial" charset="0"/>
              </a:rPr>
              <a:t>Рисунок № 11</a:t>
            </a:r>
          </a:p>
        </p:txBody>
      </p:sp>
      <p:pic>
        <p:nvPicPr>
          <p:cNvPr id="44034" name="Picture 1" descr="mso69FFB"/>
          <p:cNvPicPr>
            <a:picLocks noChangeAspect="1" noChangeArrowheads="1"/>
          </p:cNvPicPr>
          <p:nvPr/>
        </p:nvPicPr>
        <p:blipFill>
          <a:blip r:embed="rId3">
            <a:lum bright="-12000"/>
          </a:blip>
          <a:srcRect t="7729" r="-128" b="12654"/>
          <a:stretch>
            <a:fillRect/>
          </a:stretch>
        </p:blipFill>
        <p:spPr bwMode="auto">
          <a:xfrm>
            <a:off x="3200400" y="785813"/>
            <a:ext cx="5943600" cy="4467225"/>
          </a:xfrm>
          <a:prstGeom prst="rect">
            <a:avLst/>
          </a:prstGeom>
          <a:noFill/>
          <a:ln w="9525">
            <a:noFill/>
            <a:miter lim="800000"/>
            <a:headEnd/>
            <a:tailEnd/>
          </a:ln>
        </p:spPr>
      </p:pic>
      <p:sp>
        <p:nvSpPr>
          <p:cNvPr id="44035" name="Rectangle 3"/>
          <p:cNvSpPr>
            <a:spLocks noChangeArrowheads="1"/>
          </p:cNvSpPr>
          <p:nvPr/>
        </p:nvSpPr>
        <p:spPr bwMode="auto">
          <a:xfrm rot="10800000" flipV="1">
            <a:off x="0" y="5008563"/>
            <a:ext cx="9144000" cy="1876425"/>
          </a:xfrm>
          <a:prstGeom prst="rect">
            <a:avLst/>
          </a:prstGeom>
          <a:noFill/>
          <a:ln w="9525">
            <a:noFill/>
            <a:miter lim="800000"/>
            <a:headEnd/>
            <a:tailEnd/>
          </a:ln>
        </p:spPr>
        <p:txBody>
          <a:bodyPr anchor="ctr">
            <a:spAutoFit/>
          </a:bodyPr>
          <a:lstStyle/>
          <a:p>
            <a:r>
              <a:rPr lang="ru-RU" sz="1400">
                <a:ea typeface="Times New Roman" pitchFamily="18" charset="0"/>
                <a:cs typeface="Arial" charset="0"/>
              </a:rPr>
              <a:t> </a:t>
            </a:r>
            <a:endParaRPr lang="ru-RU" sz="900">
              <a:ea typeface="Times New Roman" pitchFamily="18" charset="0"/>
              <a:cs typeface="Arial" charset="0"/>
            </a:endParaRPr>
          </a:p>
          <a:p>
            <a:pPr eaLnBrk="0" hangingPunct="0"/>
            <a:r>
              <a:rPr lang="ru-RU" sz="1200">
                <a:ea typeface="Times New Roman" pitchFamily="18" charset="0"/>
                <a:cs typeface="Arial" charset="0"/>
              </a:rPr>
              <a:t>«Жим от груди сидя» - одно из лучших подготовительных упражнений для получения навыка отжимания от пола или штанги лёжа.</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спинке сиденья, руки горизонтально согнуты в локтях, широкий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разгибая локти в начале основного рабочего движения занимающийся держит опоры расширенным хватом, а затем, по ходу выжимания сближает кисти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 2 медленно принять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(отягощение зависит от подготовленности).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4036" name="Picture 2" descr="E:\Сканер\2010_04_01\IMG_0031.jpg"/>
          <p:cNvPicPr>
            <a:picLocks noChangeAspect="1" noChangeArrowheads="1"/>
          </p:cNvPicPr>
          <p:nvPr/>
        </p:nvPicPr>
        <p:blipFill>
          <a:blip r:embed="rId4"/>
          <a:srcRect/>
          <a:stretch>
            <a:fillRect/>
          </a:stretch>
        </p:blipFill>
        <p:spPr bwMode="auto">
          <a:xfrm>
            <a:off x="0" y="1428750"/>
            <a:ext cx="3286125" cy="3143250"/>
          </a:xfrm>
          <a:prstGeom prst="rect">
            <a:avLst/>
          </a:prstGeom>
          <a:noFill/>
          <a:ln w="9525">
            <a:noFill/>
            <a:miter lim="800000"/>
            <a:headEnd/>
            <a:tailEnd/>
          </a:ln>
        </p:spPr>
      </p:pic>
      <p:sp>
        <p:nvSpPr>
          <p:cNvPr id="44037" name="TextBox 5"/>
          <p:cNvSpPr txBox="1">
            <a:spLocks noChangeArrowheads="1"/>
          </p:cNvSpPr>
          <p:nvPr/>
        </p:nvSpPr>
        <p:spPr bwMode="auto">
          <a:xfrm>
            <a:off x="3635375" y="260350"/>
            <a:ext cx="54006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11113"/>
            <a:ext cx="9001125" cy="2092325"/>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№11</a:t>
            </a:r>
            <a:endParaRPr lang="ru-RU" sz="900">
              <a:ea typeface="Times New Roman" pitchFamily="18" charset="0"/>
              <a:cs typeface="Arial" charset="0"/>
            </a:endParaRPr>
          </a:p>
          <a:p>
            <a:pPr eaLnBrk="0" hangingPunct="0"/>
            <a:r>
              <a:rPr lang="ru-RU" sz="1400">
                <a:ea typeface="Times New Roman" pitchFamily="18" charset="0"/>
                <a:cs typeface="Arial" charset="0"/>
              </a:rPr>
              <a:t>(тяговый, локального действия)</a:t>
            </a:r>
            <a:endParaRPr lang="ru-RU" sz="900">
              <a:ea typeface="Times New Roman" pitchFamily="18" charset="0"/>
              <a:cs typeface="Arial" charset="0"/>
            </a:endParaRPr>
          </a:p>
          <a:p>
            <a:pPr eaLnBrk="0" hangingPunct="0"/>
            <a:r>
              <a:rPr lang="ru-RU">
                <a:ea typeface="Times New Roman" pitchFamily="18" charset="0"/>
                <a:cs typeface="Arial" charset="0"/>
              </a:rPr>
              <a:t>                                               Рисунок № 12</a:t>
            </a:r>
          </a:p>
        </p:txBody>
      </p:sp>
      <p:pic>
        <p:nvPicPr>
          <p:cNvPr id="45058" name="Picture 1" descr="msoC26A9"/>
          <p:cNvPicPr>
            <a:picLocks noChangeAspect="1" noChangeArrowheads="1"/>
          </p:cNvPicPr>
          <p:nvPr/>
        </p:nvPicPr>
        <p:blipFill>
          <a:blip r:embed="rId3">
            <a:lum bright="-6000"/>
          </a:blip>
          <a:srcRect t="1129" r="6256" b="3738"/>
          <a:stretch>
            <a:fillRect/>
          </a:stretch>
        </p:blipFill>
        <p:spPr bwMode="auto">
          <a:xfrm>
            <a:off x="5286375" y="1000125"/>
            <a:ext cx="3543300" cy="5476875"/>
          </a:xfrm>
          <a:prstGeom prst="rect">
            <a:avLst/>
          </a:prstGeom>
          <a:noFill/>
          <a:ln w="9525">
            <a:noFill/>
            <a:miter lim="800000"/>
            <a:headEnd/>
            <a:tailEnd/>
          </a:ln>
        </p:spPr>
      </p:pic>
      <p:sp>
        <p:nvSpPr>
          <p:cNvPr id="45059" name="Rectangle 3"/>
          <p:cNvSpPr>
            <a:spLocks noChangeArrowheads="1"/>
          </p:cNvSpPr>
          <p:nvPr/>
        </p:nvSpPr>
        <p:spPr bwMode="auto">
          <a:xfrm>
            <a:off x="0" y="3233738"/>
            <a:ext cx="5214938" cy="2770187"/>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«Пуловер» - базовое упражнение при заболеваниях плечевых суставов, вспомогательное для лечения грудного отдела позвоночника. Движение может осуществляться двумя руками одновременно и поочерёдно каждой.</a:t>
            </a:r>
            <a:endParaRPr lang="ru-RU" sz="900">
              <a:ea typeface="Times New Roman" pitchFamily="18" charset="0"/>
              <a:cs typeface="Arial" charset="0"/>
            </a:endParaRPr>
          </a:p>
          <a:p>
            <a:pPr eaLnBrk="0" hangingPunct="0"/>
            <a:r>
              <a:rPr lang="ru-RU" sz="1200">
                <a:ea typeface="Times New Roman" pitchFamily="18" charset="0"/>
                <a:cs typeface="Arial" charset="0"/>
              </a:rPr>
              <a:t>И.П. – сидя, спина, голова прямо  и прижаты к сиденью тренажёра, руки вверху прямые за головой.</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опустить в положение  «вниз», вдоль туловища, рабочая амплитуда 180 градусов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Работают м.: при разгибании «руки вверх» - б.грудная, передние пучки дельтовидной; при опускании рук к тазу – б. круглая, широчайшая м. спины.</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45060" name="TextBox 4"/>
          <p:cNvSpPr txBox="1">
            <a:spLocks noChangeArrowheads="1"/>
          </p:cNvSpPr>
          <p:nvPr/>
        </p:nvSpPr>
        <p:spPr bwMode="auto">
          <a:xfrm>
            <a:off x="323850" y="188913"/>
            <a:ext cx="6335713"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апа.jpg"/>
          <p:cNvPicPr>
            <a:picLocks noChangeAspect="1" noChangeArrowheads="1"/>
          </p:cNvPicPr>
          <p:nvPr/>
        </p:nvPicPr>
        <p:blipFill>
          <a:blip r:embed="rId4"/>
          <a:srcRect/>
          <a:stretch>
            <a:fillRect/>
          </a:stretch>
        </p:blipFill>
        <p:spPr bwMode="auto">
          <a:xfrm>
            <a:off x="-92075" y="987425"/>
            <a:ext cx="3511550" cy="5894388"/>
          </a:xfrm>
          <a:prstGeom prst="rect">
            <a:avLst/>
          </a:prstGeom>
          <a:noFill/>
        </p:spPr>
      </p:pic>
      <p:sp>
        <p:nvSpPr>
          <p:cNvPr id="3" name="TextBox 2"/>
          <p:cNvSpPr txBox="1"/>
          <p:nvPr/>
        </p:nvSpPr>
        <p:spPr>
          <a:xfrm>
            <a:off x="3000365" y="2214554"/>
            <a:ext cx="6143636" cy="4216539"/>
          </a:xfrm>
          <a:prstGeom prst="rect">
            <a:avLst/>
          </a:prstGeom>
          <a:noFill/>
        </p:spPr>
        <p:txBody>
          <a:bodyPr>
            <a:spAutoFit/>
          </a:bodyPr>
          <a:lstStyle/>
          <a:p>
            <a:pPr fontAlgn="auto">
              <a:spcBef>
                <a:spcPts val="0"/>
              </a:spcBef>
              <a:spcAft>
                <a:spcPts val="0"/>
              </a:spcAft>
              <a:defRPr/>
            </a:pPr>
            <a:r>
              <a:rPr lang="ru-RU" sz="3200" dirty="0">
                <a:ln>
                  <a:solidFill>
                    <a:srgbClr val="FF0000"/>
                  </a:solidFill>
                </a:ln>
                <a:latin typeface="+mn-lt"/>
              </a:rPr>
              <a:t>          Георгий   Васильевич     </a:t>
            </a:r>
          </a:p>
          <a:p>
            <a:pPr fontAlgn="auto">
              <a:spcBef>
                <a:spcPts val="0"/>
              </a:spcBef>
              <a:spcAft>
                <a:spcPts val="0"/>
              </a:spcAft>
              <a:defRPr/>
            </a:pPr>
            <a:r>
              <a:rPr lang="ru-RU" sz="3200" dirty="0">
                <a:ln>
                  <a:solidFill>
                    <a:srgbClr val="FF0000"/>
                  </a:solidFill>
                </a:ln>
                <a:latin typeface="+mn-lt"/>
              </a:rPr>
              <a:t>                 ТРОПЫНИН</a:t>
            </a:r>
          </a:p>
          <a:p>
            <a:pPr fontAlgn="auto">
              <a:spcBef>
                <a:spcPts val="0"/>
              </a:spcBef>
              <a:spcAft>
                <a:spcPts val="0"/>
              </a:spcAft>
              <a:defRPr/>
            </a:pPr>
            <a:r>
              <a:rPr lang="ru-RU" sz="3200" dirty="0">
                <a:ln>
                  <a:solidFill>
                    <a:srgbClr val="FF0000"/>
                  </a:solidFill>
                </a:ln>
                <a:latin typeface="+mn-lt"/>
              </a:rPr>
              <a:t>   </a:t>
            </a:r>
            <a:r>
              <a:rPr lang="ru-RU" dirty="0">
                <a:ln>
                  <a:solidFill>
                    <a:srgbClr val="FF0000"/>
                  </a:solidFill>
                </a:ln>
                <a:latin typeface="+mn-lt"/>
              </a:rPr>
              <a:t>ПРЕПОДАВАТЕЛЬ   ФИЗИЧЕСКОГО  ВОСПИТАНИЯ</a:t>
            </a:r>
          </a:p>
          <a:p>
            <a:pPr fontAlgn="auto">
              <a:spcBef>
                <a:spcPts val="0"/>
              </a:spcBef>
              <a:spcAft>
                <a:spcPts val="0"/>
              </a:spcAft>
              <a:defRPr/>
            </a:pPr>
            <a:r>
              <a:rPr lang="ru-RU" dirty="0">
                <a:ln>
                  <a:solidFill>
                    <a:srgbClr val="FF0000"/>
                  </a:solidFill>
                </a:ln>
                <a:latin typeface="+mn-lt"/>
              </a:rPr>
              <a:t>               </a:t>
            </a:r>
          </a:p>
          <a:p>
            <a:pPr fontAlgn="auto">
              <a:spcBef>
                <a:spcPts val="0"/>
              </a:spcBef>
              <a:spcAft>
                <a:spcPts val="0"/>
              </a:spcAft>
              <a:defRPr/>
            </a:pPr>
            <a:r>
              <a:rPr lang="ru-RU" sz="3200" dirty="0">
                <a:ln>
                  <a:solidFill>
                    <a:srgbClr val="FF0000"/>
                  </a:solidFill>
                </a:ln>
                <a:latin typeface="+mn-lt"/>
              </a:rPr>
              <a:t>            ГОУ   СПО   СК   №   ЗО</a:t>
            </a:r>
          </a:p>
          <a:p>
            <a:pPr fontAlgn="auto">
              <a:spcBef>
                <a:spcPts val="0"/>
              </a:spcBef>
              <a:spcAft>
                <a:spcPts val="0"/>
              </a:spcAft>
              <a:defRPr/>
            </a:pPr>
            <a:endParaRPr lang="ru-RU" sz="3200" dirty="0">
              <a:ln>
                <a:solidFill>
                  <a:srgbClr val="FF0000"/>
                </a:solidFill>
              </a:ln>
              <a:latin typeface="+mn-lt"/>
            </a:endParaRPr>
          </a:p>
          <a:p>
            <a:pPr fontAlgn="auto">
              <a:spcBef>
                <a:spcPts val="0"/>
              </a:spcBef>
              <a:spcAft>
                <a:spcPts val="0"/>
              </a:spcAft>
              <a:defRPr/>
            </a:pPr>
            <a:r>
              <a:rPr lang="ru-RU" dirty="0">
                <a:ln>
                  <a:solidFill>
                    <a:srgbClr val="FF0000"/>
                  </a:solidFill>
                </a:ln>
                <a:latin typeface="+mn-lt"/>
              </a:rPr>
              <a:t>                         СТРУКТУРНОЕ   ПОДРАЗДЕЛЕНИЕ  № 2</a:t>
            </a:r>
          </a:p>
          <a:p>
            <a:pPr fontAlgn="auto">
              <a:spcBef>
                <a:spcPts val="0"/>
              </a:spcBef>
              <a:spcAft>
                <a:spcPts val="0"/>
              </a:spcAft>
              <a:defRPr/>
            </a:pPr>
            <a:endParaRPr lang="ru-RU" dirty="0">
              <a:ln>
                <a:solidFill>
                  <a:srgbClr val="FF0000"/>
                </a:solidFill>
              </a:ln>
              <a:latin typeface="+mn-lt"/>
            </a:endParaRPr>
          </a:p>
          <a:p>
            <a:pPr fontAlgn="auto">
              <a:spcBef>
                <a:spcPts val="0"/>
              </a:spcBef>
              <a:spcAft>
                <a:spcPts val="0"/>
              </a:spcAft>
              <a:defRPr/>
            </a:pPr>
            <a:r>
              <a:rPr lang="ru-RU" dirty="0">
                <a:ln>
                  <a:solidFill>
                    <a:srgbClr val="FF0000"/>
                  </a:solidFill>
                </a:ln>
                <a:latin typeface="+mn-lt"/>
              </a:rPr>
              <a:t>        ВЫСШЕЙ   КВАЛИФИКАЦИОННОЙ КАТЕГОРИИ,       </a:t>
            </a:r>
          </a:p>
          <a:p>
            <a:pPr fontAlgn="auto">
              <a:spcBef>
                <a:spcPts val="0"/>
              </a:spcBef>
              <a:spcAft>
                <a:spcPts val="0"/>
              </a:spcAft>
              <a:defRPr/>
            </a:pPr>
            <a:r>
              <a:rPr lang="ru-RU" dirty="0">
                <a:ln>
                  <a:solidFill>
                    <a:srgbClr val="FF0000"/>
                  </a:solidFill>
                </a:ln>
                <a:latin typeface="+mn-lt"/>
              </a:rPr>
              <a:t>        МАСТЕР   СПОРТА    СССР   ПО   СПОРТИВНОЙ      </a:t>
            </a:r>
          </a:p>
          <a:p>
            <a:pPr fontAlgn="auto">
              <a:spcBef>
                <a:spcPts val="0"/>
              </a:spcBef>
              <a:spcAft>
                <a:spcPts val="0"/>
              </a:spcAft>
              <a:defRPr/>
            </a:pPr>
            <a:r>
              <a:rPr lang="ru-RU" dirty="0">
                <a:ln>
                  <a:solidFill>
                    <a:srgbClr val="FF0000"/>
                  </a:solidFill>
                </a:ln>
                <a:latin typeface="+mn-lt"/>
              </a:rPr>
              <a:t>        ГИМНАСТИКЕ. </a:t>
            </a:r>
            <a:endParaRPr lang="ru-RU" sz="3200" dirty="0">
              <a:ln>
                <a:solidFill>
                  <a:srgbClr val="FF0000"/>
                </a:solidFill>
              </a:ln>
              <a:latin typeface="+mn-lt"/>
            </a:endParaRPr>
          </a:p>
        </p:txBody>
      </p:sp>
      <p:pic>
        <p:nvPicPr>
          <p:cNvPr id="16387" name="Picture 2"/>
          <p:cNvPicPr>
            <a:picLocks noChangeAspect="1" noChangeArrowheads="1"/>
          </p:cNvPicPr>
          <p:nvPr/>
        </p:nvPicPr>
        <p:blipFill>
          <a:blip r:embed="rId5"/>
          <a:srcRect/>
          <a:stretch>
            <a:fillRect/>
          </a:stretch>
        </p:blipFill>
        <p:spPr bwMode="auto">
          <a:xfrm>
            <a:off x="5143500" y="0"/>
            <a:ext cx="1714500" cy="2143125"/>
          </a:xfrm>
          <a:prstGeom prst="rect">
            <a:avLst/>
          </a:prstGeom>
          <a:noFill/>
          <a:ln w="9525">
            <a:noFill/>
            <a:miter lim="800000"/>
            <a:headEnd/>
            <a:tailEnd/>
          </a:ln>
        </p:spPr>
      </p:pic>
      <p:pic>
        <p:nvPicPr>
          <p:cNvPr id="16388" name="Picture 3"/>
          <p:cNvPicPr>
            <a:picLocks noChangeAspect="1" noChangeArrowheads="1"/>
          </p:cNvPicPr>
          <p:nvPr/>
        </p:nvPicPr>
        <p:blipFill>
          <a:blip r:embed="rId6"/>
          <a:srcRect/>
          <a:stretch>
            <a:fillRect/>
          </a:stretch>
        </p:blipFill>
        <p:spPr bwMode="auto">
          <a:xfrm>
            <a:off x="0" y="0"/>
            <a:ext cx="1285875" cy="1214438"/>
          </a:xfrm>
          <a:prstGeom prst="rect">
            <a:avLst/>
          </a:prstGeom>
          <a:noFill/>
          <a:ln w="9525">
            <a:noFill/>
            <a:miter lim="800000"/>
            <a:headEnd/>
            <a:tailEnd/>
          </a:ln>
        </p:spPr>
      </p:pic>
      <p:pic>
        <p:nvPicPr>
          <p:cNvPr id="6" name="Рисунок 5" descr="Папа.jpg"/>
          <p:cNvPicPr>
            <a:picLocks noChangeAspect="1" noChangeArrowheads="1"/>
          </p:cNvPicPr>
          <p:nvPr/>
        </p:nvPicPr>
        <p:blipFill>
          <a:blip r:embed="rId7"/>
          <a:srcRect/>
          <a:stretch>
            <a:fillRect/>
          </a:stretch>
        </p:blipFill>
        <p:spPr bwMode="auto">
          <a:xfrm>
            <a:off x="60325" y="1139825"/>
            <a:ext cx="3511550" cy="5894388"/>
          </a:xfrm>
          <a:prstGeom prst="rect">
            <a:avLst/>
          </a:prstGeom>
          <a:noFill/>
        </p:spPr>
      </p:pic>
      <p:sp>
        <p:nvSpPr>
          <p:cNvPr id="16390" name="TextBox 6"/>
          <p:cNvSpPr txBox="1">
            <a:spLocks noChangeArrowheads="1"/>
          </p:cNvSpPr>
          <p:nvPr/>
        </p:nvSpPr>
        <p:spPr bwMode="auto">
          <a:xfrm>
            <a:off x="1187450" y="260350"/>
            <a:ext cx="3960813"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7"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0" fill="hold"/>
                                        <p:tgtEl>
                                          <p:spTgt spid="3"/>
                                        </p:tgtEl>
                                        <p:attrNameLst>
                                          <p:attrName>ppt_x</p:attrName>
                                        </p:attrNameLst>
                                      </p:cBhvr>
                                      <p:tavLst>
                                        <p:tav tm="0">
                                          <p:val>
                                            <p:strVal val="#ppt_x"/>
                                          </p:val>
                                        </p:tav>
                                        <p:tav tm="100000">
                                          <p:val>
                                            <p:strVal val="#ppt_x"/>
                                          </p:val>
                                        </p:tav>
                                      </p:tavLst>
                                    </p:anim>
                                    <p:anim calcmode="lin" valueType="num">
                                      <p:cBhvr additive="base">
                                        <p:cTn id="12"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0" y="-101600"/>
            <a:ext cx="9001125" cy="14462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№12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 тяговый)</a:t>
            </a:r>
            <a:endParaRPr lang="ru-RU" sz="900">
              <a:ea typeface="Times New Roman" pitchFamily="18" charset="0"/>
              <a:cs typeface="Arial" charset="0"/>
            </a:endParaRPr>
          </a:p>
          <a:p>
            <a:pPr eaLnBrk="0" hangingPunct="0"/>
            <a:r>
              <a:rPr lang="ru-RU">
                <a:ea typeface="Times New Roman" pitchFamily="18" charset="0"/>
                <a:cs typeface="Arial" charset="0"/>
              </a:rPr>
              <a:t>Рисунок  № 13</a:t>
            </a:r>
          </a:p>
        </p:txBody>
      </p:sp>
      <p:pic>
        <p:nvPicPr>
          <p:cNvPr id="46082" name="Picture 1" descr="mso7B027"/>
          <p:cNvPicPr>
            <a:picLocks noChangeAspect="1" noChangeArrowheads="1"/>
          </p:cNvPicPr>
          <p:nvPr/>
        </p:nvPicPr>
        <p:blipFill>
          <a:blip r:embed="rId3">
            <a:lum bright="-24000"/>
          </a:blip>
          <a:srcRect t="1054" r="1822" b="1360"/>
          <a:stretch>
            <a:fillRect/>
          </a:stretch>
        </p:blipFill>
        <p:spPr bwMode="auto">
          <a:xfrm>
            <a:off x="5000625" y="714375"/>
            <a:ext cx="4000500" cy="6062663"/>
          </a:xfrm>
          <a:prstGeom prst="rect">
            <a:avLst/>
          </a:prstGeom>
          <a:noFill/>
          <a:ln w="9525">
            <a:noFill/>
            <a:miter lim="800000"/>
            <a:headEnd/>
            <a:tailEnd/>
          </a:ln>
        </p:spPr>
      </p:pic>
      <p:sp>
        <p:nvSpPr>
          <p:cNvPr id="46083" name="Rectangle 3"/>
          <p:cNvSpPr>
            <a:spLocks noChangeArrowheads="1"/>
          </p:cNvSpPr>
          <p:nvPr/>
        </p:nvSpPr>
        <p:spPr bwMode="auto">
          <a:xfrm>
            <a:off x="0" y="4527550"/>
            <a:ext cx="5072063" cy="221615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спина, голова прямо и прижаты к спинке тренажёра, руки согнуты в локтевых суставах горизонтально отведены назад –«бабочка»,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согнутых рук вперёд перед лицом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Участвуют м.: б. грудная (нижняя часть), передняя часть дельтовидной, клювоплечевая, короткая головка двуглавой плеча.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6084" name="Picture 2" descr="E:\Сканер\2010_04_01\IMG_0031.jpg"/>
          <p:cNvPicPr>
            <a:picLocks noChangeAspect="1" noChangeArrowheads="1"/>
          </p:cNvPicPr>
          <p:nvPr/>
        </p:nvPicPr>
        <p:blipFill>
          <a:blip r:embed="rId4"/>
          <a:srcRect/>
          <a:stretch>
            <a:fillRect/>
          </a:stretch>
        </p:blipFill>
        <p:spPr bwMode="auto">
          <a:xfrm>
            <a:off x="0" y="2000250"/>
            <a:ext cx="5021263" cy="2428875"/>
          </a:xfrm>
          <a:prstGeom prst="rect">
            <a:avLst/>
          </a:prstGeom>
          <a:noFill/>
          <a:ln w="9525">
            <a:noFill/>
            <a:miter lim="800000"/>
            <a:headEnd/>
            <a:tailEnd/>
          </a:ln>
        </p:spPr>
      </p:pic>
      <p:sp>
        <p:nvSpPr>
          <p:cNvPr id="46085" name="TextBox 5"/>
          <p:cNvSpPr txBox="1">
            <a:spLocks noChangeArrowheads="1"/>
          </p:cNvSpPr>
          <p:nvPr/>
        </p:nvSpPr>
        <p:spPr bwMode="auto">
          <a:xfrm>
            <a:off x="1116013" y="188913"/>
            <a:ext cx="648017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236538"/>
            <a:ext cx="9144000" cy="1584326"/>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                                                                                                                                   </a:t>
            </a:r>
          </a:p>
          <a:p>
            <a:r>
              <a:rPr lang="ru-RU" sz="1400" b="1">
                <a:ea typeface="Times New Roman" pitchFamily="18" charset="0"/>
                <a:cs typeface="Arial" charset="0"/>
              </a:rPr>
              <a:t>                                                                                                                                    ТРЕНАЖЁР №15</a:t>
            </a:r>
          </a:p>
          <a:p>
            <a:endParaRPr lang="ru-RU" sz="900">
              <a:ea typeface="Times New Roman" pitchFamily="18" charset="0"/>
              <a:cs typeface="Arial" charset="0"/>
            </a:endParaRPr>
          </a:p>
          <a:p>
            <a:pPr eaLnBrk="0" hangingPunct="0"/>
            <a:r>
              <a:rPr lang="ru-RU" sz="1400">
                <a:ea typeface="Times New Roman" pitchFamily="18" charset="0"/>
                <a:cs typeface="Arial" charset="0"/>
              </a:rPr>
              <a:t>                                                                                                                        (узколокального действия)</a:t>
            </a:r>
          </a:p>
          <a:p>
            <a:pPr eaLnBrk="0" hangingPunct="0"/>
            <a:r>
              <a:rPr lang="ru-RU" sz="1400">
                <a:ea typeface="Times New Roman" pitchFamily="18" charset="0"/>
                <a:cs typeface="Arial" charset="0"/>
              </a:rPr>
              <a:t>      Р                                                                                                         рисунок № 14</a:t>
            </a:r>
          </a:p>
          <a:p>
            <a:pPr eaLnBrk="0" hangingPunct="0"/>
            <a:r>
              <a:rPr lang="ru-RU" sz="1400">
                <a:ea typeface="Times New Roman" pitchFamily="18" charset="0"/>
                <a:cs typeface="Arial" charset="0"/>
              </a:rPr>
              <a:t>      </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7106" name="Picture 1" descr="msoC9BF5"/>
          <p:cNvPicPr>
            <a:picLocks noChangeAspect="1" noChangeArrowheads="1"/>
          </p:cNvPicPr>
          <p:nvPr/>
        </p:nvPicPr>
        <p:blipFill>
          <a:blip r:embed="rId3">
            <a:lum bright="-12000"/>
          </a:blip>
          <a:srcRect/>
          <a:stretch>
            <a:fillRect/>
          </a:stretch>
        </p:blipFill>
        <p:spPr bwMode="auto">
          <a:xfrm>
            <a:off x="0" y="642938"/>
            <a:ext cx="5286375" cy="3948112"/>
          </a:xfrm>
          <a:prstGeom prst="rect">
            <a:avLst/>
          </a:prstGeom>
          <a:noFill/>
          <a:ln w="9525">
            <a:noFill/>
            <a:miter lim="800000"/>
            <a:headEnd/>
            <a:tailEnd/>
          </a:ln>
        </p:spPr>
      </p:pic>
      <p:sp>
        <p:nvSpPr>
          <p:cNvPr id="47107" name="Rectangle 3"/>
          <p:cNvSpPr>
            <a:spLocks noChangeArrowheads="1"/>
          </p:cNvSpPr>
          <p:nvPr/>
        </p:nvSpPr>
        <p:spPr bwMode="auto">
          <a:xfrm rot="10800000" flipV="1">
            <a:off x="0" y="4616450"/>
            <a:ext cx="9144000" cy="258445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голова, спина прямо и прижаты к спинке тренажёра, руки согнуты в локтевых суставах,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выпрямляя руки отжимая опору вниз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Тренируются м.: разгибатели предплечья (трицепс, локтевая); в положение «локти назад» - сгибатели плеча (дельта, б. грудная, клювоплечевая); при согнутом  локтевом суставе – короткая головка двуглавой ; в положение «локти в сторону» - приводящие плеча; при предельном  «выжимании» - опускающие лопатку (малая грудная, переднее – зубчатая, подключичная).</a:t>
            </a:r>
            <a:endParaRPr lang="ru-RU" sz="900">
              <a:ea typeface="Times New Roman" pitchFamily="18" charset="0"/>
              <a:cs typeface="Arial" charset="0"/>
            </a:endParaRPr>
          </a:p>
          <a:p>
            <a:pPr eaLnBrk="0" hangingPunct="0"/>
            <a:r>
              <a:rPr lang="ru-RU" sz="1200">
                <a:ea typeface="Times New Roman" pitchFamily="18" charset="0"/>
                <a:cs typeface="Arial" charset="0"/>
              </a:rPr>
              <a:t>Движение в наилучшей степени тренируется в том случае, когда в исходном положении (и.п.) отжимания с руками, согнутыми в локтях, занимающийся предельно  «провален» в плечах, а лопатки максимально подняты и мышцы, осуществляющие их активное опускание, натянуты.</a:t>
            </a:r>
            <a:endParaRPr lang="ru-RU" sz="900">
              <a:ea typeface="Times New Roman" pitchFamily="18" charset="0"/>
              <a:cs typeface="Arial" charset="0"/>
            </a:endParaRPr>
          </a:p>
          <a:p>
            <a:pPr eaLnBrk="0" hangingPunct="0"/>
            <a:r>
              <a:rPr lang="ru-RU" sz="1200">
                <a:ea typeface="Times New Roman" pitchFamily="18" charset="0"/>
                <a:cs typeface="Arial" charset="0"/>
              </a:rPr>
              <a:t>Внимание! Как на данном, так и на других тренажёрах необходимо для лучшего эффекта индивидуально  подстраивать тренажёр под свои антропометрические данные.</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47108" name="TextBox 4"/>
          <p:cNvSpPr txBox="1">
            <a:spLocks noChangeArrowheads="1"/>
          </p:cNvSpPr>
          <p:nvPr/>
        </p:nvSpPr>
        <p:spPr bwMode="auto">
          <a:xfrm>
            <a:off x="323850" y="188913"/>
            <a:ext cx="554355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p:cNvSpPr>
          <p:nvPr/>
        </p:nvSpPr>
        <p:spPr bwMode="auto">
          <a:xfrm>
            <a:off x="0" y="-384175"/>
            <a:ext cx="9144000" cy="16621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 16</a:t>
            </a:r>
            <a:endParaRPr lang="ru-RU" sz="900">
              <a:ea typeface="Times New Roman" pitchFamily="18" charset="0"/>
              <a:cs typeface="Arial" charset="0"/>
            </a:endParaRPr>
          </a:p>
          <a:p>
            <a:pPr eaLnBrk="0" hangingPunct="0"/>
            <a:r>
              <a:rPr lang="ru-RU" sz="1400">
                <a:ea typeface="Times New Roman" pitchFamily="18" charset="0"/>
                <a:cs typeface="Arial" charset="0"/>
              </a:rPr>
              <a:t>(условно – локального действия)         рисунок № 15</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8130" name="Picture 1" descr="msoFDC81"/>
          <p:cNvPicPr>
            <a:picLocks noChangeAspect="1" noChangeArrowheads="1"/>
          </p:cNvPicPr>
          <p:nvPr/>
        </p:nvPicPr>
        <p:blipFill>
          <a:blip r:embed="rId3">
            <a:lum bright="-6000"/>
          </a:blip>
          <a:srcRect l="4340" t="10634" r="2451"/>
          <a:stretch>
            <a:fillRect/>
          </a:stretch>
        </p:blipFill>
        <p:spPr bwMode="auto">
          <a:xfrm>
            <a:off x="0" y="1157288"/>
            <a:ext cx="4781550" cy="5700712"/>
          </a:xfrm>
          <a:prstGeom prst="rect">
            <a:avLst/>
          </a:prstGeom>
          <a:noFill/>
          <a:ln w="9525">
            <a:noFill/>
            <a:miter lim="800000"/>
            <a:headEnd/>
            <a:tailEnd/>
          </a:ln>
        </p:spPr>
      </p:pic>
      <p:sp>
        <p:nvSpPr>
          <p:cNvPr id="48131" name="Rectangle 3"/>
          <p:cNvSpPr>
            <a:spLocks noChangeArrowheads="1"/>
          </p:cNvSpPr>
          <p:nvPr/>
        </p:nvSpPr>
        <p:spPr bwMode="auto">
          <a:xfrm>
            <a:off x="4857750" y="5281613"/>
            <a:ext cx="4286250" cy="1662112"/>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лёжа на спине, широкий хват руками сверху за гриф перекладины, голова фиксирована на скамье тренажёра.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руки силой, медленно сгибаются в локтевых суставах, гриф касается груди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руки выпрямить – «выжать» гриф над собой – выдох.</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8132" name="Picture 2" descr="E:\Сканер\2010_04_01\IMG_0031.jpg"/>
          <p:cNvPicPr>
            <a:picLocks noChangeAspect="1" noChangeArrowheads="1"/>
          </p:cNvPicPr>
          <p:nvPr/>
        </p:nvPicPr>
        <p:blipFill>
          <a:blip r:embed="rId4"/>
          <a:srcRect/>
          <a:stretch>
            <a:fillRect/>
          </a:stretch>
        </p:blipFill>
        <p:spPr bwMode="auto">
          <a:xfrm>
            <a:off x="4786313" y="1071563"/>
            <a:ext cx="4357687" cy="3571875"/>
          </a:xfrm>
          <a:prstGeom prst="rect">
            <a:avLst/>
          </a:prstGeom>
          <a:noFill/>
          <a:ln w="9525">
            <a:noFill/>
            <a:miter lim="800000"/>
            <a:headEnd/>
            <a:tailEnd/>
          </a:ln>
        </p:spPr>
      </p:pic>
      <p:sp>
        <p:nvSpPr>
          <p:cNvPr id="48133" name="TextBox 5"/>
          <p:cNvSpPr txBox="1">
            <a:spLocks noChangeArrowheads="1"/>
          </p:cNvSpPr>
          <p:nvPr/>
        </p:nvSpPr>
        <p:spPr bwMode="auto">
          <a:xfrm>
            <a:off x="1187450" y="188913"/>
            <a:ext cx="76327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0" y="95250"/>
            <a:ext cx="9144000" cy="2524125"/>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УПРАЖНЕНИЕ   ДЛЯ   ПЛЕЧ</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№13</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            рисунок № 16</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49154" name="Picture 1" descr="mso7344D"/>
          <p:cNvPicPr>
            <a:picLocks noChangeAspect="1" noChangeArrowheads="1"/>
          </p:cNvPicPr>
          <p:nvPr/>
        </p:nvPicPr>
        <p:blipFill>
          <a:blip r:embed="rId3">
            <a:lum bright="-18000"/>
          </a:blip>
          <a:srcRect l="618" t="1878" r="412" b="14140"/>
          <a:stretch>
            <a:fillRect/>
          </a:stretch>
        </p:blipFill>
        <p:spPr bwMode="auto">
          <a:xfrm>
            <a:off x="5286375" y="1214438"/>
            <a:ext cx="3667125" cy="5372100"/>
          </a:xfrm>
          <a:prstGeom prst="rect">
            <a:avLst/>
          </a:prstGeom>
          <a:noFill/>
          <a:ln w="9525">
            <a:noFill/>
            <a:miter lim="800000"/>
            <a:headEnd/>
            <a:tailEnd/>
          </a:ln>
        </p:spPr>
      </p:pic>
      <p:sp>
        <p:nvSpPr>
          <p:cNvPr id="49155" name="Rectangle 3"/>
          <p:cNvSpPr>
            <a:spLocks noChangeArrowheads="1"/>
          </p:cNvSpPr>
          <p:nvPr/>
        </p:nvSpPr>
        <p:spPr bwMode="auto">
          <a:xfrm>
            <a:off x="0" y="3770313"/>
            <a:ext cx="5072063" cy="203200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голова, туловище прямо и прижаты к сиденью тренажёра, руки согнуты в локтях прижаты к туловищу.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локти через сторону как можно выше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счет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Тренировочное воздействие на м. дельтовидную и другие м. отводящие плеча. С подниманием лопаток при выполнении участвуют м. трапецевидной, поднимающей лопатку, ромбовидной.</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49156" name="TextBox 4"/>
          <p:cNvSpPr txBox="1">
            <a:spLocks noChangeArrowheads="1"/>
          </p:cNvSpPr>
          <p:nvPr/>
        </p:nvSpPr>
        <p:spPr bwMode="auto">
          <a:xfrm>
            <a:off x="1042988" y="260350"/>
            <a:ext cx="58324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p:cNvSpPr>
          <p:nvPr/>
        </p:nvSpPr>
        <p:spPr bwMode="auto">
          <a:xfrm>
            <a:off x="0" y="141288"/>
            <a:ext cx="5643563" cy="1446212"/>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ТРЕНАЖЁР №14                                рисунок № 16</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0178" name="Picture 1" descr="msoD802B"/>
          <p:cNvPicPr>
            <a:picLocks noChangeAspect="1" noChangeArrowheads="1"/>
          </p:cNvPicPr>
          <p:nvPr/>
        </p:nvPicPr>
        <p:blipFill>
          <a:blip r:embed="rId3">
            <a:lum bright="-18000"/>
          </a:blip>
          <a:srcRect r="44711"/>
          <a:stretch>
            <a:fillRect/>
          </a:stretch>
        </p:blipFill>
        <p:spPr bwMode="auto">
          <a:xfrm>
            <a:off x="5643563" y="500063"/>
            <a:ext cx="3286125" cy="4929187"/>
          </a:xfrm>
          <a:prstGeom prst="rect">
            <a:avLst/>
          </a:prstGeom>
          <a:noFill/>
          <a:ln w="9525">
            <a:noFill/>
            <a:miter lim="800000"/>
            <a:headEnd/>
            <a:tailEnd/>
          </a:ln>
        </p:spPr>
      </p:pic>
      <p:sp>
        <p:nvSpPr>
          <p:cNvPr id="50179" name="Rectangle 3"/>
          <p:cNvSpPr>
            <a:spLocks noChangeArrowheads="1"/>
          </p:cNvSpPr>
          <p:nvPr/>
        </p:nvSpPr>
        <p:spPr bwMode="auto">
          <a:xfrm>
            <a:off x="0" y="5527675"/>
            <a:ext cx="8929688" cy="12922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спина, голова прямо и прижаты к сиденью тренажёра, руки согнуты в локтях,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выпрямление рук в локтевом суставе вверх (отжимание)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12-15 раз (вес отягощений зависит от подготовленности и стадии травмы и т.п.).</a:t>
            </a:r>
            <a:endParaRPr lang="ru-RU" sz="900">
              <a:ea typeface="Times New Roman" pitchFamily="18" charset="0"/>
              <a:cs typeface="Arial" charset="0"/>
            </a:endParaRPr>
          </a:p>
          <a:p>
            <a:pPr eaLnBrk="0" hangingPunct="0"/>
            <a:r>
              <a:rPr lang="ru-RU" sz="1200">
                <a:ea typeface="Times New Roman" pitchFamily="18" charset="0"/>
                <a:cs typeface="Arial" charset="0"/>
              </a:rPr>
              <a:t>Данное упражнение можно выполнять поочерёдно и одновременно двумя руками.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0180" name="Picture 2" descr="E:\Сканер\2010_04_01\IMG_0031.jpg"/>
          <p:cNvPicPr>
            <a:picLocks noChangeAspect="1" noChangeArrowheads="1"/>
          </p:cNvPicPr>
          <p:nvPr/>
        </p:nvPicPr>
        <p:blipFill>
          <a:blip r:embed="rId4"/>
          <a:srcRect/>
          <a:stretch>
            <a:fillRect/>
          </a:stretch>
        </p:blipFill>
        <p:spPr bwMode="auto">
          <a:xfrm>
            <a:off x="0" y="1500188"/>
            <a:ext cx="5643563" cy="3929062"/>
          </a:xfrm>
          <a:prstGeom prst="rect">
            <a:avLst/>
          </a:prstGeom>
          <a:noFill/>
          <a:ln w="9525">
            <a:noFill/>
            <a:miter lim="800000"/>
            <a:headEnd/>
            <a:tailEnd/>
          </a:ln>
        </p:spPr>
      </p:pic>
      <p:sp>
        <p:nvSpPr>
          <p:cNvPr id="50181" name="TextBox 5"/>
          <p:cNvSpPr txBox="1">
            <a:spLocks noChangeArrowheads="1"/>
          </p:cNvSpPr>
          <p:nvPr/>
        </p:nvSpPr>
        <p:spPr bwMode="auto">
          <a:xfrm>
            <a:off x="250825" y="188913"/>
            <a:ext cx="518477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0" y="34925"/>
            <a:ext cx="9001125" cy="800100"/>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№30</a:t>
            </a:r>
            <a:endParaRPr lang="ru-RU" sz="900">
              <a:ea typeface="Times New Roman" pitchFamily="18" charset="0"/>
              <a:cs typeface="Arial" charset="0"/>
            </a:endParaRPr>
          </a:p>
          <a:p>
            <a:pPr eaLnBrk="0" hangingPunct="0"/>
            <a:r>
              <a:rPr lang="ru-RU" sz="1400">
                <a:ea typeface="Times New Roman" pitchFamily="18" charset="0"/>
                <a:cs typeface="Arial" charset="0"/>
              </a:rPr>
              <a:t>(для бицепсов)       рисунок № 17</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1202" name="Picture 1" descr="msoF2F59"/>
          <p:cNvPicPr>
            <a:picLocks noChangeAspect="1" noChangeArrowheads="1"/>
          </p:cNvPicPr>
          <p:nvPr/>
        </p:nvPicPr>
        <p:blipFill>
          <a:blip r:embed="rId3">
            <a:lum bright="-24000"/>
          </a:blip>
          <a:srcRect l="64" t="1302" r="-224" b="14534"/>
          <a:stretch>
            <a:fillRect/>
          </a:stretch>
        </p:blipFill>
        <p:spPr bwMode="auto">
          <a:xfrm>
            <a:off x="3190875" y="1000125"/>
            <a:ext cx="5953125" cy="4676775"/>
          </a:xfrm>
          <a:prstGeom prst="rect">
            <a:avLst/>
          </a:prstGeom>
          <a:noFill/>
          <a:ln w="9525">
            <a:noFill/>
            <a:miter lim="800000"/>
            <a:headEnd/>
            <a:tailEnd/>
          </a:ln>
        </p:spPr>
      </p:pic>
      <p:sp>
        <p:nvSpPr>
          <p:cNvPr id="51203" name="Rectangle 3"/>
          <p:cNvSpPr>
            <a:spLocks noChangeArrowheads="1"/>
          </p:cNvSpPr>
          <p:nvPr/>
        </p:nvSpPr>
        <p:spPr bwMode="auto">
          <a:xfrm>
            <a:off x="0" y="5661025"/>
            <a:ext cx="9144000" cy="12922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спина и голова прямо, опорой грудью и локтевым суставом на тренажёр прямые, хват снизу или сверху (упражнение на бицепсы).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сгибание рук в локтевых суставах подтягивая их к груди до упора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тренированности).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1204" name="Picture 2" descr="E:\Сканер\2010_04_01\IMG_0030.jpg"/>
          <p:cNvPicPr>
            <a:picLocks noChangeAspect="1" noChangeArrowheads="1"/>
          </p:cNvPicPr>
          <p:nvPr/>
        </p:nvPicPr>
        <p:blipFill>
          <a:blip r:embed="rId4"/>
          <a:srcRect/>
          <a:stretch>
            <a:fillRect/>
          </a:stretch>
        </p:blipFill>
        <p:spPr bwMode="auto">
          <a:xfrm>
            <a:off x="428625" y="714375"/>
            <a:ext cx="2435225" cy="5000625"/>
          </a:xfrm>
          <a:prstGeom prst="rect">
            <a:avLst/>
          </a:prstGeom>
          <a:noFill/>
          <a:ln w="9525">
            <a:noFill/>
            <a:miter lim="800000"/>
            <a:headEnd/>
            <a:tailEnd/>
          </a:ln>
        </p:spPr>
      </p:pic>
      <p:sp>
        <p:nvSpPr>
          <p:cNvPr id="51205" name="TextBox 5"/>
          <p:cNvSpPr txBox="1">
            <a:spLocks noChangeArrowheads="1"/>
          </p:cNvSpPr>
          <p:nvPr/>
        </p:nvSpPr>
        <p:spPr bwMode="auto">
          <a:xfrm>
            <a:off x="3492500" y="188913"/>
            <a:ext cx="5472113"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0" y="34925"/>
            <a:ext cx="9144000" cy="800100"/>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 32</a:t>
            </a:r>
            <a:endParaRPr lang="ru-RU" sz="900">
              <a:ea typeface="Times New Roman" pitchFamily="18" charset="0"/>
              <a:cs typeface="Arial" charset="0"/>
            </a:endParaRPr>
          </a:p>
          <a:p>
            <a:pPr eaLnBrk="0" hangingPunct="0"/>
            <a:r>
              <a:rPr lang="ru-RU" sz="1400">
                <a:ea typeface="Times New Roman" pitchFamily="18" charset="0"/>
                <a:cs typeface="Arial" charset="0"/>
              </a:rPr>
              <a:t>(узколокального действия)                                                                      рисунок № 17</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2226" name="Picture 1" descr="mso10D57"/>
          <p:cNvPicPr>
            <a:picLocks noChangeAspect="1" noChangeArrowheads="1"/>
          </p:cNvPicPr>
          <p:nvPr/>
        </p:nvPicPr>
        <p:blipFill>
          <a:blip r:embed="rId3">
            <a:lum bright="-6000"/>
          </a:blip>
          <a:srcRect l="615" t="1173" r="819" b="10480"/>
          <a:stretch>
            <a:fillRect/>
          </a:stretch>
        </p:blipFill>
        <p:spPr bwMode="auto">
          <a:xfrm>
            <a:off x="5467350" y="1419225"/>
            <a:ext cx="3676650" cy="5438775"/>
          </a:xfrm>
          <a:prstGeom prst="rect">
            <a:avLst/>
          </a:prstGeom>
          <a:noFill/>
          <a:ln w="9525">
            <a:noFill/>
            <a:miter lim="800000"/>
            <a:headEnd/>
            <a:tailEnd/>
          </a:ln>
        </p:spPr>
      </p:pic>
      <p:sp>
        <p:nvSpPr>
          <p:cNvPr id="52227" name="Rectangle 3"/>
          <p:cNvSpPr>
            <a:spLocks noChangeArrowheads="1"/>
          </p:cNvSpPr>
          <p:nvPr/>
        </p:nvSpPr>
        <p:spPr bwMode="auto">
          <a:xfrm>
            <a:off x="0" y="4279900"/>
            <a:ext cx="5357813" cy="2770188"/>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туловище прямо, положение головы можно менять (наклоном вперёд и назад), плечи параллельно с согнутыми локтями, хват сверху.</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«выжимание» выполнить выпрямляя руки вверх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сгибая руки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Типовая нагрузка падает на разгибатели предплечья, если при выжимании опоры локти разводятся точно в стороны, что является целесообразно так – как вовлекаются все части дельтовидных мышц. Эффективность выжимания зависит и от степени установки головы, наклон вперёд стимулирует сгибание плеча и всё «жимовое» действие, наклон назад наоборот, затрудняет это движение и рекомендуется их варьировать.</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2228" name="Picture 2" descr="E:\Сканер\2010_04_01\IMG_0030.jpg"/>
          <p:cNvPicPr>
            <a:picLocks noChangeAspect="1" noChangeArrowheads="1"/>
          </p:cNvPicPr>
          <p:nvPr/>
        </p:nvPicPr>
        <p:blipFill>
          <a:blip r:embed="rId4"/>
          <a:srcRect/>
          <a:stretch>
            <a:fillRect/>
          </a:stretch>
        </p:blipFill>
        <p:spPr bwMode="auto">
          <a:xfrm>
            <a:off x="214313" y="571500"/>
            <a:ext cx="4643437" cy="3714750"/>
          </a:xfrm>
          <a:prstGeom prst="rect">
            <a:avLst/>
          </a:prstGeom>
          <a:noFill/>
          <a:ln w="9525">
            <a:noFill/>
            <a:miter lim="800000"/>
            <a:headEnd/>
            <a:tailEnd/>
          </a:ln>
        </p:spPr>
      </p:pic>
      <p:sp>
        <p:nvSpPr>
          <p:cNvPr id="52229" name="TextBox 6"/>
          <p:cNvSpPr txBox="1">
            <a:spLocks noChangeArrowheads="1"/>
          </p:cNvSpPr>
          <p:nvPr/>
        </p:nvSpPr>
        <p:spPr bwMode="auto">
          <a:xfrm>
            <a:off x="2051050" y="0"/>
            <a:ext cx="5905500"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0" y="-6350"/>
            <a:ext cx="8929688" cy="1878013"/>
          </a:xfrm>
          <a:prstGeom prst="rect">
            <a:avLst/>
          </a:prstGeom>
          <a:noFill/>
          <a:ln w="9525">
            <a:noFill/>
            <a:miter lim="800000"/>
            <a:headEnd/>
            <a:tailEnd/>
          </a:ln>
        </p:spPr>
        <p:txBody>
          <a:bodyPr anchor="ctr">
            <a:spAutoFit/>
          </a:bodyPr>
          <a:lstStyle/>
          <a:p>
            <a:endParaRPr lang="ru-RU" sz="1400">
              <a:ea typeface="Times New Roman" pitchFamily="18" charset="0"/>
              <a:cs typeface="Arial" charset="0"/>
            </a:endParaRPr>
          </a:p>
          <a:p>
            <a:endParaRPr lang="ru-RU" sz="1400">
              <a:ea typeface="Times New Roman" pitchFamily="18" charset="0"/>
              <a:cs typeface="Arial" charset="0"/>
            </a:endParaRPr>
          </a:p>
          <a:p>
            <a:endParaRPr lang="ru-RU" sz="1400">
              <a:ea typeface="Times New Roman" pitchFamily="18" charset="0"/>
              <a:cs typeface="Arial" charset="0"/>
            </a:endParaRPr>
          </a:p>
          <a:p>
            <a:endParaRPr lang="ru-RU" sz="1400">
              <a:ea typeface="Times New Roman" pitchFamily="18" charset="0"/>
              <a:cs typeface="Arial" charset="0"/>
            </a:endParaRPr>
          </a:p>
          <a:p>
            <a:endParaRPr lang="ru-RU" sz="1400">
              <a:ea typeface="Times New Roman" pitchFamily="18" charset="0"/>
              <a:cs typeface="Arial" charset="0"/>
            </a:endParaRPr>
          </a:p>
          <a:p>
            <a:r>
              <a:rPr lang="ru-RU" sz="1400">
                <a:ea typeface="Times New Roman" pitchFamily="18" charset="0"/>
                <a:cs typeface="Arial" charset="0"/>
              </a:rPr>
              <a:t>(</a:t>
            </a:r>
            <a:r>
              <a:rPr lang="ru-RU" sz="1400" b="1">
                <a:ea typeface="Times New Roman" pitchFamily="18" charset="0"/>
                <a:cs typeface="Arial" charset="0"/>
              </a:rPr>
              <a:t>МФТ) ТРЕНАЖЁР,   УПРАЖНЕНИЕ «ТРИАДА»</a:t>
            </a:r>
          </a:p>
          <a:p>
            <a:r>
              <a:rPr lang="ru-RU" sz="1400" b="1">
                <a:ea typeface="Times New Roman" pitchFamily="18" charset="0"/>
                <a:cs typeface="Arial" charset="0"/>
              </a:rPr>
              <a:t>Рисунок №  18</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3250" name="Picture 1" descr="msoB99A5"/>
          <p:cNvPicPr>
            <a:picLocks noChangeAspect="1" noChangeArrowheads="1"/>
          </p:cNvPicPr>
          <p:nvPr/>
        </p:nvPicPr>
        <p:blipFill>
          <a:blip r:embed="rId3">
            <a:lum bright="-18000"/>
          </a:blip>
          <a:srcRect l="1791" t="7071"/>
          <a:stretch>
            <a:fillRect/>
          </a:stretch>
        </p:blipFill>
        <p:spPr bwMode="auto">
          <a:xfrm>
            <a:off x="4333875" y="714375"/>
            <a:ext cx="4810125" cy="6143625"/>
          </a:xfrm>
          <a:prstGeom prst="rect">
            <a:avLst/>
          </a:prstGeom>
          <a:noFill/>
          <a:ln w="9525">
            <a:noFill/>
            <a:miter lim="800000"/>
            <a:headEnd/>
            <a:tailEnd/>
          </a:ln>
        </p:spPr>
      </p:pic>
      <p:sp>
        <p:nvSpPr>
          <p:cNvPr id="53251" name="Rectangle 3"/>
          <p:cNvSpPr>
            <a:spLocks noChangeArrowheads="1"/>
          </p:cNvSpPr>
          <p:nvPr/>
        </p:nvSpPr>
        <p:spPr bwMode="auto">
          <a:xfrm>
            <a:off x="0" y="3810000"/>
            <a:ext cx="4500563" cy="2984500"/>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туловище, голова прямо и прижаты к скамье тренажёра, руки прямые удерживая ручку троса нижнего блока.</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руки в локтевых суставах подтянуть их к шее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выпрямляя руки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Второе упражнение: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поднять прямые руки перед собой вверх до упора спинки сиденья – вдох.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опуская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Упражнение третье: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максимально поднять плечи, руки прямые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опустить в  и.п. – вдо</a:t>
            </a:r>
            <a:r>
              <a:rPr lang="ru-RU" sz="1400">
                <a:ea typeface="Times New Roman" pitchFamily="18" charset="0"/>
                <a:cs typeface="Arial" charset="0"/>
              </a:rPr>
              <a:t>х.</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sp>
        <p:nvSpPr>
          <p:cNvPr id="53252" name="TextBox 4"/>
          <p:cNvSpPr txBox="1">
            <a:spLocks noChangeArrowheads="1"/>
          </p:cNvSpPr>
          <p:nvPr/>
        </p:nvSpPr>
        <p:spPr bwMode="auto">
          <a:xfrm>
            <a:off x="971550" y="188913"/>
            <a:ext cx="5761038"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0" y="101600"/>
            <a:ext cx="9144000" cy="16621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endParaRPr lang="ru-RU" sz="1400" b="1">
              <a:ea typeface="Times New Roman" pitchFamily="18" charset="0"/>
              <a:cs typeface="Arial" charset="0"/>
            </a:endParaRPr>
          </a:p>
          <a:p>
            <a:r>
              <a:rPr lang="ru-RU" sz="1400" b="1">
                <a:ea typeface="Times New Roman" pitchFamily="18" charset="0"/>
                <a:cs typeface="Arial" charset="0"/>
              </a:rPr>
              <a:t>(МФТ) СКРУЧИВАНИЕ   С   КОЛЕНА</a:t>
            </a:r>
            <a:endParaRPr lang="ru-RU" sz="900">
              <a:ea typeface="Times New Roman" pitchFamily="18" charset="0"/>
              <a:cs typeface="Arial" charset="0"/>
            </a:endParaRPr>
          </a:p>
          <a:p>
            <a:pPr eaLnBrk="0" hangingPunct="0"/>
            <a:r>
              <a:rPr lang="ru-RU">
                <a:ea typeface="Times New Roman" pitchFamily="18" charset="0"/>
                <a:cs typeface="Arial" charset="0"/>
              </a:rPr>
              <a:t>Рисунок № 19</a:t>
            </a:r>
          </a:p>
        </p:txBody>
      </p:sp>
      <p:pic>
        <p:nvPicPr>
          <p:cNvPr id="54274" name="Picture 1"/>
          <p:cNvPicPr>
            <a:picLocks noChangeAspect="1" noChangeArrowheads="1"/>
          </p:cNvPicPr>
          <p:nvPr/>
        </p:nvPicPr>
        <p:blipFill>
          <a:blip r:embed="rId3"/>
          <a:srcRect/>
          <a:stretch>
            <a:fillRect/>
          </a:stretch>
        </p:blipFill>
        <p:spPr bwMode="auto">
          <a:xfrm>
            <a:off x="3357563" y="1343025"/>
            <a:ext cx="5943600" cy="5514975"/>
          </a:xfrm>
          <a:prstGeom prst="rect">
            <a:avLst/>
          </a:prstGeom>
          <a:noFill/>
          <a:ln w="9525">
            <a:noFill/>
            <a:miter lim="800000"/>
            <a:headEnd/>
            <a:tailEnd/>
          </a:ln>
        </p:spPr>
      </p:pic>
      <p:sp>
        <p:nvSpPr>
          <p:cNvPr id="54275" name="Rectangle 3"/>
          <p:cNvSpPr>
            <a:spLocks noChangeArrowheads="1"/>
          </p:cNvSpPr>
          <p:nvPr/>
        </p:nvSpPr>
        <p:spPr bwMode="auto">
          <a:xfrm>
            <a:off x="0" y="2016125"/>
            <a:ext cx="4357688" cy="4710113"/>
          </a:xfrm>
          <a:prstGeom prst="rect">
            <a:avLst/>
          </a:prstGeom>
          <a:noFill/>
          <a:ln w="9525">
            <a:noFill/>
            <a:miter lim="800000"/>
            <a:headEnd/>
            <a:tailEnd/>
          </a:ln>
        </p:spPr>
        <p:txBody>
          <a:bodyPr anchor="ctr">
            <a:spAutoFit/>
          </a:bodyPr>
          <a:lstStyle/>
          <a:p>
            <a:pPr algn="just"/>
            <a:r>
              <a:rPr lang="ru-RU" sz="1200">
                <a:ea typeface="Times New Roman" pitchFamily="18" charset="0"/>
                <a:cs typeface="Arial" charset="0"/>
              </a:rPr>
              <a:t>И.П. -  стойка между блоками на коленях, держась руками за петли верхних блоков. </a:t>
            </a:r>
            <a:endParaRPr lang="ru-RU" sz="900">
              <a:ea typeface="Times New Roman" pitchFamily="18" charset="0"/>
              <a:cs typeface="Arial" charset="0"/>
            </a:endParaRPr>
          </a:p>
          <a:p>
            <a:pPr algn="just" eaLnBrk="0" hangingPunct="0"/>
            <a:r>
              <a:rPr lang="ru-RU" sz="1200">
                <a:ea typeface="Times New Roman" pitchFamily="18" charset="0"/>
                <a:cs typeface="Arial" charset="0"/>
              </a:rPr>
              <a:t>Упражнение начинается с растягиваний плечевых суставов с ротацией во время движения, раскачиваясь на коленях из стороны в сторону, стараясь опуститься на боковую часть тела максимально низко, при этом дополнительно скручивая плечевые суставы ( фото 10 а и  10б).</a:t>
            </a:r>
            <a:endParaRPr lang="ru-RU" sz="900">
              <a:ea typeface="Times New Roman" pitchFamily="18" charset="0"/>
              <a:cs typeface="Arial" charset="0"/>
            </a:endParaRPr>
          </a:p>
          <a:p>
            <a:pPr algn="just" eaLnBrk="0" hangingPunct="0"/>
            <a:r>
              <a:rPr lang="ru-RU" sz="1200">
                <a:ea typeface="Times New Roman" pitchFamily="18" charset="0"/>
                <a:cs typeface="Arial" charset="0"/>
              </a:rPr>
              <a:t>Взяв рукой специальную петлю, прикреплённую к верхнему блоку, производить ротацию плечевого сустава в максимально возможных радиусах. </a:t>
            </a:r>
            <a:endParaRPr lang="ru-RU" sz="900">
              <a:ea typeface="Times New Roman" pitchFamily="18" charset="0"/>
              <a:cs typeface="Arial" charset="0"/>
            </a:endParaRPr>
          </a:p>
          <a:p>
            <a:pPr algn="just" eaLnBrk="0" hangingPunct="0"/>
            <a:r>
              <a:rPr lang="ru-RU" sz="1200">
                <a:ea typeface="Times New Roman" pitchFamily="18" charset="0"/>
                <a:cs typeface="Arial" charset="0"/>
              </a:rPr>
              <a:t>Внимание! при выполнении  данного упражнения возможны хруст и болезненность  в плечевом суставе (фото  9а).</a:t>
            </a:r>
            <a:endParaRPr lang="ru-RU" sz="900">
              <a:ea typeface="Times New Roman" pitchFamily="18" charset="0"/>
              <a:cs typeface="Arial" charset="0"/>
            </a:endParaRPr>
          </a:p>
          <a:p>
            <a:pPr algn="just" eaLnBrk="0" hangingPunct="0"/>
            <a:r>
              <a:rPr lang="ru-RU" sz="1200">
                <a:ea typeface="Times New Roman" pitchFamily="18" charset="0"/>
                <a:cs typeface="Arial" charset="0"/>
              </a:rPr>
              <a:t>Скорейший желаемый лечебный эффект достигается применением дополнительных естественных физиотерапевтических воздействий, к которым относится сауна -  терапия по правилам русской бани, массаж, природные источники, грязи, души с обязательным криотерапевтическим  воздействием в конце каждой из применяемых процедур.</a:t>
            </a:r>
            <a:endParaRPr lang="ru-RU" sz="900">
              <a:ea typeface="Times New Roman" pitchFamily="18" charset="0"/>
              <a:cs typeface="Arial" charset="0"/>
            </a:endParaRPr>
          </a:p>
          <a:p>
            <a:pPr algn="just" eaLnBrk="0" hangingPunct="0"/>
            <a:r>
              <a:rPr lang="ru-RU" sz="1200">
                <a:ea typeface="Times New Roman" pitchFamily="18" charset="0"/>
                <a:cs typeface="Arial" charset="0"/>
              </a:rPr>
              <a:t>Основным результатом лечебной программы является не только снятие болевого синдрома, но, и прежде всего, полное функциональное восстановление плечевого сустава.</a:t>
            </a:r>
            <a:endParaRPr lang="ru-RU">
              <a:ea typeface="Times New Roman" pitchFamily="18" charset="0"/>
              <a:cs typeface="Arial" charset="0"/>
            </a:endParaRPr>
          </a:p>
        </p:txBody>
      </p:sp>
      <p:sp>
        <p:nvSpPr>
          <p:cNvPr id="54276" name="TextBox 4"/>
          <p:cNvSpPr txBox="1">
            <a:spLocks noChangeArrowheads="1"/>
          </p:cNvSpPr>
          <p:nvPr/>
        </p:nvSpPr>
        <p:spPr bwMode="auto">
          <a:xfrm>
            <a:off x="611188" y="260350"/>
            <a:ext cx="6624637"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0" y="-106363"/>
            <a:ext cx="9001125" cy="1014413"/>
          </a:xfrm>
          <a:prstGeom prst="rect">
            <a:avLst/>
          </a:prstGeom>
          <a:noFill/>
          <a:ln w="9525">
            <a:noFill/>
            <a:miter lim="800000"/>
            <a:headEnd/>
            <a:tailEnd/>
          </a:ln>
        </p:spPr>
        <p:txBody>
          <a:bodyPr anchor="ctr">
            <a:spAutoFit/>
          </a:bodyPr>
          <a:lstStyle/>
          <a:p>
            <a:endParaRPr lang="ru-RU" sz="1400" b="1">
              <a:ea typeface="Times New Roman" pitchFamily="18" charset="0"/>
              <a:cs typeface="Arial" charset="0"/>
            </a:endParaRPr>
          </a:p>
          <a:p>
            <a:r>
              <a:rPr lang="ru-RU" sz="1400" b="1">
                <a:ea typeface="Times New Roman" pitchFamily="18" charset="0"/>
                <a:cs typeface="Arial" charset="0"/>
              </a:rPr>
              <a:t>УПРАЖНЕНИЕ   ДЛЯ   НОГ                             рисунок № 29</a:t>
            </a:r>
            <a:endParaRPr lang="ru-RU" sz="900">
              <a:ea typeface="Times New Roman" pitchFamily="18" charset="0"/>
              <a:cs typeface="Arial" charset="0"/>
            </a:endParaRPr>
          </a:p>
          <a:p>
            <a:pPr eaLnBrk="0" hangingPunct="0"/>
            <a:r>
              <a:rPr lang="ru-RU" sz="1400" b="1">
                <a:ea typeface="Times New Roman" pitchFamily="18" charset="0"/>
                <a:cs typeface="Arial" charset="0"/>
              </a:rPr>
              <a:t>ТРЕНАЖЁР №18</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5298" name="Picture 1" descr="mso4A7FE"/>
          <p:cNvPicPr>
            <a:picLocks noChangeAspect="1" noChangeArrowheads="1"/>
          </p:cNvPicPr>
          <p:nvPr/>
        </p:nvPicPr>
        <p:blipFill>
          <a:blip r:embed="rId3">
            <a:lum bright="-18000"/>
          </a:blip>
          <a:srcRect l="47221" r="-224" b="12262"/>
          <a:stretch>
            <a:fillRect/>
          </a:stretch>
        </p:blipFill>
        <p:spPr bwMode="auto">
          <a:xfrm>
            <a:off x="6000750" y="428625"/>
            <a:ext cx="3143250" cy="4733925"/>
          </a:xfrm>
          <a:prstGeom prst="rect">
            <a:avLst/>
          </a:prstGeom>
          <a:noFill/>
          <a:ln w="9525">
            <a:noFill/>
            <a:miter lim="800000"/>
            <a:headEnd/>
            <a:tailEnd/>
          </a:ln>
        </p:spPr>
      </p:pic>
      <p:sp>
        <p:nvSpPr>
          <p:cNvPr id="55299" name="Rectangle 3"/>
          <p:cNvSpPr>
            <a:spLocks noChangeArrowheads="1"/>
          </p:cNvSpPr>
          <p:nvPr/>
        </p:nvSpPr>
        <p:spPr bwMode="auto">
          <a:xfrm>
            <a:off x="0" y="5133975"/>
            <a:ext cx="8858250" cy="1570038"/>
          </a:xfrm>
          <a:prstGeom prst="rect">
            <a:avLst/>
          </a:prstGeom>
          <a:noFill/>
          <a:ln w="9525">
            <a:noFill/>
            <a:miter lim="800000"/>
            <a:headEnd/>
            <a:tailEnd/>
          </a:ln>
        </p:spPr>
        <p:txBody>
          <a:bodyPr anchor="ctr">
            <a:spAutoFit/>
          </a:bodyPr>
          <a:lstStyle/>
          <a:p>
            <a:pPr algn="just"/>
            <a:r>
              <a:rPr lang="ru-RU" sz="1200">
                <a:ea typeface="Times New Roman" pitchFamily="18" charset="0"/>
                <a:cs typeface="Arial" charset="0"/>
              </a:rPr>
              <a:t>И.П. – лёжа на спине, ноги согнуты в коленных суставах, голени параллельно полу, голова прижата.</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1 – жим ногами вверх – выдох.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2 – медленно сгибая ноги принять и.п. – вдох.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Выполнить 12 – 15 раз в одном подходе (вес отягощений зависит от подготовленности). Это одно из лучших упражнений для профилактики, коррекции таза при анатомических сколиозах при которых во время выполнений упражнения требуется преодоление субпороговой боли вмышцах сгибателях бедра. Строго симметричная работа ног с сочетанием сосбалансированными напряжениями мышц левой и правой сторон туловища прижатого к ложементу тренажёра, что создаёт условие для  выпрямления боковых изгибов позвоночного столба.                                                                                    </a:t>
            </a:r>
            <a:endParaRPr lang="ru-RU">
              <a:ea typeface="Times New Roman" pitchFamily="18" charset="0"/>
              <a:cs typeface="Arial" charset="0"/>
            </a:endParaRPr>
          </a:p>
        </p:txBody>
      </p:sp>
      <p:pic>
        <p:nvPicPr>
          <p:cNvPr id="55300" name="Picture 2" descr="E:\Сканер\2010_04_01\IMG_0022.jpg"/>
          <p:cNvPicPr>
            <a:picLocks noChangeAspect="1" noChangeArrowheads="1"/>
          </p:cNvPicPr>
          <p:nvPr/>
        </p:nvPicPr>
        <p:blipFill>
          <a:blip r:embed="rId4"/>
          <a:srcRect/>
          <a:stretch>
            <a:fillRect/>
          </a:stretch>
        </p:blipFill>
        <p:spPr bwMode="auto">
          <a:xfrm>
            <a:off x="0" y="571500"/>
            <a:ext cx="6000750" cy="4572000"/>
          </a:xfrm>
          <a:prstGeom prst="rect">
            <a:avLst/>
          </a:prstGeom>
          <a:noFill/>
          <a:ln w="9525">
            <a:noFill/>
            <a:miter lim="800000"/>
            <a:headEnd/>
            <a:tailEnd/>
          </a:ln>
        </p:spPr>
      </p:pic>
      <p:sp>
        <p:nvSpPr>
          <p:cNvPr id="55301" name="TextBox 5"/>
          <p:cNvSpPr txBox="1">
            <a:spLocks noChangeArrowheads="1"/>
          </p:cNvSpPr>
          <p:nvPr/>
        </p:nvSpPr>
        <p:spPr bwMode="auto">
          <a:xfrm>
            <a:off x="5219700" y="115888"/>
            <a:ext cx="3924300" cy="647700"/>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3"/>
          <a:srcRect/>
          <a:stretch>
            <a:fillRect/>
          </a:stretch>
        </p:blipFill>
        <p:spPr>
          <a:xfrm>
            <a:off x="-66675" y="-6350"/>
            <a:ext cx="9077325" cy="3657600"/>
          </a:xfrm>
        </p:spPr>
      </p:pic>
      <p:sp>
        <p:nvSpPr>
          <p:cNvPr id="3" name="Текст 2"/>
          <p:cNvSpPr>
            <a:spLocks noGrp="1"/>
          </p:cNvSpPr>
          <p:nvPr>
            <p:ph type="body" idx="1"/>
          </p:nvPr>
        </p:nvSpPr>
        <p:spPr>
          <a:xfrm rot="10800000" flipV="1">
            <a:off x="0" y="1928813"/>
            <a:ext cx="9144000" cy="4929187"/>
          </a:xfrm>
        </p:spPr>
        <p:txBody>
          <a:bodyPr/>
          <a:lstStyle/>
          <a:p>
            <a:r>
              <a:rPr lang="ru-RU" smtClean="0"/>
              <a:t>    ТЕ ХНОЛОГИЯ   ЧАСТНОПРЕДМЕТНОГО   И   ЛОКАЛЬНОГО</a:t>
            </a:r>
          </a:p>
          <a:p>
            <a:r>
              <a:rPr lang="ru-RU" smtClean="0"/>
              <a:t>ПРЕПОДАВАНИЯ   ФИЗИЧЕСКОЙ  КУЛЬТУРЫ  ПО  ДНЕВНИКАМ</a:t>
            </a:r>
          </a:p>
          <a:p>
            <a:r>
              <a:rPr lang="ru-RU" smtClean="0"/>
              <a:t>ФИЗИЧЕСКОЙ  КУЛЬТУРЫ </a:t>
            </a:r>
            <a:r>
              <a:rPr lang="ru-RU" sz="2800" smtClean="0"/>
              <a:t>«ПОЗНАЙ   И  ИЗМЕНИ   СЕБЯ»</a:t>
            </a:r>
          </a:p>
          <a:p>
            <a:endParaRPr lang="ru-RU" sz="2800" smtClean="0"/>
          </a:p>
          <a:p>
            <a:r>
              <a:rPr lang="ru-RU" sz="2800" smtClean="0"/>
              <a:t>     </a:t>
            </a:r>
            <a:r>
              <a:rPr lang="ru-RU" smtClean="0"/>
              <a:t>ПО   ПРОГРАММЕ  И   МЕТОДИЧЕСКИМ   РЕКОМЕНДАЦИЯМ    </a:t>
            </a:r>
            <a:r>
              <a:rPr lang="ru-RU" sz="3200" smtClean="0"/>
              <a:t>«ПРОФИЛАКТИКА   ПРОФЕССИОНАЛЬНЫХ   ЗАБОЛЕВАНИЙ  ОПОРНО – ДВИГАТЕЛЬНОГО   АППАРАТА   ОБУЧАЮЩИХСЯ»   </a:t>
            </a:r>
          </a:p>
        </p:txBody>
      </p:sp>
      <p:sp>
        <p:nvSpPr>
          <p:cNvPr id="18435" name="TextBox 3"/>
          <p:cNvSpPr txBox="1">
            <a:spLocks noChangeArrowheads="1"/>
          </p:cNvSpPr>
          <p:nvPr/>
        </p:nvSpPr>
        <p:spPr bwMode="auto">
          <a:xfrm>
            <a:off x="468313" y="0"/>
            <a:ext cx="8351837" cy="646113"/>
          </a:xfrm>
          <a:prstGeom prst="rect">
            <a:avLst/>
          </a:prstGeom>
          <a:noFill/>
          <a:ln w="9525">
            <a:noFill/>
            <a:miter lim="800000"/>
            <a:headEnd/>
            <a:tailEnd/>
          </a:ln>
        </p:spPr>
        <p:txBody>
          <a:bodyPr>
            <a:spAutoFit/>
          </a:bodyPr>
          <a:lstStyle/>
          <a:p>
            <a:r>
              <a:rPr lang="ru-RU" b="1">
                <a:solidFill>
                  <a:srgbClr val="FFFF00"/>
                </a:solidFill>
                <a:latin typeface="Constantia" pitchFamily="18" charset="0"/>
              </a:rPr>
              <a:t>№  269-849-985.   Г.В.  Тропынин.</a:t>
            </a:r>
            <a:endParaRPr lang="ru-RU">
              <a:solidFill>
                <a:srgbClr val="FFFF00"/>
              </a:solidFill>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47625"/>
            <a:ext cx="9144000" cy="585788"/>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    ТРЕНАЖЁР №19                                                                                    рисунок № 21</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6322" name="Picture 1"/>
          <p:cNvPicPr>
            <a:picLocks noChangeAspect="1" noChangeArrowheads="1"/>
          </p:cNvPicPr>
          <p:nvPr/>
        </p:nvPicPr>
        <p:blipFill>
          <a:blip r:embed="rId3"/>
          <a:srcRect/>
          <a:stretch>
            <a:fillRect/>
          </a:stretch>
        </p:blipFill>
        <p:spPr bwMode="auto">
          <a:xfrm>
            <a:off x="4357688" y="1000125"/>
            <a:ext cx="4572000" cy="4371975"/>
          </a:xfrm>
          <a:prstGeom prst="rect">
            <a:avLst/>
          </a:prstGeom>
          <a:noFill/>
          <a:ln w="9525">
            <a:noFill/>
            <a:miter lim="800000"/>
            <a:headEnd/>
            <a:tailEnd/>
          </a:ln>
        </p:spPr>
      </p:pic>
      <p:sp>
        <p:nvSpPr>
          <p:cNvPr id="56323" name="Rectangle 3"/>
          <p:cNvSpPr>
            <a:spLocks noChangeArrowheads="1"/>
          </p:cNvSpPr>
          <p:nvPr/>
        </p:nvSpPr>
        <p:spPr bwMode="auto">
          <a:xfrm>
            <a:off x="0" y="5346700"/>
            <a:ext cx="8929688" cy="1662113"/>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лёжа на груди, подбородок прижат, руки вытянуты вперёд держатся за поручни, таз и бёдра прижаты к скамейке, коленные чашечки опущены вниз, пятки фиксированы.</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сгибая ноги в коленных суставах назад к ягодичным мышцам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разгибаем ноги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Восстановить силу мышц задней поверхности бедра с последующим растяжением этой мышцы, преодолевая некоторую болезненность во время суставной гимнастики.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6324" name="Picture 2" descr="E:\Сканер\2010_04_01\IMG_0024.jpg"/>
          <p:cNvPicPr>
            <a:picLocks noChangeAspect="1" noChangeArrowheads="1"/>
          </p:cNvPicPr>
          <p:nvPr/>
        </p:nvPicPr>
        <p:blipFill>
          <a:blip r:embed="rId4"/>
          <a:srcRect/>
          <a:stretch>
            <a:fillRect/>
          </a:stretch>
        </p:blipFill>
        <p:spPr bwMode="auto">
          <a:xfrm>
            <a:off x="285750" y="357188"/>
            <a:ext cx="3571875" cy="5000625"/>
          </a:xfrm>
          <a:prstGeom prst="rect">
            <a:avLst/>
          </a:prstGeom>
          <a:noFill/>
          <a:ln w="9525">
            <a:noFill/>
            <a:miter lim="800000"/>
            <a:headEnd/>
            <a:tailEnd/>
          </a:ln>
        </p:spPr>
      </p:pic>
      <p:sp>
        <p:nvSpPr>
          <p:cNvPr id="56325" name="TextBox 5"/>
          <p:cNvSpPr txBox="1">
            <a:spLocks noChangeArrowheads="1"/>
          </p:cNvSpPr>
          <p:nvPr/>
        </p:nvSpPr>
        <p:spPr bwMode="auto">
          <a:xfrm>
            <a:off x="4211638" y="549275"/>
            <a:ext cx="4932362"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0" y="25400"/>
            <a:ext cx="9144000" cy="584200"/>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№20</a:t>
            </a:r>
            <a:endParaRPr lang="ru-RU" sz="900">
              <a:ea typeface="Times New Roman" pitchFamily="18" charset="0"/>
              <a:cs typeface="Arial" charset="0"/>
            </a:endParaRPr>
          </a:p>
          <a:p>
            <a:pPr eaLnBrk="0" hangingPunct="0"/>
            <a:r>
              <a:rPr lang="ru-RU">
                <a:ea typeface="Times New Roman" pitchFamily="18" charset="0"/>
                <a:cs typeface="Arial" charset="0"/>
              </a:rPr>
              <a:t>                                          рисунок № 22</a:t>
            </a:r>
          </a:p>
        </p:txBody>
      </p:sp>
      <p:pic>
        <p:nvPicPr>
          <p:cNvPr id="57346" name="Picture 1" descr="mso375D0"/>
          <p:cNvPicPr>
            <a:picLocks noChangeAspect="1" noChangeArrowheads="1"/>
          </p:cNvPicPr>
          <p:nvPr/>
        </p:nvPicPr>
        <p:blipFill>
          <a:blip r:embed="rId3">
            <a:lum bright="-12000"/>
          </a:blip>
          <a:srcRect t="7657" r="1424"/>
          <a:stretch>
            <a:fillRect/>
          </a:stretch>
        </p:blipFill>
        <p:spPr bwMode="auto">
          <a:xfrm>
            <a:off x="6115050" y="819150"/>
            <a:ext cx="3028950" cy="6038850"/>
          </a:xfrm>
          <a:prstGeom prst="rect">
            <a:avLst/>
          </a:prstGeom>
          <a:noFill/>
          <a:ln w="9525">
            <a:noFill/>
            <a:miter lim="800000"/>
            <a:headEnd/>
            <a:tailEnd/>
          </a:ln>
        </p:spPr>
      </p:pic>
      <p:sp>
        <p:nvSpPr>
          <p:cNvPr id="57347" name="Rectangle 3"/>
          <p:cNvSpPr>
            <a:spLocks noChangeArrowheads="1"/>
          </p:cNvSpPr>
          <p:nvPr/>
        </p:nvSpPr>
        <p:spPr bwMode="auto">
          <a:xfrm>
            <a:off x="0" y="5416550"/>
            <a:ext cx="6143625" cy="1660525"/>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таз, спина плотно прижаты к сиденью тренажёра, задняя поверхность бедра полностью на сиденье, ноги в коленях согнуты и зафиксированы в области голеностопа, голова и взгляд прямо.</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выпрямить ноги в коленях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на силе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7348" name="Picture 2" descr="E:\Сканер\2010_04_01\IMG_0030.jpg"/>
          <p:cNvPicPr>
            <a:picLocks noChangeAspect="1" noChangeArrowheads="1"/>
          </p:cNvPicPr>
          <p:nvPr/>
        </p:nvPicPr>
        <p:blipFill>
          <a:blip r:embed="rId4"/>
          <a:srcRect/>
          <a:stretch>
            <a:fillRect/>
          </a:stretch>
        </p:blipFill>
        <p:spPr bwMode="auto">
          <a:xfrm>
            <a:off x="285750" y="785813"/>
            <a:ext cx="5286375" cy="4572000"/>
          </a:xfrm>
          <a:prstGeom prst="rect">
            <a:avLst/>
          </a:prstGeom>
          <a:noFill/>
          <a:ln w="9525">
            <a:noFill/>
            <a:miter lim="800000"/>
            <a:headEnd/>
            <a:tailEnd/>
          </a:ln>
        </p:spPr>
      </p:pic>
      <p:sp>
        <p:nvSpPr>
          <p:cNvPr id="57349" name="TextBox 5"/>
          <p:cNvSpPr txBox="1">
            <a:spLocks noChangeArrowheads="1"/>
          </p:cNvSpPr>
          <p:nvPr/>
        </p:nvSpPr>
        <p:spPr bwMode="auto">
          <a:xfrm>
            <a:off x="4572000" y="188913"/>
            <a:ext cx="446405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0" y="-14288"/>
            <a:ext cx="9144000" cy="800101"/>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№21                                            рисунок № 23</a:t>
            </a:r>
            <a:endParaRPr lang="ru-RU" sz="900">
              <a:ea typeface="Times New Roman" pitchFamily="18" charset="0"/>
              <a:cs typeface="Arial" charset="0"/>
            </a:endParaRPr>
          </a:p>
          <a:p>
            <a:pPr eaLnBrk="0" hangingPunct="0"/>
            <a:r>
              <a:rPr lang="ru-RU" sz="1400">
                <a:ea typeface="Times New Roman" pitchFamily="18" charset="0"/>
                <a:cs typeface="Arial" charset="0"/>
              </a:rPr>
              <a:t>(сведение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8370" name="Picture 1" descr="msoF836"/>
          <p:cNvPicPr>
            <a:picLocks noChangeAspect="1" noChangeArrowheads="1"/>
          </p:cNvPicPr>
          <p:nvPr/>
        </p:nvPicPr>
        <p:blipFill>
          <a:blip r:embed="rId3">
            <a:lum bright="-6000"/>
          </a:blip>
          <a:srcRect t="12793" r="2716" b="7378"/>
          <a:stretch>
            <a:fillRect/>
          </a:stretch>
        </p:blipFill>
        <p:spPr bwMode="auto">
          <a:xfrm>
            <a:off x="5467350" y="571500"/>
            <a:ext cx="3676650" cy="5010150"/>
          </a:xfrm>
          <a:prstGeom prst="rect">
            <a:avLst/>
          </a:prstGeom>
          <a:noFill/>
          <a:ln w="9525">
            <a:noFill/>
            <a:miter lim="800000"/>
            <a:headEnd/>
            <a:tailEnd/>
          </a:ln>
        </p:spPr>
      </p:pic>
      <p:sp>
        <p:nvSpPr>
          <p:cNvPr id="58371" name="Rectangle 3"/>
          <p:cNvSpPr>
            <a:spLocks noChangeArrowheads="1"/>
          </p:cNvSpPr>
          <p:nvPr/>
        </p:nvSpPr>
        <p:spPr bwMode="auto">
          <a:xfrm>
            <a:off x="0" y="5549900"/>
            <a:ext cx="8929688" cy="1477963"/>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спина, голова прямо и прижаты к спинке тренажёра, ноги разведены прямые, пальцы ног натянуты на себя, пятки выдвинуты вперёд.</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сведение ног друг к другу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 силой вернуться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 15 раз в одном подходе (вес отягощений зависит от подготовленности). При сведение ног в заключительной стадии стараться дополнительно сокращать мышцы бёдер в изометрическом режиме.</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8372" name="Picture 2" descr="E:\Сканер\2010_04_01\IMG_0048.jpg"/>
          <p:cNvPicPr>
            <a:picLocks noChangeAspect="1" noChangeArrowheads="1"/>
          </p:cNvPicPr>
          <p:nvPr/>
        </p:nvPicPr>
        <p:blipFill>
          <a:blip r:embed="rId4"/>
          <a:srcRect/>
          <a:stretch>
            <a:fillRect/>
          </a:stretch>
        </p:blipFill>
        <p:spPr bwMode="auto">
          <a:xfrm>
            <a:off x="428625" y="500063"/>
            <a:ext cx="4903788" cy="5000625"/>
          </a:xfrm>
          <a:prstGeom prst="rect">
            <a:avLst/>
          </a:prstGeom>
          <a:noFill/>
          <a:ln w="9525">
            <a:noFill/>
            <a:miter lim="800000"/>
            <a:headEnd/>
            <a:tailEnd/>
          </a:ln>
        </p:spPr>
      </p:pic>
      <p:sp>
        <p:nvSpPr>
          <p:cNvPr id="58373" name="TextBox 5"/>
          <p:cNvSpPr txBox="1">
            <a:spLocks noChangeArrowheads="1"/>
          </p:cNvSpPr>
          <p:nvPr/>
        </p:nvSpPr>
        <p:spPr bwMode="auto">
          <a:xfrm>
            <a:off x="5003800" y="115888"/>
            <a:ext cx="4140200" cy="647700"/>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rot="10800000" flipV="1">
            <a:off x="0" y="-31750"/>
            <a:ext cx="9144000" cy="800100"/>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№22                                                                      рисунок № 24</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бёдер сидя)</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9394" name="Picture 1" descr="mso260AC"/>
          <p:cNvPicPr>
            <a:picLocks noChangeAspect="1" noChangeArrowheads="1"/>
          </p:cNvPicPr>
          <p:nvPr/>
        </p:nvPicPr>
        <p:blipFill>
          <a:blip r:embed="rId3">
            <a:lum bright="-12000"/>
          </a:blip>
          <a:srcRect l="12888" t="8459" r="13779"/>
          <a:stretch>
            <a:fillRect/>
          </a:stretch>
        </p:blipFill>
        <p:spPr bwMode="auto">
          <a:xfrm>
            <a:off x="5353050" y="790575"/>
            <a:ext cx="3790950" cy="6067425"/>
          </a:xfrm>
          <a:prstGeom prst="rect">
            <a:avLst/>
          </a:prstGeom>
          <a:noFill/>
          <a:ln w="9525">
            <a:noFill/>
            <a:miter lim="800000"/>
            <a:headEnd/>
            <a:tailEnd/>
          </a:ln>
        </p:spPr>
      </p:pic>
      <p:sp>
        <p:nvSpPr>
          <p:cNvPr id="59395" name="Rectangle 3"/>
          <p:cNvSpPr>
            <a:spLocks noChangeArrowheads="1"/>
          </p:cNvSpPr>
          <p:nvPr/>
        </p:nvSpPr>
        <p:spPr bwMode="auto">
          <a:xfrm>
            <a:off x="0" y="5419725"/>
            <a:ext cx="5286375" cy="1662113"/>
          </a:xfrm>
          <a:prstGeom prst="rect">
            <a:avLst/>
          </a:prstGeom>
          <a:noFill/>
          <a:ln w="9525">
            <a:noFill/>
            <a:miter lim="800000"/>
            <a:headEnd/>
            <a:tailEnd/>
          </a:ln>
        </p:spPr>
        <p:txBody>
          <a:bodyPr anchor="ctr">
            <a:spAutoFit/>
          </a:bodyPr>
          <a:lstStyle/>
          <a:p>
            <a:r>
              <a:rPr lang="ru-RU" sz="1200">
                <a:ea typeface="Times New Roman" pitchFamily="18" charset="0"/>
                <a:cs typeface="Arial" charset="0"/>
              </a:rPr>
              <a:t>И.П. – сидя, туловище, голова прямо и прижаты к спинке тренажёра, ноги вместе согнуты в коленях, ступни на опоре.</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1 – развести бёдра в стороны как можно больше – выдох.</a:t>
            </a:r>
            <a:endParaRPr lang="ru-RU" sz="900">
              <a:ea typeface="Times New Roman" pitchFamily="18" charset="0"/>
              <a:cs typeface="Arial" charset="0"/>
            </a:endParaRPr>
          </a:p>
          <a:p>
            <a:pPr eaLnBrk="0" hangingPunct="0"/>
            <a:r>
              <a:rPr lang="ru-RU" sz="1200">
                <a:ea typeface="Times New Roman" pitchFamily="18" charset="0"/>
                <a:cs typeface="Arial" charset="0"/>
              </a:rPr>
              <a:t>На счёт 2 – медленное сведение ног в  и.п. – вдох.</a:t>
            </a:r>
            <a:endParaRPr lang="ru-RU" sz="900">
              <a:ea typeface="Times New Roman" pitchFamily="18" charset="0"/>
              <a:cs typeface="Arial" charset="0"/>
            </a:endParaRPr>
          </a:p>
          <a:p>
            <a:pPr eaLnBrk="0" hangingPunct="0"/>
            <a:r>
              <a:rPr lang="ru-RU" sz="1200">
                <a:ea typeface="Times New Roman" pitchFamily="18" charset="0"/>
                <a:cs typeface="Arial" charset="0"/>
              </a:rPr>
              <a:t>Выполнить 12 -15 раз в одном подходе (вес отягощений зависит от подготовленности). При отведение ног необходимо дополнительное изометрическое усилие в области тазобедренного сустава.</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59396" name="Picture 2" descr="E:\Сканер\2010_04_01\IMG_0046.jpg"/>
          <p:cNvPicPr>
            <a:picLocks noChangeAspect="1" noChangeArrowheads="1"/>
          </p:cNvPicPr>
          <p:nvPr/>
        </p:nvPicPr>
        <p:blipFill>
          <a:blip r:embed="rId4"/>
          <a:srcRect/>
          <a:stretch>
            <a:fillRect/>
          </a:stretch>
        </p:blipFill>
        <p:spPr bwMode="auto">
          <a:xfrm>
            <a:off x="571500" y="714375"/>
            <a:ext cx="4157663" cy="4643438"/>
          </a:xfrm>
          <a:prstGeom prst="rect">
            <a:avLst/>
          </a:prstGeom>
          <a:noFill/>
          <a:ln w="9525">
            <a:noFill/>
            <a:miter lim="800000"/>
            <a:headEnd/>
            <a:tailEnd/>
          </a:ln>
        </p:spPr>
      </p:pic>
      <p:sp>
        <p:nvSpPr>
          <p:cNvPr id="59397" name="TextBox 5"/>
          <p:cNvSpPr txBox="1">
            <a:spLocks noChangeArrowheads="1"/>
          </p:cNvSpPr>
          <p:nvPr/>
        </p:nvSpPr>
        <p:spPr bwMode="auto">
          <a:xfrm>
            <a:off x="3419475" y="404813"/>
            <a:ext cx="572452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285750" y="80963"/>
            <a:ext cx="8858250" cy="800100"/>
          </a:xfrm>
          <a:prstGeom prst="rect">
            <a:avLst/>
          </a:prstGeom>
          <a:noFill/>
          <a:ln w="9525">
            <a:noFill/>
            <a:miter lim="800000"/>
            <a:headEnd/>
            <a:tailEnd/>
          </a:ln>
        </p:spPr>
        <p:txBody>
          <a:bodyPr anchor="ctr">
            <a:spAutoFit/>
          </a:bodyPr>
          <a:lstStyle/>
          <a:p>
            <a:r>
              <a:rPr lang="ru-RU" sz="1400" b="1">
                <a:ea typeface="Times New Roman" pitchFamily="18" charset="0"/>
                <a:cs typeface="Arial" charset="0"/>
              </a:rPr>
              <a:t>ТРЕНАЖЁР №23</a:t>
            </a:r>
            <a:endParaRPr lang="ru-RU" sz="900">
              <a:ea typeface="Times New Roman" pitchFamily="18" charset="0"/>
              <a:cs typeface="Arial" charset="0"/>
            </a:endParaRPr>
          </a:p>
          <a:p>
            <a:pPr eaLnBrk="0" hangingPunct="0"/>
            <a:r>
              <a:rPr lang="ru-RU" sz="1400">
                <a:ea typeface="Times New Roman" pitchFamily="18" charset="0"/>
                <a:cs typeface="Arial" charset="0"/>
              </a:rPr>
              <a:t>(отведение бедра стоя)                                                              рисунок №25</a:t>
            </a:r>
            <a:endParaRPr lang="ru-RU" sz="900">
              <a:ea typeface="Times New Roman" pitchFamily="18" charset="0"/>
              <a:cs typeface="Arial" charset="0"/>
            </a:endParaRPr>
          </a:p>
          <a:p>
            <a:pPr eaLnBrk="0" hangingPunct="0"/>
            <a:endParaRPr lang="ru-RU">
              <a:ea typeface="Times New Roman" pitchFamily="18" charset="0"/>
              <a:cs typeface="Arial" charset="0"/>
            </a:endParaRPr>
          </a:p>
        </p:txBody>
      </p:sp>
      <p:pic>
        <p:nvPicPr>
          <p:cNvPr id="60418" name="Picture 1" descr="mso6CCB2"/>
          <p:cNvPicPr>
            <a:picLocks noChangeAspect="1" noChangeArrowheads="1"/>
          </p:cNvPicPr>
          <p:nvPr/>
        </p:nvPicPr>
        <p:blipFill>
          <a:blip r:embed="rId3">
            <a:lum bright="-12000"/>
          </a:blip>
          <a:srcRect l="54254"/>
          <a:stretch>
            <a:fillRect/>
          </a:stretch>
        </p:blipFill>
        <p:spPr bwMode="auto">
          <a:xfrm>
            <a:off x="6429375" y="785813"/>
            <a:ext cx="2714625" cy="4524375"/>
          </a:xfrm>
          <a:prstGeom prst="rect">
            <a:avLst/>
          </a:prstGeom>
          <a:noFill/>
          <a:ln w="9525">
            <a:noFill/>
            <a:miter lim="800000"/>
            <a:headEnd/>
            <a:tailEnd/>
          </a:ln>
        </p:spPr>
      </p:pic>
      <p:sp>
        <p:nvSpPr>
          <p:cNvPr id="60419" name="Rectangle 3"/>
          <p:cNvSpPr>
            <a:spLocks noChangeArrowheads="1"/>
          </p:cNvSpPr>
          <p:nvPr/>
        </p:nvSpPr>
        <p:spPr bwMode="auto">
          <a:xfrm>
            <a:off x="0" y="5276850"/>
            <a:ext cx="8929688" cy="1384300"/>
          </a:xfrm>
          <a:prstGeom prst="rect">
            <a:avLst/>
          </a:prstGeom>
          <a:noFill/>
          <a:ln w="9525">
            <a:noFill/>
            <a:miter lim="800000"/>
            <a:headEnd/>
            <a:tailEnd/>
          </a:ln>
        </p:spPr>
        <p:txBody>
          <a:bodyPr anchor="ctr">
            <a:spAutoFit/>
          </a:bodyPr>
          <a:lstStyle/>
          <a:p>
            <a:pPr algn="just"/>
            <a:r>
              <a:rPr lang="ru-RU" sz="1200">
                <a:ea typeface="Times New Roman" pitchFamily="18" charset="0"/>
                <a:cs typeface="Arial" charset="0"/>
              </a:rPr>
              <a:t>И.П. – стоя на прямой ноге, опора на брюшной пресс, верхний грудной отдел приподнят, опора на вытянутые прямые руки, голова и взгляд прямо, другая нога согнута в колене зафиксирована тренажёром.</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1 –  с одновременным выпрямлением коленного сустава осуществляем отведение бедра назад прямой ногой, натянув пальцы ног на себя – выдох.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На счёт 2- медленно силой принимаем  и.п. – вдох.</a:t>
            </a:r>
            <a:endParaRPr lang="ru-RU" sz="900">
              <a:ea typeface="Times New Roman" pitchFamily="18" charset="0"/>
              <a:cs typeface="Arial" charset="0"/>
            </a:endParaRPr>
          </a:p>
          <a:p>
            <a:pPr algn="just" eaLnBrk="0" hangingPunct="0"/>
            <a:r>
              <a:rPr lang="ru-RU" sz="1200">
                <a:ea typeface="Times New Roman" pitchFamily="18" charset="0"/>
                <a:cs typeface="Arial" charset="0"/>
              </a:rPr>
              <a:t>Выполнить 12 – 15 раз в одном подходе (вес отягощений зависит от подготовленности). Стараться опорную площадку поставить как можно ниже, чтобы растяжение мышц бёдер было максимальным.</a:t>
            </a:r>
            <a:endParaRPr lang="ru-RU">
              <a:ea typeface="Times New Roman" pitchFamily="18" charset="0"/>
              <a:cs typeface="Arial" charset="0"/>
            </a:endParaRPr>
          </a:p>
        </p:txBody>
      </p:sp>
      <p:pic>
        <p:nvPicPr>
          <p:cNvPr id="60420" name="Picture 2" descr="E:\Сканер\2010_04_01\IMG_0047.jpg"/>
          <p:cNvPicPr>
            <a:picLocks noChangeAspect="1" noChangeArrowheads="1"/>
          </p:cNvPicPr>
          <p:nvPr/>
        </p:nvPicPr>
        <p:blipFill>
          <a:blip r:embed="rId4"/>
          <a:srcRect/>
          <a:stretch>
            <a:fillRect/>
          </a:stretch>
        </p:blipFill>
        <p:spPr bwMode="auto">
          <a:xfrm>
            <a:off x="0" y="642938"/>
            <a:ext cx="6357938" cy="4643437"/>
          </a:xfrm>
          <a:prstGeom prst="rect">
            <a:avLst/>
          </a:prstGeom>
          <a:noFill/>
          <a:ln w="9525">
            <a:noFill/>
            <a:miter lim="800000"/>
            <a:headEnd/>
            <a:tailEnd/>
          </a:ln>
        </p:spPr>
      </p:pic>
      <p:sp>
        <p:nvSpPr>
          <p:cNvPr id="60421" name="TextBox 5"/>
          <p:cNvSpPr txBox="1">
            <a:spLocks noChangeArrowheads="1"/>
          </p:cNvSpPr>
          <p:nvPr/>
        </p:nvSpPr>
        <p:spPr bwMode="auto">
          <a:xfrm>
            <a:off x="2843213" y="115888"/>
            <a:ext cx="6192837" cy="647700"/>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2"/>
          <p:cNvGrpSpPr>
            <a:grpSpLocks/>
          </p:cNvGrpSpPr>
          <p:nvPr/>
        </p:nvGrpSpPr>
        <p:grpSpPr bwMode="auto">
          <a:xfrm>
            <a:off x="0" y="0"/>
            <a:ext cx="8929688" cy="6858000"/>
            <a:chOff x="316" y="406"/>
            <a:chExt cx="12339" cy="15248"/>
          </a:xfrm>
        </p:grpSpPr>
        <p:grpSp>
          <p:nvGrpSpPr>
            <p:cNvPr id="61445" name="Group 3"/>
            <p:cNvGrpSpPr>
              <a:grpSpLocks/>
            </p:cNvGrpSpPr>
            <p:nvPr/>
          </p:nvGrpSpPr>
          <p:grpSpPr bwMode="auto">
            <a:xfrm>
              <a:off x="316" y="406"/>
              <a:ext cx="12339" cy="15248"/>
              <a:chOff x="321" y="406"/>
              <a:chExt cx="12331" cy="15245"/>
            </a:xfrm>
          </p:grpSpPr>
          <p:sp>
            <p:nvSpPr>
              <p:cNvPr id="1028" name="Rectangle 4"/>
              <p:cNvSpPr>
                <a:spLocks noChangeArrowheads="1"/>
              </p:cNvSpPr>
              <p:nvPr/>
            </p:nvSpPr>
            <p:spPr bwMode="auto">
              <a:xfrm>
                <a:off x="339" y="406"/>
                <a:ext cx="11583" cy="15026"/>
              </a:xfrm>
              <a:prstGeom prst="rect">
                <a:avLst/>
              </a:prstGeom>
              <a:solidFill>
                <a:srgbClr val="C0504D"/>
              </a:solidFill>
              <a:ln w="76200">
                <a:solidFill>
                  <a:srgbClr val="FFFF00"/>
                </a:solidFill>
                <a:miter lim="800000"/>
                <a:headEnd/>
                <a:tailEnd/>
              </a:ln>
              <a:effectLst>
                <a:outerShdw dist="28398" dir="3806097" algn="ctr" rotWithShape="0">
                  <a:srgbClr val="622423">
                    <a:alpha val="50000"/>
                  </a:srgbClr>
                </a:outerShdw>
              </a:effectLst>
            </p:spPr>
            <p:txBody>
              <a:bodyPr anchor="ctr"/>
              <a:lstStyle/>
              <a:p>
                <a:pPr fontAlgn="auto">
                  <a:spcBef>
                    <a:spcPts val="0"/>
                  </a:spcBef>
                  <a:spcAft>
                    <a:spcPts val="0"/>
                  </a:spcAft>
                  <a:defRPr/>
                </a:pPr>
                <a:endParaRPr lang="ru-RU">
                  <a:latin typeface="+mn-lt"/>
                </a:endParaRPr>
              </a:p>
            </p:txBody>
          </p:sp>
          <p:sp>
            <p:nvSpPr>
              <p:cNvPr id="61453" name="Rectangle 5"/>
              <p:cNvSpPr>
                <a:spLocks noChangeArrowheads="1"/>
              </p:cNvSpPr>
              <p:nvPr/>
            </p:nvSpPr>
            <p:spPr bwMode="auto">
              <a:xfrm>
                <a:off x="3758" y="626"/>
                <a:ext cx="8894" cy="15025"/>
              </a:xfrm>
              <a:prstGeom prst="rect">
                <a:avLst/>
              </a:prstGeom>
              <a:solidFill>
                <a:srgbClr val="0070C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70C0"/>
                </a:extrusionClr>
              </a:sp3d>
            </p:spPr>
            <p:txBody>
              <a:bodyPr lIns="228600" tIns="1371600" rIns="457200">
                <a:flatTx/>
              </a:bodyPr>
              <a:lstStyle/>
              <a:p>
                <a:endParaRPr lang="ru-RU" sz="2000">
                  <a:solidFill>
                    <a:srgbClr val="FFFFFF"/>
                  </a:solidFill>
                  <a:latin typeface="Calibri" pitchFamily="34" charset="0"/>
                  <a:cs typeface="Arial" charset="0"/>
                </a:endParaRPr>
              </a:p>
              <a:p>
                <a:endParaRPr lang="ru-RU" sz="2000">
                  <a:solidFill>
                    <a:srgbClr val="FFFFFF"/>
                  </a:solidFill>
                  <a:latin typeface="Calibri" pitchFamily="34" charset="0"/>
                  <a:cs typeface="Arial" charset="0"/>
                </a:endParaRPr>
              </a:p>
              <a:p>
                <a:endParaRPr lang="ru-RU" sz="2000">
                  <a:solidFill>
                    <a:srgbClr val="FFFFFF"/>
                  </a:solidFill>
                  <a:latin typeface="Calibri" pitchFamily="34" charset="0"/>
                  <a:cs typeface="Arial" charset="0"/>
                </a:endParaRPr>
              </a:p>
              <a:p>
                <a:endParaRPr lang="ru-RU" sz="2000">
                  <a:solidFill>
                    <a:srgbClr val="FFFFFF"/>
                  </a:solidFill>
                  <a:latin typeface="Calibri" pitchFamily="34" charset="0"/>
                  <a:cs typeface="Arial" charset="0"/>
                </a:endParaRPr>
              </a:p>
              <a:p>
                <a:r>
                  <a:rPr lang="ru-RU" sz="2000">
                    <a:solidFill>
                      <a:srgbClr val="FFFFFF"/>
                    </a:solidFill>
                    <a:latin typeface="Calibri" pitchFamily="34" charset="0"/>
                    <a:cs typeface="Arial" charset="0"/>
                  </a:rPr>
                  <a:t> Деятельность    колледжа  по  теме: </a:t>
                </a:r>
              </a:p>
              <a:p>
                <a:r>
                  <a:rPr lang="ru-RU" sz="2000">
                    <a:solidFill>
                      <a:srgbClr val="FFFFFF"/>
                    </a:solidFill>
                    <a:latin typeface="Calibri" pitchFamily="34" charset="0"/>
                    <a:cs typeface="Arial" charset="0"/>
                  </a:rPr>
                  <a:t>«социальный потенциал физического воспитания и развитие студенческого спорта».  </a:t>
                </a:r>
              </a:p>
              <a:p>
                <a:r>
                  <a:rPr lang="ru-RU" sz="3600">
                    <a:solidFill>
                      <a:srgbClr val="FFFFFF"/>
                    </a:solidFill>
                    <a:latin typeface="Calibri" pitchFamily="34" charset="0"/>
                    <a:cs typeface="Arial" charset="0"/>
                  </a:rPr>
                  <a:t> ОПИСАНИЕ   УРОКА</a:t>
                </a:r>
                <a:endParaRPr lang="ru-RU" sz="3600">
                  <a:solidFill>
                    <a:srgbClr val="FFFFFF"/>
                  </a:solidFill>
                  <a:latin typeface="Times New Roman" pitchFamily="18" charset="0"/>
                  <a:cs typeface="Arial" charset="0"/>
                </a:endParaRPr>
              </a:p>
              <a:p>
                <a:endParaRPr lang="ru-RU" sz="2000">
                  <a:solidFill>
                    <a:srgbClr val="FFFFFF"/>
                  </a:solidFill>
                  <a:latin typeface="Times New Roman" pitchFamily="18" charset="0"/>
                  <a:cs typeface="Arial" charset="0"/>
                </a:endParaRPr>
              </a:p>
              <a:p>
                <a:r>
                  <a:rPr lang="ru-RU" sz="2000">
                    <a:solidFill>
                      <a:srgbClr val="FFFFFF"/>
                    </a:solidFill>
                    <a:latin typeface="Calibri" pitchFamily="34" charset="0"/>
                    <a:cs typeface="Arial" charset="0"/>
                  </a:rPr>
                  <a:t>      «ПОЗНАЙ    И   ИЗМЕНИ    СЕБЯ»</a:t>
                </a:r>
                <a:endParaRPr lang="ru-RU">
                  <a:cs typeface="Arial" charset="0"/>
                </a:endParaRPr>
              </a:p>
            </p:txBody>
          </p:sp>
          <p:grpSp>
            <p:nvGrpSpPr>
              <p:cNvPr id="61454" name="Group 6"/>
              <p:cNvGrpSpPr>
                <a:grpSpLocks/>
              </p:cNvGrpSpPr>
              <p:nvPr/>
            </p:nvGrpSpPr>
            <p:grpSpPr bwMode="auto">
              <a:xfrm>
                <a:off x="321" y="3424"/>
                <a:ext cx="3125" cy="6069"/>
                <a:chOff x="654" y="3599"/>
                <a:chExt cx="2880" cy="5760"/>
              </a:xfrm>
            </p:grpSpPr>
            <p:sp>
              <p:nvSpPr>
                <p:cNvPr id="61456" name="Rectangle 7"/>
                <p:cNvSpPr>
                  <a:spLocks noChangeArrowheads="1"/>
                </p:cNvSpPr>
                <p:nvPr/>
              </p:nvSpPr>
              <p:spPr bwMode="auto">
                <a:xfrm flipH="1">
                  <a:off x="2094" y="6479"/>
                  <a:ext cx="1440" cy="1440"/>
                </a:xfrm>
                <a:prstGeom prst="rect">
                  <a:avLst/>
                </a:prstGeom>
                <a:solidFill>
                  <a:srgbClr val="A7BFDE">
                    <a:alpha val="79999"/>
                  </a:srgbClr>
                </a:solidFill>
                <a:ln w="12700">
                  <a:solidFill>
                    <a:srgbClr val="FFFFFF"/>
                  </a:solidFill>
                  <a:miter lim="800000"/>
                  <a:headEnd/>
                  <a:tailEnd/>
                </a:ln>
              </p:spPr>
              <p:txBody>
                <a:bodyPr anchor="ctr"/>
                <a:lstStyle/>
                <a:p>
                  <a:endParaRPr lang="ru-RU">
                    <a:latin typeface="Constantia" pitchFamily="18" charset="0"/>
                  </a:endParaRPr>
                </a:p>
              </p:txBody>
            </p:sp>
            <p:sp>
              <p:nvSpPr>
                <p:cNvPr id="61457" name="Rectangle 8"/>
                <p:cNvSpPr>
                  <a:spLocks noChangeArrowheads="1"/>
                </p:cNvSpPr>
                <p:nvPr/>
              </p:nvSpPr>
              <p:spPr bwMode="auto">
                <a:xfrm flipH="1">
                  <a:off x="2094" y="5039"/>
                  <a:ext cx="1440" cy="1440"/>
                </a:xfrm>
                <a:prstGeom prst="rect">
                  <a:avLst/>
                </a:prstGeom>
                <a:solidFill>
                  <a:srgbClr val="A7BFDE">
                    <a:alpha val="50195"/>
                  </a:srgbClr>
                </a:solidFill>
                <a:ln w="12700">
                  <a:solidFill>
                    <a:srgbClr val="FFFFFF"/>
                  </a:solidFill>
                  <a:miter lim="800000"/>
                  <a:headEnd/>
                  <a:tailEnd/>
                </a:ln>
              </p:spPr>
              <p:txBody>
                <a:bodyPr anchor="ctr"/>
                <a:lstStyle/>
                <a:p>
                  <a:endParaRPr lang="ru-RU">
                    <a:latin typeface="Constantia" pitchFamily="18" charset="0"/>
                  </a:endParaRPr>
                </a:p>
              </p:txBody>
            </p:sp>
            <p:sp>
              <p:nvSpPr>
                <p:cNvPr id="61458" name="Rectangle 9"/>
                <p:cNvSpPr>
                  <a:spLocks noChangeArrowheads="1"/>
                </p:cNvSpPr>
                <p:nvPr/>
              </p:nvSpPr>
              <p:spPr bwMode="auto">
                <a:xfrm flipH="1">
                  <a:off x="654" y="5039"/>
                  <a:ext cx="1440" cy="1440"/>
                </a:xfrm>
                <a:prstGeom prst="rect">
                  <a:avLst/>
                </a:prstGeom>
                <a:solidFill>
                  <a:srgbClr val="A7BFDE">
                    <a:alpha val="79999"/>
                  </a:srgbClr>
                </a:solidFill>
                <a:ln w="12700">
                  <a:solidFill>
                    <a:srgbClr val="FFFFFF"/>
                  </a:solidFill>
                  <a:miter lim="800000"/>
                  <a:headEnd/>
                  <a:tailEnd/>
                </a:ln>
              </p:spPr>
              <p:txBody>
                <a:bodyPr anchor="ctr"/>
                <a:lstStyle/>
                <a:p>
                  <a:endParaRPr lang="ru-RU">
                    <a:latin typeface="Constantia" pitchFamily="18" charset="0"/>
                  </a:endParaRPr>
                </a:p>
              </p:txBody>
            </p:sp>
            <p:sp>
              <p:nvSpPr>
                <p:cNvPr id="61459" name="Rectangle 10"/>
                <p:cNvSpPr>
                  <a:spLocks noChangeArrowheads="1"/>
                </p:cNvSpPr>
                <p:nvPr/>
              </p:nvSpPr>
              <p:spPr bwMode="auto">
                <a:xfrm flipH="1">
                  <a:off x="654" y="3599"/>
                  <a:ext cx="1440" cy="1440"/>
                </a:xfrm>
                <a:prstGeom prst="rect">
                  <a:avLst/>
                </a:prstGeom>
                <a:solidFill>
                  <a:srgbClr val="A7BFDE">
                    <a:alpha val="50195"/>
                  </a:srgbClr>
                </a:solidFill>
                <a:ln w="12700">
                  <a:solidFill>
                    <a:srgbClr val="FFFFFF"/>
                  </a:solidFill>
                  <a:miter lim="800000"/>
                  <a:headEnd/>
                  <a:tailEnd/>
                </a:ln>
              </p:spPr>
              <p:txBody>
                <a:bodyPr anchor="ctr"/>
                <a:lstStyle/>
                <a:p>
                  <a:endParaRPr lang="ru-RU">
                    <a:latin typeface="Constantia" pitchFamily="18" charset="0"/>
                  </a:endParaRPr>
                </a:p>
              </p:txBody>
            </p:sp>
            <p:sp>
              <p:nvSpPr>
                <p:cNvPr id="61460" name="Rectangle 11"/>
                <p:cNvSpPr>
                  <a:spLocks noChangeArrowheads="1"/>
                </p:cNvSpPr>
                <p:nvPr/>
              </p:nvSpPr>
              <p:spPr bwMode="auto">
                <a:xfrm flipH="1">
                  <a:off x="654" y="6479"/>
                  <a:ext cx="1440" cy="1440"/>
                </a:xfrm>
                <a:prstGeom prst="rect">
                  <a:avLst/>
                </a:prstGeom>
                <a:solidFill>
                  <a:srgbClr val="A7BFDE">
                    <a:alpha val="50195"/>
                  </a:srgbClr>
                </a:solidFill>
                <a:ln w="12700">
                  <a:solidFill>
                    <a:srgbClr val="FFFFFF"/>
                  </a:solidFill>
                  <a:miter lim="800000"/>
                  <a:headEnd/>
                  <a:tailEnd/>
                </a:ln>
              </p:spPr>
              <p:txBody>
                <a:bodyPr anchor="ctr"/>
                <a:lstStyle/>
                <a:p>
                  <a:endParaRPr lang="ru-RU">
                    <a:latin typeface="Constantia" pitchFamily="18" charset="0"/>
                  </a:endParaRPr>
                </a:p>
              </p:txBody>
            </p:sp>
            <p:sp>
              <p:nvSpPr>
                <p:cNvPr id="61461" name="Rectangle 12"/>
                <p:cNvSpPr>
                  <a:spLocks noChangeArrowheads="1"/>
                </p:cNvSpPr>
                <p:nvPr/>
              </p:nvSpPr>
              <p:spPr bwMode="auto">
                <a:xfrm flipH="1">
                  <a:off x="2094" y="7919"/>
                  <a:ext cx="1440" cy="1440"/>
                </a:xfrm>
                <a:prstGeom prst="rect">
                  <a:avLst/>
                </a:prstGeom>
                <a:solidFill>
                  <a:srgbClr val="A7BFDE">
                    <a:alpha val="50195"/>
                  </a:srgbClr>
                </a:solidFill>
                <a:ln w="12700">
                  <a:solidFill>
                    <a:srgbClr val="FFFFFF"/>
                  </a:solidFill>
                  <a:miter lim="800000"/>
                  <a:headEnd/>
                  <a:tailEnd/>
                </a:ln>
              </p:spPr>
              <p:txBody>
                <a:bodyPr anchor="ctr"/>
                <a:lstStyle/>
                <a:p>
                  <a:endParaRPr lang="ru-RU">
                    <a:latin typeface="Constantia" pitchFamily="18" charset="0"/>
                  </a:endParaRPr>
                </a:p>
              </p:txBody>
            </p:sp>
          </p:grpSp>
          <p:sp>
            <p:nvSpPr>
              <p:cNvPr id="61455" name="Rectangle 13"/>
              <p:cNvSpPr>
                <a:spLocks noChangeArrowheads="1"/>
              </p:cNvSpPr>
              <p:nvPr/>
            </p:nvSpPr>
            <p:spPr bwMode="auto">
              <a:xfrm flipH="1">
                <a:off x="2182" y="1090"/>
                <a:ext cx="1595" cy="3144"/>
              </a:xfrm>
              <a:prstGeom prst="rect">
                <a:avLst/>
              </a:prstGeom>
              <a:solidFill>
                <a:srgbClr val="C0504D"/>
              </a:solidFill>
              <a:ln w="12700">
                <a:solidFill>
                  <a:srgbClr val="FFFFFF"/>
                </a:solidFill>
                <a:miter lim="800000"/>
                <a:headEnd/>
                <a:tailEnd/>
              </a:ln>
            </p:spPr>
            <p:txBody>
              <a:bodyPr anchor="b"/>
              <a:lstStyle/>
              <a:p>
                <a:pPr>
                  <a:spcAft>
                    <a:spcPts val="1000"/>
                  </a:spcAft>
                </a:pPr>
                <a:r>
                  <a:rPr lang="ru-RU" sz="2600">
                    <a:solidFill>
                      <a:srgbClr val="FFFF00"/>
                    </a:solidFill>
                    <a:latin typeface="Calibri" pitchFamily="34" charset="0"/>
                    <a:cs typeface="Arial" charset="0"/>
                  </a:rPr>
                  <a:t>2009</a:t>
                </a:r>
              </a:p>
              <a:p>
                <a:pPr>
                  <a:spcAft>
                    <a:spcPts val="1000"/>
                  </a:spcAft>
                </a:pPr>
                <a:r>
                  <a:rPr lang="ru-RU" sz="2600">
                    <a:solidFill>
                      <a:srgbClr val="FFFF00"/>
                    </a:solidFill>
                    <a:latin typeface="Calibri" pitchFamily="34" charset="0"/>
                    <a:cs typeface="Arial" charset="0"/>
                  </a:rPr>
                  <a:t>2010</a:t>
                </a:r>
              </a:p>
              <a:p>
                <a:pPr>
                  <a:spcAft>
                    <a:spcPts val="1000"/>
                  </a:spcAft>
                </a:pPr>
                <a:r>
                  <a:rPr lang="ru-RU">
                    <a:solidFill>
                      <a:srgbClr val="FFFF00"/>
                    </a:solidFill>
                    <a:cs typeface="Arial" charset="0"/>
                  </a:rPr>
                  <a:t>Уч.год.</a:t>
                </a:r>
              </a:p>
            </p:txBody>
          </p:sp>
        </p:grpSp>
        <p:grpSp>
          <p:nvGrpSpPr>
            <p:cNvPr id="61446" name="Group 14"/>
            <p:cNvGrpSpPr>
              <a:grpSpLocks/>
            </p:cNvGrpSpPr>
            <p:nvPr/>
          </p:nvGrpSpPr>
          <p:grpSpPr bwMode="auto">
            <a:xfrm>
              <a:off x="3446" y="13758"/>
              <a:ext cx="8169" cy="1382"/>
              <a:chOff x="3446" y="13758"/>
              <a:chExt cx="8169" cy="1382"/>
            </a:xfrm>
          </p:grpSpPr>
          <p:grpSp>
            <p:nvGrpSpPr>
              <p:cNvPr id="61447" name="Group 15"/>
              <p:cNvGrpSpPr>
                <a:grpSpLocks/>
              </p:cNvGrpSpPr>
              <p:nvPr/>
            </p:nvGrpSpPr>
            <p:grpSpPr bwMode="auto">
              <a:xfrm flipH="1" flipV="1">
                <a:off x="10833" y="14380"/>
                <a:ext cx="782" cy="760"/>
                <a:chOff x="8754" y="11945"/>
                <a:chExt cx="2880" cy="2859"/>
              </a:xfrm>
            </p:grpSpPr>
            <p:sp>
              <p:nvSpPr>
                <p:cNvPr id="61449" name="Rectangle 16"/>
                <p:cNvSpPr>
                  <a:spLocks noChangeArrowheads="1"/>
                </p:cNvSpPr>
                <p:nvPr/>
              </p:nvSpPr>
              <p:spPr bwMode="auto">
                <a:xfrm flipH="1">
                  <a:off x="10194" y="11945"/>
                  <a:ext cx="1440" cy="1440"/>
                </a:xfrm>
                <a:prstGeom prst="rect">
                  <a:avLst/>
                </a:prstGeom>
                <a:solidFill>
                  <a:srgbClr val="BFBFBF">
                    <a:alpha val="50195"/>
                  </a:srgbClr>
                </a:solidFill>
                <a:ln w="12700">
                  <a:solidFill>
                    <a:srgbClr val="FFFFFF"/>
                  </a:solidFill>
                  <a:miter lim="800000"/>
                  <a:headEnd/>
                  <a:tailEnd/>
                </a:ln>
              </p:spPr>
              <p:txBody>
                <a:bodyPr anchor="ctr"/>
                <a:lstStyle/>
                <a:p>
                  <a:endParaRPr lang="ru-RU">
                    <a:latin typeface="Constantia" pitchFamily="18" charset="0"/>
                  </a:endParaRPr>
                </a:p>
              </p:txBody>
            </p:sp>
            <p:sp>
              <p:nvSpPr>
                <p:cNvPr id="61450" name="Rectangle 17"/>
                <p:cNvSpPr>
                  <a:spLocks noChangeArrowheads="1"/>
                </p:cNvSpPr>
                <p:nvPr/>
              </p:nvSpPr>
              <p:spPr bwMode="auto">
                <a:xfrm flipH="1">
                  <a:off x="10194" y="13364"/>
                  <a:ext cx="1440" cy="1440"/>
                </a:xfrm>
                <a:prstGeom prst="rect">
                  <a:avLst/>
                </a:prstGeom>
                <a:solidFill>
                  <a:srgbClr val="C0504D"/>
                </a:solidFill>
                <a:ln w="12700">
                  <a:solidFill>
                    <a:srgbClr val="FFFFFF"/>
                  </a:solidFill>
                  <a:miter lim="800000"/>
                  <a:headEnd/>
                  <a:tailEnd/>
                </a:ln>
              </p:spPr>
              <p:txBody>
                <a:bodyPr anchor="ctr"/>
                <a:lstStyle/>
                <a:p>
                  <a:endParaRPr lang="ru-RU">
                    <a:latin typeface="Constantia" pitchFamily="18" charset="0"/>
                  </a:endParaRPr>
                </a:p>
              </p:txBody>
            </p:sp>
            <p:sp>
              <p:nvSpPr>
                <p:cNvPr id="61451" name="Rectangle 18"/>
                <p:cNvSpPr>
                  <a:spLocks noChangeArrowheads="1"/>
                </p:cNvSpPr>
                <p:nvPr/>
              </p:nvSpPr>
              <p:spPr bwMode="auto">
                <a:xfrm flipH="1">
                  <a:off x="8754" y="13364"/>
                  <a:ext cx="1440" cy="1440"/>
                </a:xfrm>
                <a:prstGeom prst="rect">
                  <a:avLst/>
                </a:prstGeom>
                <a:solidFill>
                  <a:srgbClr val="BFBFBF">
                    <a:alpha val="50195"/>
                  </a:srgbClr>
                </a:solidFill>
                <a:ln w="12700">
                  <a:solidFill>
                    <a:srgbClr val="FFFFFF"/>
                  </a:solidFill>
                  <a:miter lim="800000"/>
                  <a:headEnd/>
                  <a:tailEnd/>
                </a:ln>
              </p:spPr>
              <p:txBody>
                <a:bodyPr anchor="ctr"/>
                <a:lstStyle/>
                <a:p>
                  <a:endParaRPr lang="ru-RU">
                    <a:latin typeface="Constantia" pitchFamily="18" charset="0"/>
                  </a:endParaRPr>
                </a:p>
              </p:txBody>
            </p:sp>
          </p:grpSp>
          <p:sp>
            <p:nvSpPr>
              <p:cNvPr id="61448" name="Rectangle 19"/>
              <p:cNvSpPr>
                <a:spLocks noChangeArrowheads="1"/>
              </p:cNvSpPr>
              <p:nvPr/>
            </p:nvSpPr>
            <p:spPr bwMode="auto">
              <a:xfrm>
                <a:off x="3446" y="13758"/>
                <a:ext cx="7105" cy="1382"/>
              </a:xfrm>
              <a:prstGeom prst="rect">
                <a:avLst/>
              </a:prstGeom>
              <a:noFill/>
              <a:ln w="12700">
                <a:noFill/>
                <a:miter lim="800000"/>
                <a:headEnd/>
                <a:tailEnd/>
              </a:ln>
            </p:spPr>
            <p:txBody>
              <a:bodyPr tIns="0" bIns="0" anchor="b"/>
              <a:lstStyle/>
              <a:p>
                <a:pPr>
                  <a:spcAft>
                    <a:spcPts val="1000"/>
                  </a:spcAft>
                </a:pPr>
                <a:r>
                  <a:rPr lang="ru-RU" sz="1100">
                    <a:solidFill>
                      <a:srgbClr val="FFFF00"/>
                    </a:solidFill>
                    <a:latin typeface="Calibri" pitchFamily="34" charset="0"/>
                    <a:cs typeface="Arial" charset="0"/>
                  </a:rPr>
                  <a:t>                                    ПРЕПОДАВАТЕЛЬ ВЫСШЕЙ КВАЛИФИКАЦИОННОЙ КАТЕГОРИИ</a:t>
                </a:r>
              </a:p>
              <a:p>
                <a:pPr>
                  <a:spcAft>
                    <a:spcPts val="1000"/>
                  </a:spcAft>
                </a:pPr>
                <a:r>
                  <a:rPr lang="ru-RU" sz="1100">
                    <a:solidFill>
                      <a:srgbClr val="FFFF00"/>
                    </a:solidFill>
                    <a:latin typeface="Calibri" pitchFamily="34" charset="0"/>
                    <a:cs typeface="Arial" charset="0"/>
                  </a:rPr>
                  <a:t>                                    МАСТЕР СПОРТА   СССР   ПО   СПОРТИВНОЙ   ГИМНАСТИКЕ.</a:t>
                </a:r>
                <a:endParaRPr lang="ru-RU" sz="1100">
                  <a:solidFill>
                    <a:srgbClr val="FFFF00"/>
                  </a:solidFill>
                  <a:latin typeface="Times New Roman" pitchFamily="18" charset="0"/>
                  <a:cs typeface="Arial" charset="0"/>
                </a:endParaRPr>
              </a:p>
              <a:p>
                <a:pPr>
                  <a:spcAft>
                    <a:spcPts val="1000"/>
                  </a:spcAft>
                </a:pPr>
                <a:r>
                  <a:rPr lang="ru-RU" sz="1100">
                    <a:solidFill>
                      <a:srgbClr val="FFFF00"/>
                    </a:solidFill>
                    <a:latin typeface="Calibri" pitchFamily="34" charset="0"/>
                    <a:cs typeface="Arial" charset="0"/>
                  </a:rPr>
                  <a:t>                                                                           г. МОСКВА    2010г.</a:t>
                </a:r>
                <a:endParaRPr lang="ru-RU">
                  <a:cs typeface="Arial" charset="0"/>
                </a:endParaRPr>
              </a:p>
            </p:txBody>
          </p:sp>
        </p:grpSp>
      </p:grpSp>
      <p:pic>
        <p:nvPicPr>
          <p:cNvPr id="61442" name="Picture 2"/>
          <p:cNvPicPr>
            <a:picLocks noChangeAspect="1" noChangeArrowheads="1"/>
          </p:cNvPicPr>
          <p:nvPr/>
        </p:nvPicPr>
        <p:blipFill>
          <a:blip r:embed="rId3"/>
          <a:srcRect/>
          <a:stretch>
            <a:fillRect/>
          </a:stretch>
        </p:blipFill>
        <p:spPr bwMode="auto">
          <a:xfrm>
            <a:off x="0" y="3500438"/>
            <a:ext cx="2643188" cy="3357562"/>
          </a:xfrm>
          <a:prstGeom prst="rect">
            <a:avLst/>
          </a:prstGeom>
          <a:noFill/>
          <a:ln w="9525">
            <a:noFill/>
            <a:miter lim="800000"/>
            <a:headEnd/>
            <a:tailEnd/>
          </a:ln>
        </p:spPr>
      </p:pic>
      <p:pic>
        <p:nvPicPr>
          <p:cNvPr id="3" name="Picture 3" descr="E:\Фотографии\DCIM\100MSDCF\DSC03122.JPG"/>
          <p:cNvPicPr>
            <a:picLocks noChangeAspect="1" noChangeArrowheads="1"/>
          </p:cNvPicPr>
          <p:nvPr/>
        </p:nvPicPr>
        <p:blipFill>
          <a:blip r:embed="rId4"/>
          <a:srcRect/>
          <a:stretch>
            <a:fillRect/>
          </a:stretch>
        </p:blipFill>
        <p:spPr bwMode="auto">
          <a:xfrm>
            <a:off x="6980238" y="-195263"/>
            <a:ext cx="2438400" cy="3584576"/>
          </a:xfrm>
          <a:prstGeom prst="rect">
            <a:avLst/>
          </a:prstGeom>
          <a:noFill/>
        </p:spPr>
      </p:pic>
      <p:sp>
        <p:nvSpPr>
          <p:cNvPr id="61444" name="TextBox 21"/>
          <p:cNvSpPr txBox="1">
            <a:spLocks noChangeArrowheads="1"/>
          </p:cNvSpPr>
          <p:nvPr/>
        </p:nvSpPr>
        <p:spPr bwMode="auto">
          <a:xfrm>
            <a:off x="2987675" y="476250"/>
            <a:ext cx="4105275" cy="646113"/>
          </a:xfrm>
          <a:prstGeom prst="rect">
            <a:avLst/>
          </a:prstGeom>
          <a:noFill/>
          <a:ln w="9525">
            <a:noFill/>
            <a:miter lim="800000"/>
            <a:headEnd/>
            <a:tailEnd/>
          </a:ln>
        </p:spPr>
        <p:txBody>
          <a:bodyPr>
            <a:spAutoFit/>
          </a:bodyPr>
          <a:lstStyle/>
          <a:p>
            <a:r>
              <a:rPr lang="ru-RU" b="1">
                <a:solidFill>
                  <a:srgbClr val="FFFF00"/>
                </a:solidFill>
                <a:latin typeface="Constantia" pitchFamily="18" charset="0"/>
              </a:rPr>
              <a:t>№  269-849-985.   Г.В.  Тропынин.</a:t>
            </a:r>
            <a:endParaRPr lang="ru-RU">
              <a:solidFill>
                <a:srgbClr val="FFFF00"/>
              </a:solidFill>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88" y="857250"/>
            <a:ext cx="8572500" cy="6432550"/>
          </a:xfrm>
          <a:prstGeom prst="rect">
            <a:avLst/>
          </a:prstGeom>
          <a:noFill/>
        </p:spPr>
        <p:txBody>
          <a:bodyPr>
            <a:spAutoFit/>
          </a:bodyPr>
          <a:lstStyle/>
          <a:p>
            <a:pPr fontAlgn="auto">
              <a:spcBef>
                <a:spcPts val="0"/>
              </a:spcBef>
              <a:spcAft>
                <a:spcPts val="0"/>
              </a:spcAft>
              <a:defRPr/>
            </a:pPr>
            <a:r>
              <a:rPr lang="ru-RU" sz="1400" b="1" dirty="0">
                <a:solidFill>
                  <a:srgbClr val="7030A0"/>
                </a:solidFill>
                <a:latin typeface="+mn-lt"/>
              </a:rPr>
              <a:t>АКТУАЛЬНОСТЬ,   ЦЕЛИ  И  ЗАДАЧИ  ПРЕДСТАВЛЕННОЙ   МЕТОДИКИ</a:t>
            </a:r>
          </a:p>
          <a:p>
            <a:pPr marL="342900" indent="-342900" fontAlgn="auto">
              <a:spcBef>
                <a:spcPts val="0"/>
              </a:spcBef>
              <a:spcAft>
                <a:spcPts val="0"/>
              </a:spcAft>
              <a:defRPr/>
            </a:pPr>
            <a:r>
              <a:rPr lang="ru-RU" sz="1400" dirty="0">
                <a:solidFill>
                  <a:srgbClr val="0070C0"/>
                </a:solidFill>
                <a:latin typeface="+mn-lt"/>
              </a:rPr>
              <a:t>1. «</a:t>
            </a:r>
            <a:r>
              <a:rPr lang="ru-RU" sz="1400" b="1" dirty="0">
                <a:solidFill>
                  <a:srgbClr val="0070C0"/>
                </a:solidFill>
                <a:latin typeface="+mn-lt"/>
              </a:rPr>
              <a:t>Здоровье сбережение»;</a:t>
            </a:r>
          </a:p>
          <a:p>
            <a:pPr marL="342900" indent="-342900" fontAlgn="auto">
              <a:spcBef>
                <a:spcPts val="0"/>
              </a:spcBef>
              <a:spcAft>
                <a:spcPts val="0"/>
              </a:spcAft>
              <a:buFontTx/>
              <a:buAutoNum type="arabicPlain" startAt="2"/>
              <a:defRPr/>
            </a:pPr>
            <a:r>
              <a:rPr lang="ru-RU" sz="1400" b="1" dirty="0">
                <a:solidFill>
                  <a:srgbClr val="0070C0"/>
                </a:solidFill>
                <a:latin typeface="+mn-lt"/>
              </a:rPr>
              <a:t>Цели:</a:t>
            </a:r>
            <a:r>
              <a:rPr lang="ru-RU" sz="1400" dirty="0">
                <a:solidFill>
                  <a:srgbClr val="0070C0"/>
                </a:solidFill>
                <a:latin typeface="+mn-lt"/>
              </a:rPr>
              <a:t> «Познай и измени себя»;</a:t>
            </a:r>
          </a:p>
          <a:p>
            <a:pPr marL="342900" indent="-342900" fontAlgn="auto">
              <a:spcBef>
                <a:spcPts val="0"/>
              </a:spcBef>
              <a:spcAft>
                <a:spcPts val="0"/>
              </a:spcAft>
              <a:buFontTx/>
              <a:buAutoNum type="arabicPlain" startAt="2"/>
              <a:defRPr/>
            </a:pPr>
            <a:r>
              <a:rPr lang="ru-RU" sz="1400" b="1" dirty="0">
                <a:solidFill>
                  <a:srgbClr val="0070C0"/>
                </a:solidFill>
                <a:latin typeface="+mn-lt"/>
              </a:rPr>
              <a:t>Тема </a:t>
            </a:r>
            <a:r>
              <a:rPr lang="ru-RU" sz="1400" dirty="0">
                <a:solidFill>
                  <a:srgbClr val="0070C0"/>
                </a:solidFill>
                <a:latin typeface="+mn-lt"/>
              </a:rPr>
              <a:t>: «Определение по пульсу  аэробной  и физической нагрузки на организм ;</a:t>
            </a:r>
          </a:p>
          <a:p>
            <a:pPr marL="342900" indent="-342900" fontAlgn="auto">
              <a:spcBef>
                <a:spcPts val="0"/>
              </a:spcBef>
              <a:spcAft>
                <a:spcPts val="0"/>
              </a:spcAft>
              <a:buFontTx/>
              <a:buAutoNum type="arabicPlain" startAt="2"/>
              <a:defRPr/>
            </a:pPr>
            <a:r>
              <a:rPr lang="ru-RU" sz="1400" b="1" dirty="0">
                <a:solidFill>
                  <a:srgbClr val="0070C0"/>
                </a:solidFill>
                <a:latin typeface="+mn-lt"/>
              </a:rPr>
              <a:t>Задачи:</a:t>
            </a:r>
            <a:r>
              <a:rPr lang="ru-RU" sz="1400" dirty="0">
                <a:solidFill>
                  <a:srgbClr val="0070C0"/>
                </a:solidFill>
                <a:latin typeface="+mn-lt"/>
              </a:rPr>
              <a:t>  </a:t>
            </a:r>
            <a:r>
              <a:rPr lang="ru-RU" sz="1400" b="1" dirty="0">
                <a:solidFill>
                  <a:srgbClr val="0070C0"/>
                </a:solidFill>
                <a:latin typeface="+mn-lt"/>
              </a:rPr>
              <a:t>Обучить </a:t>
            </a:r>
            <a:r>
              <a:rPr lang="ru-RU" sz="1400" dirty="0">
                <a:solidFill>
                  <a:srgbClr val="0070C0"/>
                </a:solidFill>
                <a:latin typeface="+mn-lt"/>
              </a:rPr>
              <a:t>– определению пульса;  </a:t>
            </a:r>
            <a:r>
              <a:rPr lang="ru-RU" sz="1400" b="1" dirty="0">
                <a:solidFill>
                  <a:srgbClr val="0070C0"/>
                </a:solidFill>
                <a:latin typeface="+mn-lt"/>
              </a:rPr>
              <a:t>Учить</a:t>
            </a:r>
            <a:r>
              <a:rPr lang="ru-RU" sz="1400" dirty="0">
                <a:solidFill>
                  <a:srgbClr val="0070C0"/>
                </a:solidFill>
                <a:latin typeface="+mn-lt"/>
              </a:rPr>
              <a:t> – сделать анализ, вывод и решение по объективным и субъективным показателям.</a:t>
            </a:r>
          </a:p>
          <a:p>
            <a:pPr marL="342900" indent="-342900" fontAlgn="auto">
              <a:spcBef>
                <a:spcPts val="0"/>
              </a:spcBef>
              <a:spcAft>
                <a:spcPts val="0"/>
              </a:spcAft>
              <a:defRPr/>
            </a:pPr>
            <a:r>
              <a:rPr lang="ru-RU" sz="1400" b="1" dirty="0">
                <a:solidFill>
                  <a:srgbClr val="0070C0"/>
                </a:solidFill>
                <a:latin typeface="+mn-lt"/>
              </a:rPr>
              <a:t>ИННОВАЦИОННОСТЬ   МЕТОДИКИ</a:t>
            </a:r>
          </a:p>
          <a:p>
            <a:pPr marL="342900" indent="-342900" fontAlgn="auto">
              <a:spcBef>
                <a:spcPts val="0"/>
              </a:spcBef>
              <a:spcAft>
                <a:spcPts val="0"/>
              </a:spcAft>
              <a:defRPr/>
            </a:pPr>
            <a:r>
              <a:rPr lang="ru-RU" sz="1400" dirty="0">
                <a:solidFill>
                  <a:srgbClr val="0070C0"/>
                </a:solidFill>
                <a:latin typeface="+mn-lt"/>
              </a:rPr>
              <a:t>Профилактика  профессиональных заболеваний </a:t>
            </a:r>
            <a:r>
              <a:rPr lang="ru-RU" sz="1400" dirty="0" err="1">
                <a:solidFill>
                  <a:srgbClr val="0070C0"/>
                </a:solidFill>
                <a:latin typeface="+mn-lt"/>
              </a:rPr>
              <a:t>опорно</a:t>
            </a:r>
            <a:r>
              <a:rPr lang="ru-RU" sz="1400" dirty="0">
                <a:solidFill>
                  <a:srgbClr val="0070C0"/>
                </a:solidFill>
                <a:latin typeface="+mn-lt"/>
              </a:rPr>
              <a:t> – двигательного аппарата обучающихся.</a:t>
            </a:r>
          </a:p>
          <a:p>
            <a:pPr marL="342900" indent="-342900" fontAlgn="auto">
              <a:spcBef>
                <a:spcPts val="0"/>
              </a:spcBef>
              <a:spcAft>
                <a:spcPts val="0"/>
              </a:spcAft>
              <a:defRPr/>
            </a:pPr>
            <a:r>
              <a:rPr lang="ru-RU" sz="1400" b="1" dirty="0">
                <a:solidFill>
                  <a:srgbClr val="0070C0"/>
                </a:solidFill>
                <a:latin typeface="+mn-lt"/>
              </a:rPr>
              <a:t>ОСОБЕННОСТИ   МЕТОДИКИ</a:t>
            </a:r>
          </a:p>
          <a:p>
            <a:pPr marL="342900" indent="-342900" fontAlgn="auto">
              <a:spcBef>
                <a:spcPts val="0"/>
              </a:spcBef>
              <a:spcAft>
                <a:spcPts val="0"/>
              </a:spcAft>
              <a:defRPr/>
            </a:pPr>
            <a:r>
              <a:rPr lang="ru-RU" sz="1400" b="1" dirty="0">
                <a:solidFill>
                  <a:srgbClr val="0070C0"/>
                </a:solidFill>
                <a:latin typeface="+mn-lt"/>
              </a:rPr>
              <a:t>Основная мотивация:</a:t>
            </a:r>
          </a:p>
          <a:p>
            <a:pPr marL="342900" indent="-342900" fontAlgn="auto">
              <a:spcBef>
                <a:spcPts val="0"/>
              </a:spcBef>
              <a:spcAft>
                <a:spcPts val="0"/>
              </a:spcAft>
              <a:buFontTx/>
              <a:buAutoNum type="arabicPeriod"/>
              <a:defRPr/>
            </a:pPr>
            <a:r>
              <a:rPr lang="ru-RU" sz="1400" dirty="0">
                <a:solidFill>
                  <a:srgbClr val="0070C0"/>
                </a:solidFill>
                <a:latin typeface="+mn-lt"/>
              </a:rPr>
              <a:t>Нравственно – волевая;</a:t>
            </a:r>
          </a:p>
          <a:p>
            <a:pPr marL="342900" indent="-342900" fontAlgn="auto">
              <a:spcBef>
                <a:spcPts val="0"/>
              </a:spcBef>
              <a:spcAft>
                <a:spcPts val="0"/>
              </a:spcAft>
              <a:buFontTx/>
              <a:buAutoNum type="arabicPeriod"/>
              <a:defRPr/>
            </a:pPr>
            <a:r>
              <a:rPr lang="ru-RU" sz="1400" dirty="0">
                <a:solidFill>
                  <a:srgbClr val="0070C0"/>
                </a:solidFill>
                <a:latin typeface="+mn-lt"/>
              </a:rPr>
              <a:t>Вооружиться новой информацией, заполнив проблемы вооружённости;</a:t>
            </a:r>
          </a:p>
          <a:p>
            <a:pPr marL="342900" indent="-342900" fontAlgn="auto">
              <a:spcBef>
                <a:spcPts val="0"/>
              </a:spcBef>
              <a:spcAft>
                <a:spcPts val="0"/>
              </a:spcAft>
              <a:buFontTx/>
              <a:buAutoNum type="arabicPeriod"/>
              <a:defRPr/>
            </a:pPr>
            <a:r>
              <a:rPr lang="ru-RU" sz="1400" dirty="0">
                <a:solidFill>
                  <a:srgbClr val="0070C0"/>
                </a:solidFill>
                <a:latin typeface="+mn-lt"/>
              </a:rPr>
              <a:t>Познавательный интерес в своих – физической, умственной и духовной сфер роста и развития (под ростом имеется в виду количественный фактор, под развитием качественный фактор);</a:t>
            </a:r>
          </a:p>
          <a:p>
            <a:pPr marL="342900" indent="-342900" fontAlgn="auto">
              <a:spcBef>
                <a:spcPts val="0"/>
              </a:spcBef>
              <a:spcAft>
                <a:spcPts val="0"/>
              </a:spcAft>
              <a:buFontTx/>
              <a:buAutoNum type="arabicPeriod"/>
              <a:defRPr/>
            </a:pPr>
            <a:r>
              <a:rPr lang="ru-RU" sz="1400" dirty="0">
                <a:solidFill>
                  <a:srgbClr val="0070C0"/>
                </a:solidFill>
                <a:latin typeface="+mn-lt"/>
              </a:rPr>
              <a:t>Упражнения для профилактики будущих профессиональных заболеваний;</a:t>
            </a:r>
          </a:p>
          <a:p>
            <a:pPr marL="342900" indent="-342900" fontAlgn="auto">
              <a:spcBef>
                <a:spcPts val="0"/>
              </a:spcBef>
              <a:spcAft>
                <a:spcPts val="0"/>
              </a:spcAft>
              <a:buFontTx/>
              <a:buAutoNum type="arabicPeriod"/>
              <a:defRPr/>
            </a:pPr>
            <a:r>
              <a:rPr lang="ru-RU" sz="1400" dirty="0">
                <a:solidFill>
                  <a:srgbClr val="0070C0"/>
                </a:solidFill>
                <a:latin typeface="+mn-lt"/>
              </a:rPr>
              <a:t>Коррекция, каких – либо физических недостатков, полученных в ходе своей жизнедеятельности;</a:t>
            </a:r>
          </a:p>
          <a:p>
            <a:pPr marL="342900" indent="-342900" fontAlgn="auto">
              <a:spcBef>
                <a:spcPts val="0"/>
              </a:spcBef>
              <a:spcAft>
                <a:spcPts val="0"/>
              </a:spcAft>
              <a:buFontTx/>
              <a:buAutoNum type="arabicPeriod"/>
              <a:defRPr/>
            </a:pPr>
            <a:r>
              <a:rPr lang="ru-RU" sz="1400" dirty="0">
                <a:solidFill>
                  <a:srgbClr val="0070C0"/>
                </a:solidFill>
                <a:latin typeface="+mn-lt"/>
              </a:rPr>
              <a:t>Лечебная реабилитация, после каких – либо заболеваний в своей жизнедеятельности.</a:t>
            </a:r>
          </a:p>
          <a:p>
            <a:pPr marL="342900" indent="-342900" fontAlgn="auto">
              <a:spcBef>
                <a:spcPts val="0"/>
              </a:spcBef>
              <a:spcAft>
                <a:spcPts val="0"/>
              </a:spcAft>
              <a:defRPr/>
            </a:pPr>
            <a:r>
              <a:rPr lang="ru-RU" sz="1400" b="1" dirty="0">
                <a:solidFill>
                  <a:srgbClr val="7030A0"/>
                </a:solidFill>
                <a:latin typeface="+mn-lt"/>
              </a:rPr>
              <a:t>ЦЕЛЕВАЯ   АУДИТОРИЯ  (группа/класс;  возраст/пол):</a:t>
            </a:r>
          </a:p>
          <a:p>
            <a:pPr marL="342900" indent="-342900" fontAlgn="auto">
              <a:spcBef>
                <a:spcPts val="0"/>
              </a:spcBef>
              <a:spcAft>
                <a:spcPts val="0"/>
              </a:spcAft>
              <a:buFontTx/>
              <a:buAutoNum type="arabicPeriod"/>
              <a:defRPr/>
            </a:pPr>
            <a:r>
              <a:rPr lang="ru-RU" sz="1400" dirty="0">
                <a:solidFill>
                  <a:srgbClr val="0070C0"/>
                </a:solidFill>
                <a:latin typeface="+mn-lt"/>
              </a:rPr>
              <a:t>мальчики, девочки, юноши, девушки;</a:t>
            </a:r>
          </a:p>
          <a:p>
            <a:pPr marL="342900" indent="-342900" fontAlgn="auto">
              <a:spcBef>
                <a:spcPts val="0"/>
              </a:spcBef>
              <a:spcAft>
                <a:spcPts val="0"/>
              </a:spcAft>
              <a:buFontTx/>
              <a:buAutoNum type="arabicPeriod"/>
              <a:defRPr/>
            </a:pPr>
            <a:r>
              <a:rPr lang="ru-RU" sz="1400" dirty="0">
                <a:solidFill>
                  <a:srgbClr val="0070C0"/>
                </a:solidFill>
                <a:latin typeface="+mn-lt"/>
              </a:rPr>
              <a:t>Основная школа;</a:t>
            </a:r>
          </a:p>
          <a:p>
            <a:pPr marL="342900" indent="-342900" fontAlgn="auto">
              <a:spcBef>
                <a:spcPts val="0"/>
              </a:spcBef>
              <a:spcAft>
                <a:spcPts val="0"/>
              </a:spcAft>
              <a:buFontTx/>
              <a:buAutoNum type="arabicPeriod"/>
              <a:defRPr/>
            </a:pPr>
            <a:r>
              <a:rPr lang="ru-RU" sz="1400" dirty="0">
                <a:solidFill>
                  <a:srgbClr val="0070C0"/>
                </a:solidFill>
                <a:latin typeface="+mn-lt"/>
              </a:rPr>
              <a:t>Средняя школа;</a:t>
            </a:r>
          </a:p>
          <a:p>
            <a:pPr marL="342900" indent="-342900" fontAlgn="auto">
              <a:spcBef>
                <a:spcPts val="0"/>
              </a:spcBef>
              <a:spcAft>
                <a:spcPts val="0"/>
              </a:spcAft>
              <a:buFontTx/>
              <a:buAutoNum type="arabicPeriod"/>
              <a:defRPr/>
            </a:pPr>
            <a:r>
              <a:rPr lang="ru-RU" sz="1400" dirty="0">
                <a:solidFill>
                  <a:srgbClr val="0070C0"/>
                </a:solidFill>
                <a:latin typeface="+mn-lt"/>
              </a:rPr>
              <a:t>Высшая школа;</a:t>
            </a:r>
          </a:p>
          <a:p>
            <a:pPr marL="342900" indent="-342900" fontAlgn="auto">
              <a:spcBef>
                <a:spcPts val="0"/>
              </a:spcBef>
              <a:spcAft>
                <a:spcPts val="0"/>
              </a:spcAft>
              <a:buFontTx/>
              <a:buAutoNum type="arabicPeriod"/>
              <a:defRPr/>
            </a:pPr>
            <a:r>
              <a:rPr lang="ru-RU" sz="1400" dirty="0">
                <a:solidFill>
                  <a:srgbClr val="0070C0"/>
                </a:solidFill>
                <a:latin typeface="+mn-lt"/>
              </a:rPr>
              <a:t>Обучающиеся  НПО,  СПО  и  ВПО;</a:t>
            </a:r>
          </a:p>
          <a:p>
            <a:pPr marL="342900" indent="-342900" fontAlgn="auto">
              <a:spcBef>
                <a:spcPts val="0"/>
              </a:spcBef>
              <a:spcAft>
                <a:spcPts val="0"/>
              </a:spcAft>
              <a:buFontTx/>
              <a:buAutoNum type="arabicPeriod"/>
              <a:defRPr/>
            </a:pPr>
            <a:r>
              <a:rPr lang="ru-RU" sz="1400" dirty="0">
                <a:solidFill>
                  <a:srgbClr val="0070C0"/>
                </a:solidFill>
                <a:latin typeface="+mn-lt"/>
              </a:rPr>
              <a:t>Интернаты и школы  8-го вида (9  классы);</a:t>
            </a:r>
          </a:p>
          <a:p>
            <a:pPr marL="342900" indent="-342900" fontAlgn="auto">
              <a:spcBef>
                <a:spcPts val="0"/>
              </a:spcBef>
              <a:spcAft>
                <a:spcPts val="0"/>
              </a:spcAft>
              <a:buFontTx/>
              <a:buAutoNum type="arabicPeriod"/>
              <a:defRPr/>
            </a:pPr>
            <a:r>
              <a:rPr lang="ru-RU" sz="1600" dirty="0">
                <a:solidFill>
                  <a:srgbClr val="0070C0"/>
                </a:solidFill>
                <a:latin typeface="+mn-lt"/>
              </a:rPr>
              <a:t>Обучающиеся, с ограниченными физическими возможностями (основная и средняя школа).</a:t>
            </a:r>
          </a:p>
          <a:p>
            <a:pPr marL="342900" indent="-342900" fontAlgn="auto">
              <a:spcBef>
                <a:spcPts val="0"/>
              </a:spcBef>
              <a:spcAft>
                <a:spcPts val="0"/>
              </a:spcAft>
              <a:defRPr/>
            </a:pPr>
            <a:endParaRPr lang="ru-RU" sz="1600" dirty="0">
              <a:solidFill>
                <a:srgbClr val="0070C0"/>
              </a:solidFill>
              <a:latin typeface="+mn-lt"/>
            </a:endParaRPr>
          </a:p>
          <a:p>
            <a:pPr marL="342900" indent="-342900" fontAlgn="auto">
              <a:spcBef>
                <a:spcPts val="0"/>
              </a:spcBef>
              <a:spcAft>
                <a:spcPts val="0"/>
              </a:spcAft>
              <a:buFontTx/>
              <a:buAutoNum type="arabicPeriod" startAt="2"/>
              <a:defRPr/>
            </a:pPr>
            <a:endParaRPr lang="ru-RU" sz="1400" dirty="0">
              <a:solidFill>
                <a:srgbClr val="0070C0"/>
              </a:solidFill>
              <a:latin typeface="+mn-lt"/>
            </a:endParaRPr>
          </a:p>
        </p:txBody>
      </p:sp>
      <p:sp>
        <p:nvSpPr>
          <p:cNvPr id="62466" name="TextBox 2"/>
          <p:cNvSpPr txBox="1">
            <a:spLocks noChangeArrowheads="1"/>
          </p:cNvSpPr>
          <p:nvPr/>
        </p:nvSpPr>
        <p:spPr bwMode="auto">
          <a:xfrm>
            <a:off x="900113" y="188913"/>
            <a:ext cx="7056437"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571500"/>
            <a:ext cx="8786813" cy="6462713"/>
          </a:xfrm>
          <a:prstGeom prst="rect">
            <a:avLst/>
          </a:prstGeom>
          <a:noFill/>
        </p:spPr>
        <p:txBody>
          <a:bodyPr>
            <a:spAutoFit/>
          </a:bodyPr>
          <a:lstStyle/>
          <a:p>
            <a:pPr fontAlgn="auto">
              <a:spcBef>
                <a:spcPts val="0"/>
              </a:spcBef>
              <a:spcAft>
                <a:spcPts val="0"/>
              </a:spcAft>
              <a:defRPr/>
            </a:pPr>
            <a:r>
              <a:rPr lang="ru-RU" sz="1400" b="1" dirty="0">
                <a:solidFill>
                  <a:srgbClr val="7030A0"/>
                </a:solidFill>
                <a:latin typeface="+mn-lt"/>
              </a:rPr>
              <a:t>ОСНОВНЫЕ   ИДЕИ,   ПОДХОДЫ,   ПРИНЦИПЫ: </a:t>
            </a:r>
          </a:p>
          <a:p>
            <a:pPr marL="342900" indent="-342900" fontAlgn="auto">
              <a:spcBef>
                <a:spcPts val="0"/>
              </a:spcBef>
              <a:spcAft>
                <a:spcPts val="0"/>
              </a:spcAft>
              <a:buFontTx/>
              <a:buAutoNum type="arabicPeriod"/>
              <a:defRPr/>
            </a:pPr>
            <a:r>
              <a:rPr lang="ru-RU" sz="1600" dirty="0">
                <a:solidFill>
                  <a:srgbClr val="0070C0"/>
                </a:solidFill>
                <a:latin typeface="+mn-lt"/>
              </a:rPr>
              <a:t>воспитание у обучающихся нового мышления и нового стереотипа, прежде всего к своему здоровью, здоровому образу жизни, к  физической культуре и спорту;</a:t>
            </a:r>
          </a:p>
          <a:p>
            <a:pPr marL="342900" indent="-342900" fontAlgn="auto">
              <a:spcBef>
                <a:spcPts val="0"/>
              </a:spcBef>
              <a:spcAft>
                <a:spcPts val="0"/>
              </a:spcAft>
              <a:buFontTx/>
              <a:buAutoNum type="arabicPeriod"/>
              <a:defRPr/>
            </a:pPr>
            <a:r>
              <a:rPr lang="ru-RU" sz="1600" dirty="0">
                <a:solidFill>
                  <a:srgbClr val="0070C0"/>
                </a:solidFill>
                <a:latin typeface="+mn-lt"/>
              </a:rPr>
              <a:t>Составление дневника физической культуры  «Познай и измени себя», как вспомогательный компонент технологии к программе и методическим рекомендациям:  «Профилактика профессиональных заболеваний опорно-двигательного аппарата обучающихся»;</a:t>
            </a:r>
          </a:p>
          <a:p>
            <a:pPr marL="342900" indent="-342900" fontAlgn="auto">
              <a:spcBef>
                <a:spcPts val="0"/>
              </a:spcBef>
              <a:spcAft>
                <a:spcPts val="0"/>
              </a:spcAft>
              <a:defRPr/>
            </a:pPr>
            <a:r>
              <a:rPr lang="ru-RU" sz="1600" b="1" dirty="0">
                <a:solidFill>
                  <a:srgbClr val="0070C0"/>
                </a:solidFill>
                <a:latin typeface="+mn-lt"/>
              </a:rPr>
              <a:t>ПОЗИЦИЯ   ПРЕПОДАВАТЕЛЯ </a:t>
            </a:r>
            <a:r>
              <a:rPr lang="ru-RU" sz="1600" dirty="0">
                <a:solidFill>
                  <a:srgbClr val="0070C0"/>
                </a:solidFill>
                <a:latin typeface="+mn-lt"/>
              </a:rPr>
              <a:t>– деловой партнёр, старший товарищ;</a:t>
            </a:r>
          </a:p>
          <a:p>
            <a:pPr marL="342900" indent="-342900" fontAlgn="auto">
              <a:spcBef>
                <a:spcPts val="0"/>
              </a:spcBef>
              <a:spcAft>
                <a:spcPts val="0"/>
              </a:spcAft>
              <a:defRPr/>
            </a:pPr>
            <a:r>
              <a:rPr lang="ru-RU" sz="1600" b="1" dirty="0">
                <a:solidFill>
                  <a:srgbClr val="0070C0"/>
                </a:solidFill>
                <a:latin typeface="+mn-lt"/>
              </a:rPr>
              <a:t>МЕЖЛИЧНОСТНЫЕ   ОТНОШЕНИЯ –</a:t>
            </a:r>
            <a:r>
              <a:rPr lang="ru-RU" sz="1600" dirty="0">
                <a:solidFill>
                  <a:srgbClr val="0070C0"/>
                </a:solidFill>
                <a:latin typeface="+mn-lt"/>
              </a:rPr>
              <a:t>преподаватель  - обучающийся:</a:t>
            </a:r>
          </a:p>
          <a:p>
            <a:pPr marL="342900" indent="-342900" fontAlgn="auto">
              <a:spcBef>
                <a:spcPts val="0"/>
              </a:spcBef>
              <a:spcAft>
                <a:spcPts val="0"/>
              </a:spcAft>
              <a:buFontTx/>
              <a:buAutoNum type="arabicPeriod"/>
              <a:defRPr/>
            </a:pPr>
            <a:r>
              <a:rPr lang="ru-RU" sz="1600" dirty="0">
                <a:solidFill>
                  <a:srgbClr val="0070C0"/>
                </a:solidFill>
                <a:latin typeface="+mn-lt"/>
              </a:rPr>
              <a:t>Гуманно – личностный подход;</a:t>
            </a:r>
          </a:p>
          <a:p>
            <a:pPr marL="342900" indent="-342900" fontAlgn="auto">
              <a:spcBef>
                <a:spcPts val="0"/>
              </a:spcBef>
              <a:spcAft>
                <a:spcPts val="0"/>
              </a:spcAft>
              <a:buFontTx/>
              <a:buAutoNum type="arabicPeriod"/>
              <a:defRPr/>
            </a:pPr>
            <a:r>
              <a:rPr lang="ru-RU" sz="1600" dirty="0">
                <a:solidFill>
                  <a:srgbClr val="0070C0"/>
                </a:solidFill>
                <a:latin typeface="+mn-lt"/>
              </a:rPr>
              <a:t>Не управлять, а соуправлять;</a:t>
            </a:r>
          </a:p>
          <a:p>
            <a:pPr marL="342900" indent="-342900" fontAlgn="auto">
              <a:spcBef>
                <a:spcPts val="0"/>
              </a:spcBef>
              <a:spcAft>
                <a:spcPts val="0"/>
              </a:spcAft>
              <a:buFontTx/>
              <a:buAutoNum type="arabicPeriod"/>
              <a:defRPr/>
            </a:pPr>
            <a:r>
              <a:rPr lang="ru-RU" sz="1600" dirty="0">
                <a:solidFill>
                  <a:srgbClr val="0070C0"/>
                </a:solidFill>
                <a:latin typeface="+mn-lt"/>
              </a:rPr>
              <a:t>Не принуждать, а убеждать;</a:t>
            </a:r>
          </a:p>
          <a:p>
            <a:pPr marL="342900" indent="-342900" fontAlgn="auto">
              <a:spcBef>
                <a:spcPts val="0"/>
              </a:spcBef>
              <a:spcAft>
                <a:spcPts val="0"/>
              </a:spcAft>
              <a:buFontTx/>
              <a:buAutoNum type="arabicPeriod"/>
              <a:defRPr/>
            </a:pPr>
            <a:r>
              <a:rPr lang="ru-RU" sz="1600" dirty="0">
                <a:solidFill>
                  <a:srgbClr val="0070C0"/>
                </a:solidFill>
                <a:latin typeface="+mn-lt"/>
              </a:rPr>
              <a:t>Не командовать, а организовывать;</a:t>
            </a:r>
          </a:p>
          <a:p>
            <a:pPr marL="342900" indent="-342900" fontAlgn="auto">
              <a:spcBef>
                <a:spcPts val="0"/>
              </a:spcBef>
              <a:spcAft>
                <a:spcPts val="0"/>
              </a:spcAft>
              <a:buFontTx/>
              <a:buAutoNum type="arabicPeriod"/>
              <a:defRPr/>
            </a:pPr>
            <a:r>
              <a:rPr lang="ru-RU" sz="1600" dirty="0">
                <a:solidFill>
                  <a:srgbClr val="0070C0"/>
                </a:solidFill>
                <a:latin typeface="+mn-lt"/>
              </a:rPr>
              <a:t>Не ограничивать, а предоставлять свободу выбора;</a:t>
            </a:r>
          </a:p>
          <a:p>
            <a:pPr marL="342900" indent="-342900" fontAlgn="auto">
              <a:spcBef>
                <a:spcPts val="0"/>
              </a:spcBef>
              <a:spcAft>
                <a:spcPts val="0"/>
              </a:spcAft>
              <a:buFontTx/>
              <a:buAutoNum type="arabicPeriod"/>
              <a:defRPr/>
            </a:pPr>
            <a:r>
              <a:rPr lang="ru-RU" sz="1600" dirty="0">
                <a:solidFill>
                  <a:srgbClr val="0070C0"/>
                </a:solidFill>
                <a:latin typeface="+mn-lt"/>
              </a:rPr>
              <a:t>Не от учебного предмета, а от обучающего к учебному предмету.</a:t>
            </a:r>
          </a:p>
          <a:p>
            <a:pPr marL="342900" indent="-342900" fontAlgn="auto">
              <a:spcBef>
                <a:spcPts val="0"/>
              </a:spcBef>
              <a:spcAft>
                <a:spcPts val="0"/>
              </a:spcAft>
              <a:defRPr/>
            </a:pPr>
            <a:r>
              <a:rPr lang="ru-RU" sz="1600" b="1" dirty="0">
                <a:solidFill>
                  <a:srgbClr val="0070C0"/>
                </a:solidFill>
                <a:latin typeface="+mn-lt"/>
              </a:rPr>
              <a:t>ПОЗИЦИЯ   ОБУЧАЮЩЕГОСЯ:</a:t>
            </a:r>
            <a:endParaRPr lang="ru-RU" sz="1600" dirty="0">
              <a:solidFill>
                <a:srgbClr val="0070C0"/>
              </a:solidFill>
              <a:latin typeface="+mn-lt"/>
            </a:endParaRPr>
          </a:p>
          <a:p>
            <a:pPr marL="342900" indent="-342900" fontAlgn="auto">
              <a:spcBef>
                <a:spcPts val="0"/>
              </a:spcBef>
              <a:spcAft>
                <a:spcPts val="0"/>
              </a:spcAft>
              <a:buFontTx/>
              <a:buAutoNum type="arabicPeriod"/>
              <a:defRPr/>
            </a:pPr>
            <a:r>
              <a:rPr lang="ru-RU" sz="1600" dirty="0">
                <a:solidFill>
                  <a:srgbClr val="0070C0"/>
                </a:solidFill>
                <a:latin typeface="+mn-lt"/>
              </a:rPr>
              <a:t>Свобода выбора;</a:t>
            </a:r>
          </a:p>
          <a:p>
            <a:pPr marL="342900" indent="-342900" fontAlgn="auto">
              <a:spcBef>
                <a:spcPts val="0"/>
              </a:spcBef>
              <a:spcAft>
                <a:spcPts val="0"/>
              </a:spcAft>
              <a:buFontTx/>
              <a:buAutoNum type="arabicPeriod"/>
              <a:defRPr/>
            </a:pPr>
            <a:r>
              <a:rPr lang="ru-RU" sz="1600" dirty="0">
                <a:solidFill>
                  <a:srgbClr val="0070C0"/>
                </a:solidFill>
                <a:latin typeface="+mn-lt"/>
              </a:rPr>
              <a:t>Возможность, которыми располагает он сам;</a:t>
            </a:r>
          </a:p>
          <a:p>
            <a:pPr marL="342900" indent="-342900" fontAlgn="auto">
              <a:spcBef>
                <a:spcPts val="0"/>
              </a:spcBef>
              <a:spcAft>
                <a:spcPts val="0"/>
              </a:spcAft>
              <a:buFontTx/>
              <a:buAutoNum type="arabicPeriod"/>
              <a:defRPr/>
            </a:pPr>
            <a:r>
              <a:rPr lang="ru-RU" sz="1600" dirty="0">
                <a:solidFill>
                  <a:srgbClr val="0070C0"/>
                </a:solidFill>
                <a:latin typeface="+mn-lt"/>
              </a:rPr>
              <a:t>Совершенствовать, обогащать и находить самому свои лучшие качества личности.</a:t>
            </a:r>
          </a:p>
          <a:p>
            <a:pPr marL="342900" indent="-342900" fontAlgn="auto">
              <a:spcBef>
                <a:spcPts val="0"/>
              </a:spcBef>
              <a:spcAft>
                <a:spcPts val="0"/>
              </a:spcAft>
              <a:defRPr/>
            </a:pPr>
            <a:r>
              <a:rPr lang="ru-RU" sz="1600" b="1" dirty="0">
                <a:solidFill>
                  <a:srgbClr val="7030A0"/>
                </a:solidFill>
                <a:latin typeface="+mn-lt"/>
              </a:rPr>
              <a:t>НЕОБХОДИМОЕ   ОБОРУДОВАНИЕ  И   СРЕДСТВА   ОБУЧЕНИЯ: </a:t>
            </a:r>
            <a:endParaRPr lang="ru-RU" sz="1600" b="1" dirty="0">
              <a:solidFill>
                <a:srgbClr val="0070C0"/>
              </a:solidFill>
              <a:latin typeface="+mn-lt"/>
            </a:endParaRPr>
          </a:p>
          <a:p>
            <a:pPr marL="342900" indent="-342900" fontAlgn="auto">
              <a:spcBef>
                <a:spcPts val="0"/>
              </a:spcBef>
              <a:spcAft>
                <a:spcPts val="0"/>
              </a:spcAft>
              <a:buFontTx/>
              <a:buAutoNum type="arabicPeriod"/>
              <a:defRPr/>
            </a:pPr>
            <a:r>
              <a:rPr lang="ru-RU" sz="1600" dirty="0">
                <a:solidFill>
                  <a:srgbClr val="0070C0"/>
                </a:solidFill>
                <a:latin typeface="+mn-lt"/>
              </a:rPr>
              <a:t>Обычный школьный инвентарь и оборудование;</a:t>
            </a:r>
          </a:p>
          <a:p>
            <a:pPr marL="342900" indent="-342900" fontAlgn="auto">
              <a:spcBef>
                <a:spcPts val="0"/>
              </a:spcBef>
              <a:spcAft>
                <a:spcPts val="0"/>
              </a:spcAft>
              <a:buFontTx/>
              <a:buAutoNum type="arabicPeriod"/>
              <a:defRPr/>
            </a:pPr>
            <a:r>
              <a:rPr lang="ru-RU" sz="1600" dirty="0">
                <a:solidFill>
                  <a:srgbClr val="0070C0"/>
                </a:solidFill>
                <a:latin typeface="+mn-lt"/>
              </a:rPr>
              <a:t>Тренажёры;</a:t>
            </a:r>
          </a:p>
          <a:p>
            <a:pPr marL="342900" indent="-342900" fontAlgn="auto">
              <a:spcBef>
                <a:spcPts val="0"/>
              </a:spcBef>
              <a:spcAft>
                <a:spcPts val="0"/>
              </a:spcAft>
              <a:buFontTx/>
              <a:buAutoNum type="arabicPeriod"/>
              <a:defRPr/>
            </a:pPr>
            <a:r>
              <a:rPr lang="ru-RU" sz="1600" dirty="0">
                <a:solidFill>
                  <a:srgbClr val="0070C0"/>
                </a:solidFill>
                <a:latin typeface="+mn-lt"/>
              </a:rPr>
              <a:t>Для проведения данного урока (секундомеры – 4шт., ручки, листы бумаги с тестами, скакалки, спортивный зал или летняя площадка).</a:t>
            </a:r>
          </a:p>
          <a:p>
            <a:pPr marL="342900" indent="-342900" fontAlgn="auto">
              <a:spcBef>
                <a:spcPts val="0"/>
              </a:spcBef>
              <a:spcAft>
                <a:spcPts val="0"/>
              </a:spcAft>
              <a:defRPr/>
            </a:pPr>
            <a:endParaRPr lang="ru-RU" sz="1600" b="1" dirty="0">
              <a:solidFill>
                <a:srgbClr val="0070C0"/>
              </a:solidFill>
              <a:latin typeface="+mn-lt"/>
            </a:endParaRPr>
          </a:p>
          <a:p>
            <a:pPr marL="342900" indent="-342900" fontAlgn="auto">
              <a:spcBef>
                <a:spcPts val="0"/>
              </a:spcBef>
              <a:spcAft>
                <a:spcPts val="0"/>
              </a:spcAft>
              <a:defRPr/>
            </a:pPr>
            <a:endParaRPr lang="ru-RU" sz="1600" b="1" dirty="0">
              <a:solidFill>
                <a:srgbClr val="7030A0"/>
              </a:solidFill>
              <a:latin typeface="+mn-lt"/>
            </a:endParaRPr>
          </a:p>
        </p:txBody>
      </p:sp>
      <p:sp>
        <p:nvSpPr>
          <p:cNvPr id="63490" name="TextBox 2"/>
          <p:cNvSpPr txBox="1">
            <a:spLocks noChangeArrowheads="1"/>
          </p:cNvSpPr>
          <p:nvPr/>
        </p:nvSpPr>
        <p:spPr bwMode="auto">
          <a:xfrm>
            <a:off x="684213" y="188913"/>
            <a:ext cx="734377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1"/>
          <p:cNvSpPr txBox="1">
            <a:spLocks noChangeArrowheads="1"/>
          </p:cNvSpPr>
          <p:nvPr/>
        </p:nvSpPr>
        <p:spPr bwMode="auto">
          <a:xfrm>
            <a:off x="214313" y="928688"/>
            <a:ext cx="8786812" cy="4740275"/>
          </a:xfrm>
          <a:prstGeom prst="rect">
            <a:avLst/>
          </a:prstGeom>
          <a:noFill/>
          <a:ln w="9525">
            <a:noFill/>
            <a:miter lim="800000"/>
            <a:headEnd/>
            <a:tailEnd/>
          </a:ln>
        </p:spPr>
        <p:txBody>
          <a:bodyPr>
            <a:spAutoFit/>
          </a:bodyPr>
          <a:lstStyle/>
          <a:p>
            <a:r>
              <a:rPr lang="ru-RU" sz="2400" b="1">
                <a:solidFill>
                  <a:srgbClr val="7030A0"/>
                </a:solidFill>
                <a:latin typeface="Constantia" pitchFamily="18" charset="0"/>
              </a:rPr>
              <a:t>УРОВЕНЬ  И  СТЕПЕНЬ  ВНЕДРЕНИЯ  РАЗРАБОТКИ  В  ПРАКТИЧЕСКУЮ  ДЕЯТЕЛЬНОСТЬ</a:t>
            </a:r>
            <a:r>
              <a:rPr lang="ru-RU" sz="1400" b="1">
                <a:solidFill>
                  <a:srgbClr val="7030A0"/>
                </a:solidFill>
                <a:latin typeface="Constantia" pitchFamily="18" charset="0"/>
              </a:rPr>
              <a:t>:</a:t>
            </a:r>
          </a:p>
          <a:p>
            <a:endParaRPr lang="ru-RU" sz="1400" b="1">
              <a:solidFill>
                <a:srgbClr val="7030A0"/>
              </a:solidFill>
              <a:latin typeface="Constantia" pitchFamily="18" charset="0"/>
            </a:endParaRPr>
          </a:p>
          <a:p>
            <a:r>
              <a:rPr lang="ru-RU" sz="1400" b="1">
                <a:solidFill>
                  <a:srgbClr val="0070C0"/>
                </a:solidFill>
                <a:latin typeface="Constantia" pitchFamily="18" charset="0"/>
              </a:rPr>
              <a:t>1</a:t>
            </a:r>
            <a:r>
              <a:rPr lang="ru-RU" sz="1600" b="1">
                <a:solidFill>
                  <a:srgbClr val="0070C0"/>
                </a:solidFill>
                <a:latin typeface="Constantia" pitchFamily="18" charset="0"/>
              </a:rPr>
              <a:t>.</a:t>
            </a:r>
            <a:r>
              <a:rPr lang="ru-RU" sz="1600">
                <a:solidFill>
                  <a:srgbClr val="0070C0"/>
                </a:solidFill>
                <a:latin typeface="Constantia" pitchFamily="18" charset="0"/>
              </a:rPr>
              <a:t> Ведётся экспериментальная работа в  ГОУ   СПО   СК № 30, в рамках экспериментальной работы   МЦФПВ по теме:  «Совершенствование и развитие новых форм и методов физического воспитания в учреждениях профессионального образования» по технологии  «Частнопредметного и локального преподавания физической культуры по дневникам  «Познай и измени себя»», как вспомогательный компонент  к программе и методическим рекомендациям:  «Профилактика  профессиональных заболеваний  опорно-двигательного аппарата обучающихся»;</a:t>
            </a:r>
          </a:p>
          <a:p>
            <a:r>
              <a:rPr lang="ru-RU" sz="1600">
                <a:solidFill>
                  <a:srgbClr val="0070C0"/>
                </a:solidFill>
                <a:latin typeface="Constantia" pitchFamily="18" charset="0"/>
              </a:rPr>
              <a:t>2. Научный руководитель  директор  МЦФПВ   Анатолий  Викторович  Федюкин;</a:t>
            </a:r>
          </a:p>
          <a:p>
            <a:r>
              <a:rPr lang="ru-RU" sz="1600">
                <a:solidFill>
                  <a:srgbClr val="0070C0"/>
                </a:solidFill>
                <a:latin typeface="Constantia" pitchFamily="18" charset="0"/>
              </a:rPr>
              <a:t>3. Напечатаны ряд статей в сборнике  «Проектирование образовательных технологий в условиях ресурсного  центра», сборник научно-исследовательских статей и материалов экспериментальной деятельности с 2004 г.- по 2008 г. учебный год;</a:t>
            </a:r>
          </a:p>
          <a:p>
            <a:r>
              <a:rPr lang="ru-RU" sz="1600">
                <a:solidFill>
                  <a:srgbClr val="0070C0"/>
                </a:solidFill>
                <a:latin typeface="Constantia" pitchFamily="18" charset="0"/>
              </a:rPr>
              <a:t>4. В 2009 году подготовлен к печати дневник по физической культуре  «Познай и измени себя»;</a:t>
            </a:r>
          </a:p>
          <a:p>
            <a:r>
              <a:rPr lang="ru-RU" sz="1600">
                <a:solidFill>
                  <a:srgbClr val="0070C0"/>
                </a:solidFill>
                <a:latin typeface="Constantia" pitchFamily="18" charset="0"/>
              </a:rPr>
              <a:t>5. В 2010 году дневник напечатан и приступили к начальному эксперименту по дневнику.</a:t>
            </a:r>
          </a:p>
          <a:p>
            <a:r>
              <a:rPr lang="ru-RU" sz="1600">
                <a:solidFill>
                  <a:srgbClr val="0070C0"/>
                </a:solidFill>
                <a:latin typeface="Constantia" pitchFamily="18" charset="0"/>
              </a:rPr>
              <a:t>   </a:t>
            </a:r>
            <a:endParaRPr lang="ru-RU" sz="1600" b="1">
              <a:solidFill>
                <a:srgbClr val="0070C0"/>
              </a:solidFill>
              <a:latin typeface="Constantia" pitchFamily="18" charset="0"/>
            </a:endParaRPr>
          </a:p>
        </p:txBody>
      </p:sp>
      <p:sp>
        <p:nvSpPr>
          <p:cNvPr id="64514" name="TextBox 2"/>
          <p:cNvSpPr txBox="1">
            <a:spLocks noChangeArrowheads="1"/>
          </p:cNvSpPr>
          <p:nvPr/>
        </p:nvSpPr>
        <p:spPr bwMode="auto">
          <a:xfrm>
            <a:off x="684213" y="188913"/>
            <a:ext cx="6335712"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219075" y="-249238"/>
            <a:ext cx="9723438" cy="7497763"/>
          </a:xfrm>
          <a:prstGeom prst="rect">
            <a:avLst/>
          </a:prstGeom>
          <a:noFill/>
        </p:spPr>
      </p:pic>
      <p:sp>
        <p:nvSpPr>
          <p:cNvPr id="3" name="TextBox 2"/>
          <p:cNvSpPr txBox="1"/>
          <p:nvPr/>
        </p:nvSpPr>
        <p:spPr>
          <a:xfrm>
            <a:off x="1000125" y="1643063"/>
            <a:ext cx="7143750" cy="4340225"/>
          </a:xfrm>
          <a:prstGeom prst="rect">
            <a:avLst/>
          </a:prstGeom>
          <a:noFill/>
        </p:spPr>
        <p:txBody>
          <a:bodyPr>
            <a:spAutoFit/>
          </a:bodyPr>
          <a:lstStyle/>
          <a:p>
            <a:pPr algn="ctr" fontAlgn="auto">
              <a:spcBef>
                <a:spcPts val="0"/>
              </a:spcBef>
              <a:spcAft>
                <a:spcPts val="0"/>
              </a:spcAft>
              <a:defRPr/>
            </a:pPr>
            <a:r>
              <a:rPr lang="ru-RU" dirty="0">
                <a:latin typeface="+mn-lt"/>
              </a:rPr>
              <a:t> </a:t>
            </a:r>
            <a:r>
              <a:rPr lang="ru-RU" sz="2400" b="1" dirty="0">
                <a:solidFill>
                  <a:srgbClr val="C00000"/>
                </a:solidFill>
                <a:latin typeface="+mn-lt"/>
              </a:rPr>
              <a:t>ПЛАН – КОНСПЕКТ   ЗАНЯТИЯ</a:t>
            </a:r>
            <a:endParaRPr lang="ru-RU" sz="1400" b="1" dirty="0">
              <a:solidFill>
                <a:srgbClr val="C00000"/>
              </a:solidFill>
              <a:latin typeface="+mn-lt"/>
            </a:endParaRPr>
          </a:p>
          <a:p>
            <a:pPr fontAlgn="auto">
              <a:spcBef>
                <a:spcPts val="0"/>
              </a:spcBef>
              <a:spcAft>
                <a:spcPts val="0"/>
              </a:spcAft>
              <a:defRPr/>
            </a:pPr>
            <a:r>
              <a:rPr lang="ru-RU" sz="1400" b="1" dirty="0">
                <a:solidFill>
                  <a:srgbClr val="C00000"/>
                </a:solidFill>
                <a:latin typeface="+mn-lt"/>
              </a:rPr>
              <a:t>ПО  ДИСЦИПЛИНЕ </a:t>
            </a:r>
            <a:r>
              <a:rPr lang="ru-RU" sz="1400" b="1" u="sng" dirty="0">
                <a:solidFill>
                  <a:srgbClr val="C00000"/>
                </a:solidFill>
                <a:latin typeface="+mn-lt"/>
              </a:rPr>
              <a:t>  </a:t>
            </a:r>
            <a:r>
              <a:rPr lang="ru-RU" sz="1400" u="sng" dirty="0">
                <a:solidFill>
                  <a:srgbClr val="C00000"/>
                </a:solidFill>
                <a:latin typeface="+mn-lt"/>
              </a:rPr>
              <a:t>дополнительное  образование  по физической культуре.</a:t>
            </a:r>
          </a:p>
          <a:p>
            <a:pPr fontAlgn="auto">
              <a:spcBef>
                <a:spcPts val="0"/>
              </a:spcBef>
              <a:spcAft>
                <a:spcPts val="0"/>
              </a:spcAft>
              <a:defRPr/>
            </a:pPr>
            <a:r>
              <a:rPr lang="ru-RU" sz="1400" b="1" dirty="0">
                <a:solidFill>
                  <a:srgbClr val="C00000"/>
                </a:solidFill>
                <a:latin typeface="+mn-lt"/>
              </a:rPr>
              <a:t>в группе № 2 </a:t>
            </a:r>
            <a:r>
              <a:rPr lang="ru-RU" sz="1400" u="sng" dirty="0">
                <a:solidFill>
                  <a:srgbClr val="C00000"/>
                </a:solidFill>
                <a:latin typeface="+mn-lt"/>
              </a:rPr>
              <a:t>Профессионально-физическая профилактическая подготовка (ПФПП).</a:t>
            </a:r>
            <a:endParaRPr lang="ru-RU" sz="1400" dirty="0">
              <a:solidFill>
                <a:srgbClr val="C00000"/>
              </a:solidFill>
              <a:latin typeface="+mn-lt"/>
            </a:endParaRPr>
          </a:p>
          <a:p>
            <a:pPr fontAlgn="auto">
              <a:spcBef>
                <a:spcPts val="0"/>
              </a:spcBef>
              <a:spcAft>
                <a:spcPts val="0"/>
              </a:spcAft>
              <a:defRPr/>
            </a:pPr>
            <a:r>
              <a:rPr lang="ru-RU" sz="1400" b="1" dirty="0">
                <a:solidFill>
                  <a:srgbClr val="C00000"/>
                </a:solidFill>
                <a:latin typeface="+mn-lt"/>
              </a:rPr>
              <a:t>Педагог дополнительного образования  </a:t>
            </a:r>
            <a:r>
              <a:rPr lang="ru-RU" sz="1400" u="sng" dirty="0">
                <a:solidFill>
                  <a:srgbClr val="C00000"/>
                </a:solidFill>
                <a:latin typeface="+mn-lt"/>
              </a:rPr>
              <a:t>Георгий  Васильевич  </a:t>
            </a:r>
            <a:r>
              <a:rPr lang="ru-RU" sz="1400" u="sng" dirty="0" err="1">
                <a:solidFill>
                  <a:srgbClr val="C00000"/>
                </a:solidFill>
                <a:latin typeface="+mn-lt"/>
              </a:rPr>
              <a:t>Тропынин</a:t>
            </a:r>
            <a:r>
              <a:rPr lang="ru-RU" sz="1400" u="sng" dirty="0">
                <a:solidFill>
                  <a:srgbClr val="C00000"/>
                </a:solidFill>
                <a:latin typeface="+mn-lt"/>
              </a:rPr>
              <a:t>.</a:t>
            </a:r>
          </a:p>
          <a:p>
            <a:pPr fontAlgn="auto">
              <a:spcBef>
                <a:spcPts val="0"/>
              </a:spcBef>
              <a:spcAft>
                <a:spcPts val="0"/>
              </a:spcAft>
              <a:defRPr/>
            </a:pPr>
            <a:endParaRPr lang="ru-RU" sz="1400" dirty="0">
              <a:solidFill>
                <a:srgbClr val="C00000"/>
              </a:solidFill>
              <a:latin typeface="+mn-lt"/>
            </a:endParaRPr>
          </a:p>
          <a:p>
            <a:pPr fontAlgn="auto">
              <a:spcBef>
                <a:spcPts val="0"/>
              </a:spcBef>
              <a:spcAft>
                <a:spcPts val="0"/>
              </a:spcAft>
              <a:defRPr/>
            </a:pPr>
            <a:r>
              <a:rPr lang="ru-RU" sz="1400" b="1" dirty="0">
                <a:solidFill>
                  <a:srgbClr val="C00000"/>
                </a:solidFill>
                <a:latin typeface="+mn-lt"/>
              </a:rPr>
              <a:t>ТЕМА:</a:t>
            </a:r>
            <a:r>
              <a:rPr lang="ru-RU" sz="1400" dirty="0">
                <a:solidFill>
                  <a:srgbClr val="C00000"/>
                </a:solidFill>
                <a:latin typeface="+mn-lt"/>
              </a:rPr>
              <a:t>  «Определение  по пульсу аэробной и физической нагрузки на организм»</a:t>
            </a:r>
          </a:p>
          <a:p>
            <a:pPr fontAlgn="auto">
              <a:spcBef>
                <a:spcPts val="0"/>
              </a:spcBef>
              <a:spcAft>
                <a:spcPts val="0"/>
              </a:spcAft>
              <a:defRPr/>
            </a:pPr>
            <a:r>
              <a:rPr lang="ru-RU" sz="1400" b="1" dirty="0">
                <a:solidFill>
                  <a:srgbClr val="C00000"/>
                </a:solidFill>
                <a:latin typeface="+mn-lt"/>
              </a:rPr>
              <a:t>ЦЕЛЬ   ОБУЧЕНИЯ:</a:t>
            </a:r>
          </a:p>
          <a:p>
            <a:pPr fontAlgn="auto">
              <a:spcBef>
                <a:spcPts val="0"/>
              </a:spcBef>
              <a:spcAft>
                <a:spcPts val="0"/>
              </a:spcAft>
              <a:defRPr/>
            </a:pPr>
            <a:r>
              <a:rPr lang="ru-RU" sz="1400" b="1" dirty="0">
                <a:solidFill>
                  <a:srgbClr val="C00000"/>
                </a:solidFill>
                <a:latin typeface="+mn-lt"/>
              </a:rPr>
              <a:t>Учить:</a:t>
            </a:r>
          </a:p>
          <a:p>
            <a:pPr marL="342900" indent="-342900" fontAlgn="auto">
              <a:spcBef>
                <a:spcPts val="0"/>
              </a:spcBef>
              <a:spcAft>
                <a:spcPts val="0"/>
              </a:spcAft>
              <a:buFontTx/>
              <a:buAutoNum type="arabicPeriod"/>
              <a:defRPr/>
            </a:pPr>
            <a:r>
              <a:rPr lang="ru-RU" sz="1400" dirty="0">
                <a:solidFill>
                  <a:srgbClr val="C00000"/>
                </a:solidFill>
                <a:latin typeface="+mn-lt"/>
              </a:rPr>
              <a:t>Формирование знаний о своих аэробных и физических возможностей организма.</a:t>
            </a:r>
          </a:p>
          <a:p>
            <a:pPr marL="342900" indent="-342900" fontAlgn="auto">
              <a:spcBef>
                <a:spcPts val="0"/>
              </a:spcBef>
              <a:spcAft>
                <a:spcPts val="0"/>
              </a:spcAft>
              <a:buFontTx/>
              <a:buAutoNum type="arabicPeriod"/>
              <a:defRPr/>
            </a:pPr>
            <a:r>
              <a:rPr lang="ru-RU" sz="1400" dirty="0">
                <a:solidFill>
                  <a:srgbClr val="C00000"/>
                </a:solidFill>
                <a:latin typeface="+mn-lt"/>
              </a:rPr>
              <a:t>Формирование умений  определять по объективным и субъективным показателям  аэробную и физическую нагрузку на свой организм.</a:t>
            </a:r>
          </a:p>
          <a:p>
            <a:pPr marL="342900" indent="-342900" fontAlgn="auto">
              <a:spcBef>
                <a:spcPts val="0"/>
              </a:spcBef>
              <a:spcAft>
                <a:spcPts val="0"/>
              </a:spcAft>
              <a:buFontTx/>
              <a:buAutoNum type="arabicPeriod"/>
              <a:defRPr/>
            </a:pPr>
            <a:r>
              <a:rPr lang="ru-RU" sz="1400" dirty="0">
                <a:solidFill>
                  <a:srgbClr val="C00000"/>
                </a:solidFill>
                <a:latin typeface="+mn-lt"/>
              </a:rPr>
              <a:t>Умение логически и полно выстраивать ответ на поставленный вопрос.</a:t>
            </a:r>
          </a:p>
          <a:p>
            <a:pPr marL="342900" indent="-342900" fontAlgn="auto">
              <a:spcBef>
                <a:spcPts val="0"/>
              </a:spcBef>
              <a:spcAft>
                <a:spcPts val="0"/>
              </a:spcAft>
              <a:defRPr/>
            </a:pPr>
            <a:r>
              <a:rPr lang="ru-RU" sz="1400" b="1" dirty="0">
                <a:solidFill>
                  <a:srgbClr val="C00000"/>
                </a:solidFill>
                <a:latin typeface="+mn-lt"/>
              </a:rPr>
              <a:t>Развивать:</a:t>
            </a:r>
          </a:p>
          <a:p>
            <a:pPr marL="342900" indent="-342900" fontAlgn="auto">
              <a:spcBef>
                <a:spcPts val="0"/>
              </a:spcBef>
              <a:spcAft>
                <a:spcPts val="0"/>
              </a:spcAft>
              <a:buFontTx/>
              <a:buAutoNum type="arabicPeriod"/>
              <a:defRPr/>
            </a:pPr>
            <a:r>
              <a:rPr lang="ru-RU" sz="1400" dirty="0">
                <a:solidFill>
                  <a:srgbClr val="C00000"/>
                </a:solidFill>
                <a:latin typeface="+mn-lt"/>
              </a:rPr>
              <a:t>Сенсорные сферы личности.</a:t>
            </a:r>
          </a:p>
          <a:p>
            <a:pPr marL="342900" indent="-342900" fontAlgn="auto">
              <a:spcBef>
                <a:spcPts val="0"/>
              </a:spcBef>
              <a:spcAft>
                <a:spcPts val="0"/>
              </a:spcAft>
              <a:buFontTx/>
              <a:buAutoNum type="arabicPeriod"/>
              <a:defRPr/>
            </a:pPr>
            <a:r>
              <a:rPr lang="ru-RU" sz="1400" dirty="0">
                <a:solidFill>
                  <a:srgbClr val="C00000"/>
                </a:solidFill>
                <a:latin typeface="+mn-lt"/>
              </a:rPr>
              <a:t>Способность анализировать, наблюдать, делать выводы.</a:t>
            </a:r>
          </a:p>
          <a:p>
            <a:pPr marL="342900" indent="-342900" fontAlgn="auto">
              <a:spcBef>
                <a:spcPts val="0"/>
              </a:spcBef>
              <a:spcAft>
                <a:spcPts val="0"/>
              </a:spcAft>
              <a:defRPr/>
            </a:pPr>
            <a:r>
              <a:rPr lang="ru-RU" sz="1400" b="1" dirty="0">
                <a:solidFill>
                  <a:srgbClr val="C00000"/>
                </a:solidFill>
                <a:latin typeface="+mn-lt"/>
              </a:rPr>
              <a:t>Воспитывать:</a:t>
            </a:r>
          </a:p>
          <a:p>
            <a:pPr marL="342900" indent="-342900" fontAlgn="auto">
              <a:spcBef>
                <a:spcPts val="0"/>
              </a:spcBef>
              <a:spcAft>
                <a:spcPts val="0"/>
              </a:spcAft>
              <a:buFontTx/>
              <a:buAutoNum type="arabicPeriod"/>
              <a:defRPr/>
            </a:pPr>
            <a:r>
              <a:rPr lang="ru-RU" sz="1400" dirty="0">
                <a:solidFill>
                  <a:srgbClr val="C00000"/>
                </a:solidFill>
                <a:latin typeface="+mn-lt"/>
              </a:rPr>
              <a:t>Новое мышление и новый стереотип к своему здоровью, к ЗОЖ.</a:t>
            </a:r>
          </a:p>
          <a:p>
            <a:pPr marL="342900" indent="-342900" fontAlgn="auto">
              <a:spcBef>
                <a:spcPts val="0"/>
              </a:spcBef>
              <a:spcAft>
                <a:spcPts val="0"/>
              </a:spcAft>
              <a:buFontTx/>
              <a:buAutoNum type="arabicPeriod"/>
              <a:defRPr/>
            </a:pPr>
            <a:r>
              <a:rPr lang="ru-RU" sz="1400" dirty="0">
                <a:solidFill>
                  <a:srgbClr val="C00000"/>
                </a:solidFill>
                <a:latin typeface="+mn-lt"/>
              </a:rPr>
              <a:t>Устойчивый интерес к профилактике от профессиональных заболеваний.</a:t>
            </a:r>
          </a:p>
        </p:txBody>
      </p:sp>
      <p:sp>
        <p:nvSpPr>
          <p:cNvPr id="65539" name="TextBox 3"/>
          <p:cNvSpPr txBox="1">
            <a:spLocks noChangeArrowheads="1"/>
          </p:cNvSpPr>
          <p:nvPr/>
        </p:nvSpPr>
        <p:spPr bwMode="auto">
          <a:xfrm>
            <a:off x="1692275" y="404813"/>
            <a:ext cx="511175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звезда.jpg"/>
          <p:cNvPicPr>
            <a:picLocks noChangeAspect="1" noChangeArrowheads="1"/>
          </p:cNvPicPr>
          <p:nvPr/>
        </p:nvPicPr>
        <p:blipFill>
          <a:blip r:embed="rId3"/>
          <a:srcRect/>
          <a:stretch>
            <a:fillRect/>
          </a:stretch>
        </p:blipFill>
        <p:spPr bwMode="auto">
          <a:xfrm>
            <a:off x="0" y="0"/>
            <a:ext cx="7459663" cy="6858000"/>
          </a:xfrm>
          <a:prstGeom prst="rect">
            <a:avLst/>
          </a:prstGeom>
          <a:noFill/>
          <a:ln w="9525">
            <a:noFill/>
            <a:miter lim="800000"/>
            <a:headEnd/>
            <a:tailEnd/>
          </a:ln>
        </p:spPr>
      </p:pic>
      <p:sp>
        <p:nvSpPr>
          <p:cNvPr id="19458" name="TextBox 2"/>
          <p:cNvSpPr txBox="1">
            <a:spLocks noChangeArrowheads="1"/>
          </p:cNvSpPr>
          <p:nvPr/>
        </p:nvSpPr>
        <p:spPr bwMode="auto">
          <a:xfrm>
            <a:off x="4357688" y="642938"/>
            <a:ext cx="312737" cy="584200"/>
          </a:xfrm>
          <a:prstGeom prst="rect">
            <a:avLst/>
          </a:prstGeom>
          <a:noFill/>
          <a:ln w="9525">
            <a:noFill/>
            <a:miter lim="800000"/>
            <a:headEnd/>
            <a:tailEnd/>
          </a:ln>
        </p:spPr>
        <p:txBody>
          <a:bodyPr>
            <a:spAutoFit/>
          </a:bodyPr>
          <a:lstStyle/>
          <a:p>
            <a:r>
              <a:rPr lang="ru-RU" sz="3200">
                <a:latin typeface="Constantia" pitchFamily="18" charset="0"/>
              </a:rPr>
              <a:t>1</a:t>
            </a:r>
          </a:p>
        </p:txBody>
      </p:sp>
      <p:sp>
        <p:nvSpPr>
          <p:cNvPr id="19459" name="TextBox 6"/>
          <p:cNvSpPr txBox="1">
            <a:spLocks noChangeArrowheads="1"/>
          </p:cNvSpPr>
          <p:nvPr/>
        </p:nvSpPr>
        <p:spPr bwMode="auto">
          <a:xfrm>
            <a:off x="3000375" y="4786313"/>
            <a:ext cx="306388" cy="584200"/>
          </a:xfrm>
          <a:prstGeom prst="rect">
            <a:avLst/>
          </a:prstGeom>
          <a:noFill/>
          <a:ln w="9525">
            <a:noFill/>
            <a:miter lim="800000"/>
            <a:headEnd/>
            <a:tailEnd/>
          </a:ln>
        </p:spPr>
        <p:txBody>
          <a:bodyPr>
            <a:spAutoFit/>
          </a:bodyPr>
          <a:lstStyle/>
          <a:p>
            <a:r>
              <a:rPr lang="ru-RU" sz="3200">
                <a:latin typeface="Constantia" pitchFamily="18" charset="0"/>
              </a:rPr>
              <a:t>4</a:t>
            </a:r>
          </a:p>
        </p:txBody>
      </p:sp>
      <p:sp>
        <p:nvSpPr>
          <p:cNvPr id="19460" name="TextBox 7"/>
          <p:cNvSpPr txBox="1">
            <a:spLocks noChangeArrowheads="1"/>
          </p:cNvSpPr>
          <p:nvPr/>
        </p:nvSpPr>
        <p:spPr bwMode="auto">
          <a:xfrm>
            <a:off x="2643188" y="2428875"/>
            <a:ext cx="293687" cy="584200"/>
          </a:xfrm>
          <a:prstGeom prst="rect">
            <a:avLst/>
          </a:prstGeom>
          <a:noFill/>
          <a:ln w="9525">
            <a:noFill/>
            <a:miter lim="800000"/>
            <a:headEnd/>
            <a:tailEnd/>
          </a:ln>
        </p:spPr>
        <p:txBody>
          <a:bodyPr>
            <a:spAutoFit/>
          </a:bodyPr>
          <a:lstStyle/>
          <a:p>
            <a:r>
              <a:rPr lang="ru-RU" sz="3200">
                <a:latin typeface="Constantia" pitchFamily="18" charset="0"/>
              </a:rPr>
              <a:t>5</a:t>
            </a:r>
          </a:p>
        </p:txBody>
      </p:sp>
      <p:sp>
        <p:nvSpPr>
          <p:cNvPr id="19461" name="TextBox 9"/>
          <p:cNvSpPr txBox="1">
            <a:spLocks noChangeArrowheads="1"/>
          </p:cNvSpPr>
          <p:nvPr/>
        </p:nvSpPr>
        <p:spPr bwMode="auto">
          <a:xfrm>
            <a:off x="6572250" y="3000375"/>
            <a:ext cx="384175" cy="584200"/>
          </a:xfrm>
          <a:prstGeom prst="rect">
            <a:avLst/>
          </a:prstGeom>
          <a:noFill/>
          <a:ln w="9525">
            <a:noFill/>
            <a:miter lim="800000"/>
            <a:headEnd/>
            <a:tailEnd/>
          </a:ln>
        </p:spPr>
        <p:txBody>
          <a:bodyPr>
            <a:spAutoFit/>
          </a:bodyPr>
          <a:lstStyle/>
          <a:p>
            <a:r>
              <a:rPr lang="ru-RU" sz="3200">
                <a:latin typeface="Constantia" pitchFamily="18" charset="0"/>
              </a:rPr>
              <a:t>2</a:t>
            </a:r>
          </a:p>
        </p:txBody>
      </p:sp>
      <p:sp>
        <p:nvSpPr>
          <p:cNvPr id="19462" name="TextBox 10"/>
          <p:cNvSpPr txBox="1">
            <a:spLocks noChangeArrowheads="1"/>
          </p:cNvSpPr>
          <p:nvPr/>
        </p:nvSpPr>
        <p:spPr bwMode="auto">
          <a:xfrm>
            <a:off x="5857875" y="5000625"/>
            <a:ext cx="371475" cy="584200"/>
          </a:xfrm>
          <a:prstGeom prst="rect">
            <a:avLst/>
          </a:prstGeom>
          <a:noFill/>
          <a:ln w="9525">
            <a:noFill/>
            <a:miter lim="800000"/>
            <a:headEnd/>
            <a:tailEnd/>
          </a:ln>
        </p:spPr>
        <p:txBody>
          <a:bodyPr>
            <a:spAutoFit/>
          </a:bodyPr>
          <a:lstStyle/>
          <a:p>
            <a:r>
              <a:rPr lang="ru-RU" sz="3200">
                <a:latin typeface="Constantia" pitchFamily="18" charset="0"/>
              </a:rPr>
              <a:t>3</a:t>
            </a:r>
          </a:p>
        </p:txBody>
      </p:sp>
      <p:pic>
        <p:nvPicPr>
          <p:cNvPr id="2050" name="Picture 2"/>
          <p:cNvPicPr>
            <a:picLocks noChangeAspect="1" noChangeArrowheads="1"/>
          </p:cNvPicPr>
          <p:nvPr/>
        </p:nvPicPr>
        <p:blipFill>
          <a:blip r:embed="rId4"/>
          <a:srcRect/>
          <a:stretch>
            <a:fillRect/>
          </a:stretch>
        </p:blipFill>
        <p:spPr bwMode="auto">
          <a:xfrm>
            <a:off x="0" y="4929188"/>
            <a:ext cx="1714500" cy="1928812"/>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7429500" y="4857750"/>
            <a:ext cx="1714500" cy="2000250"/>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0" y="0"/>
            <a:ext cx="1928813" cy="2071688"/>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6572250" y="0"/>
            <a:ext cx="2571750" cy="1857375"/>
          </a:xfrm>
          <a:prstGeom prst="rect">
            <a:avLst/>
          </a:prstGeom>
          <a:noFill/>
          <a:ln w="9525">
            <a:noFill/>
            <a:miter lim="800000"/>
            <a:headEnd/>
            <a:tailEnd/>
          </a:ln>
        </p:spPr>
      </p:pic>
      <p:sp>
        <p:nvSpPr>
          <p:cNvPr id="19467" name="TextBox 11"/>
          <p:cNvSpPr txBox="1">
            <a:spLocks noChangeArrowheads="1"/>
          </p:cNvSpPr>
          <p:nvPr/>
        </p:nvSpPr>
        <p:spPr bwMode="auto">
          <a:xfrm>
            <a:off x="1476375" y="260350"/>
            <a:ext cx="62642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ppt_x"/>
                                          </p:val>
                                        </p:tav>
                                        <p:tav tm="100000">
                                          <p:val>
                                            <p:strVal val="#ppt_x"/>
                                          </p:val>
                                        </p:tav>
                                      </p:tavLst>
                                    </p:anim>
                                    <p:anim calcmode="lin" valueType="num">
                                      <p:cBhvr additive="base">
                                        <p:cTn id="1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563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219075" y="-249238"/>
            <a:ext cx="9582150" cy="7491413"/>
          </a:xfrm>
          <a:prstGeom prst="rect">
            <a:avLst/>
          </a:prstGeom>
          <a:noFill/>
        </p:spPr>
      </p:pic>
      <p:sp>
        <p:nvSpPr>
          <p:cNvPr id="66562" name="TextBox 2"/>
          <p:cNvSpPr txBox="1">
            <a:spLocks noChangeArrowheads="1"/>
          </p:cNvSpPr>
          <p:nvPr/>
        </p:nvSpPr>
        <p:spPr bwMode="auto">
          <a:xfrm>
            <a:off x="1000125" y="2000250"/>
            <a:ext cx="7286625" cy="3416300"/>
          </a:xfrm>
          <a:prstGeom prst="rect">
            <a:avLst/>
          </a:prstGeom>
          <a:noFill/>
          <a:ln w="9525">
            <a:noFill/>
            <a:miter lim="800000"/>
            <a:headEnd/>
            <a:tailEnd/>
          </a:ln>
        </p:spPr>
        <p:txBody>
          <a:bodyPr>
            <a:spAutoFit/>
          </a:bodyPr>
          <a:lstStyle/>
          <a:p>
            <a:r>
              <a:rPr lang="ru-RU" sz="2400" b="1">
                <a:solidFill>
                  <a:srgbClr val="0070C0"/>
                </a:solidFill>
                <a:latin typeface="Constantia" pitchFamily="18" charset="0"/>
              </a:rPr>
              <a:t>Тип урока</a:t>
            </a:r>
            <a:r>
              <a:rPr lang="ru-RU" sz="2400">
                <a:solidFill>
                  <a:srgbClr val="0070C0"/>
                </a:solidFill>
                <a:latin typeface="Constantia" pitchFamily="18" charset="0"/>
              </a:rPr>
              <a:t>: </a:t>
            </a:r>
            <a:r>
              <a:rPr lang="ru-RU" sz="2000" u="sng">
                <a:solidFill>
                  <a:srgbClr val="0070C0"/>
                </a:solidFill>
                <a:latin typeface="Constantia" pitchFamily="18" charset="0"/>
              </a:rPr>
              <a:t>самоконтроль.</a:t>
            </a:r>
          </a:p>
          <a:p>
            <a:endParaRPr lang="ru-RU" sz="2000" u="sng">
              <a:solidFill>
                <a:srgbClr val="0070C0"/>
              </a:solidFill>
              <a:latin typeface="Constantia" pitchFamily="18" charset="0"/>
            </a:endParaRPr>
          </a:p>
          <a:p>
            <a:r>
              <a:rPr lang="ru-RU" sz="2400" b="1">
                <a:solidFill>
                  <a:srgbClr val="0070C0"/>
                </a:solidFill>
                <a:latin typeface="Constantia" pitchFamily="18" charset="0"/>
              </a:rPr>
              <a:t>Форма проведения</a:t>
            </a:r>
            <a:r>
              <a:rPr lang="ru-RU" sz="2000">
                <a:solidFill>
                  <a:srgbClr val="0070C0"/>
                </a:solidFill>
                <a:latin typeface="Constantia" pitchFamily="18" charset="0"/>
              </a:rPr>
              <a:t>: </a:t>
            </a:r>
            <a:r>
              <a:rPr lang="ru-RU" sz="2000" u="sng">
                <a:solidFill>
                  <a:srgbClr val="0070C0"/>
                </a:solidFill>
                <a:latin typeface="Constantia" pitchFamily="18" charset="0"/>
              </a:rPr>
              <a:t>практическое  занятие</a:t>
            </a:r>
            <a:r>
              <a:rPr lang="ru-RU" sz="2000">
                <a:solidFill>
                  <a:srgbClr val="0070C0"/>
                </a:solidFill>
                <a:latin typeface="Constantia" pitchFamily="18" charset="0"/>
              </a:rPr>
              <a:t>.</a:t>
            </a:r>
          </a:p>
          <a:p>
            <a:endParaRPr lang="ru-RU" sz="2000">
              <a:solidFill>
                <a:srgbClr val="0070C0"/>
              </a:solidFill>
              <a:latin typeface="Constantia" pitchFamily="18" charset="0"/>
            </a:endParaRPr>
          </a:p>
          <a:p>
            <a:r>
              <a:rPr lang="ru-RU" sz="2400" b="1">
                <a:solidFill>
                  <a:srgbClr val="0070C0"/>
                </a:solidFill>
                <a:latin typeface="Constantia" pitchFamily="18" charset="0"/>
              </a:rPr>
              <a:t>Межпредметные связи</a:t>
            </a:r>
            <a:r>
              <a:rPr lang="ru-RU" sz="2000">
                <a:solidFill>
                  <a:srgbClr val="0070C0"/>
                </a:solidFill>
                <a:latin typeface="Constantia" pitchFamily="18" charset="0"/>
              </a:rPr>
              <a:t>: </a:t>
            </a:r>
            <a:r>
              <a:rPr lang="ru-RU" sz="2000" u="sng">
                <a:solidFill>
                  <a:srgbClr val="0070C0"/>
                </a:solidFill>
                <a:latin typeface="Constantia" pitchFamily="18" charset="0"/>
              </a:rPr>
              <a:t>биология, физиология, биохимия, биомеханника.</a:t>
            </a:r>
          </a:p>
          <a:p>
            <a:endParaRPr lang="ru-RU" sz="2000" u="sng">
              <a:solidFill>
                <a:srgbClr val="0070C0"/>
              </a:solidFill>
              <a:latin typeface="Constantia" pitchFamily="18" charset="0"/>
            </a:endParaRPr>
          </a:p>
          <a:p>
            <a:r>
              <a:rPr lang="ru-RU" sz="2400" b="1">
                <a:solidFill>
                  <a:srgbClr val="0070C0"/>
                </a:solidFill>
                <a:latin typeface="Constantia" pitchFamily="18" charset="0"/>
              </a:rPr>
              <a:t>Оснащение учебного процесса</a:t>
            </a:r>
            <a:r>
              <a:rPr lang="ru-RU" sz="2000">
                <a:solidFill>
                  <a:srgbClr val="0070C0"/>
                </a:solidFill>
                <a:latin typeface="Constantia" pitchFamily="18" charset="0"/>
              </a:rPr>
              <a:t>: </a:t>
            </a:r>
            <a:r>
              <a:rPr lang="ru-RU" sz="2000" u="sng">
                <a:solidFill>
                  <a:srgbClr val="0070C0"/>
                </a:solidFill>
                <a:latin typeface="Constantia" pitchFamily="18" charset="0"/>
              </a:rPr>
              <a:t>секундомеры – 4шт.,  шариковые  ручки – 10-15 шт.,  листы  с  тестами 10-15 шт.,  скакалки  10 - 15  шт.</a:t>
            </a:r>
            <a:endParaRPr lang="ru-RU" sz="2000">
              <a:solidFill>
                <a:srgbClr val="0070C0"/>
              </a:solidFill>
              <a:latin typeface="Constantia" pitchFamily="18" charset="0"/>
            </a:endParaRPr>
          </a:p>
        </p:txBody>
      </p:sp>
      <p:sp>
        <p:nvSpPr>
          <p:cNvPr id="66563" name="TextBox 3"/>
          <p:cNvSpPr txBox="1">
            <a:spLocks noChangeArrowheads="1"/>
          </p:cNvSpPr>
          <p:nvPr/>
        </p:nvSpPr>
        <p:spPr bwMode="auto">
          <a:xfrm>
            <a:off x="2124075" y="476250"/>
            <a:ext cx="49688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42852" y="857232"/>
          <a:ext cx="8858313" cy="4302052"/>
        </p:xfrm>
        <a:graphic>
          <a:graphicData uri="http://schemas.openxmlformats.org/drawingml/2006/table">
            <a:tbl>
              <a:tblPr firstRow="1" bandRow="1">
                <a:tableStyleId>{5C22544A-7EE6-4342-B048-85BDC9FD1C3A}</a:tableStyleId>
              </a:tblPr>
              <a:tblGrid>
                <a:gridCol w="466227"/>
                <a:gridCol w="1176839"/>
                <a:gridCol w="357190"/>
                <a:gridCol w="500066"/>
                <a:gridCol w="500066"/>
                <a:gridCol w="428628"/>
                <a:gridCol w="428628"/>
                <a:gridCol w="428628"/>
                <a:gridCol w="571504"/>
                <a:gridCol w="428628"/>
                <a:gridCol w="500066"/>
                <a:gridCol w="428628"/>
                <a:gridCol w="357190"/>
                <a:gridCol w="428628"/>
                <a:gridCol w="357190"/>
                <a:gridCol w="357190"/>
                <a:gridCol w="357190"/>
                <a:gridCol w="319600"/>
                <a:gridCol w="466227"/>
              </a:tblGrid>
              <a:tr h="776142">
                <a:tc rowSpan="3">
                  <a:txBody>
                    <a:bodyPr/>
                    <a:lstStyle/>
                    <a:p>
                      <a:r>
                        <a:rPr lang="ru-RU" dirty="0" smtClean="0"/>
                        <a:t>                          №№    П/П</a:t>
                      </a:r>
                      <a:endParaRPr lang="ru-RU" dirty="0"/>
                    </a:p>
                  </a:txBody>
                  <a:tcPr vert="vert270"/>
                </a:tc>
                <a:tc rowSpan="3">
                  <a:txBody>
                    <a:bodyPr/>
                    <a:lstStyle/>
                    <a:p>
                      <a:r>
                        <a:rPr lang="ru-RU" dirty="0" smtClean="0"/>
                        <a:t>                        </a:t>
                      </a:r>
                      <a:r>
                        <a:rPr lang="ru-RU" sz="1400" dirty="0" smtClean="0"/>
                        <a:t>ФАМИЛИЯ</a:t>
                      </a:r>
                    </a:p>
                    <a:p>
                      <a:endParaRPr lang="ru-RU" sz="1400" dirty="0" smtClean="0"/>
                    </a:p>
                    <a:p>
                      <a:r>
                        <a:rPr lang="ru-RU" sz="1400" dirty="0" smtClean="0"/>
                        <a:t>   ИМЯ</a:t>
                      </a:r>
                    </a:p>
                    <a:p>
                      <a:endParaRPr lang="ru-RU" sz="1400" dirty="0" smtClean="0"/>
                    </a:p>
                    <a:p>
                      <a:r>
                        <a:rPr lang="ru-RU" sz="1400" dirty="0" smtClean="0"/>
                        <a:t>                       </a:t>
                      </a:r>
                      <a:r>
                        <a:rPr lang="ru-RU" sz="1400" baseline="0" dirty="0" smtClean="0"/>
                        <a:t> </a:t>
                      </a:r>
                      <a:r>
                        <a:rPr lang="ru-RU" sz="1400" dirty="0" smtClean="0"/>
                        <a:t>ОТЧЕСТВО</a:t>
                      </a:r>
                    </a:p>
                  </a:txBody>
                  <a:tcPr/>
                </a:tc>
                <a:tc rowSpan="3">
                  <a:txBody>
                    <a:bodyPr/>
                    <a:lstStyle/>
                    <a:p>
                      <a:r>
                        <a:rPr lang="ru-RU" sz="1400" dirty="0" smtClean="0"/>
                        <a:t>Пульс  до  занятий</a:t>
                      </a:r>
                      <a:endParaRPr lang="ru-RU" sz="1400" dirty="0"/>
                    </a:p>
                  </a:txBody>
                  <a:tcPr vert="vert270"/>
                </a:tc>
                <a:tc rowSpan="2" gridSpan="2">
                  <a:txBody>
                    <a:bodyPr/>
                    <a:lstStyle/>
                    <a:p>
                      <a:r>
                        <a:rPr lang="ru-RU" sz="1400" dirty="0" smtClean="0"/>
                        <a:t>Челночный бег</a:t>
                      </a:r>
                      <a:r>
                        <a:rPr lang="ru-RU" sz="1400" baseline="0" dirty="0" smtClean="0"/>
                        <a:t>   </a:t>
                      </a:r>
                      <a:r>
                        <a:rPr lang="ru-RU" sz="1400" dirty="0" smtClean="0"/>
                        <a:t>6 м.  </a:t>
                      </a:r>
                    </a:p>
                    <a:p>
                      <a:r>
                        <a:rPr lang="ru-RU" sz="1400" dirty="0" smtClean="0"/>
                        <a:t>1 - минута</a:t>
                      </a:r>
                      <a:endParaRPr lang="ru-RU" sz="1400" dirty="0"/>
                    </a:p>
                  </a:txBody>
                  <a:tcPr vert="vert"/>
                </a:tc>
                <a:tc rowSpan="2" hMerge="1">
                  <a:txBody>
                    <a:bodyPr/>
                    <a:lstStyle/>
                    <a:p>
                      <a:endParaRPr lang="ru-RU"/>
                    </a:p>
                  </a:txBody>
                  <a:tcPr/>
                </a:tc>
                <a:tc rowSpan="2" gridSpan="2">
                  <a:txBody>
                    <a:bodyPr/>
                    <a:lstStyle/>
                    <a:p>
                      <a:r>
                        <a:rPr lang="ru-RU" sz="1400" dirty="0" smtClean="0"/>
                        <a:t>Скакалка</a:t>
                      </a:r>
                    </a:p>
                    <a:p>
                      <a:r>
                        <a:rPr lang="ru-RU" sz="1400" dirty="0" smtClean="0"/>
                        <a:t>1 – 2 мин.</a:t>
                      </a:r>
                      <a:endParaRPr lang="ru-RU" sz="1400" dirty="0"/>
                    </a:p>
                  </a:txBody>
                  <a:tcPr vert="vert"/>
                </a:tc>
                <a:tc rowSpan="2" hMerge="1">
                  <a:txBody>
                    <a:bodyPr/>
                    <a:lstStyle/>
                    <a:p>
                      <a:endParaRPr lang="ru-RU"/>
                    </a:p>
                  </a:txBody>
                  <a:tcPr/>
                </a:tc>
                <a:tc rowSpan="2" gridSpan="2">
                  <a:txBody>
                    <a:bodyPr/>
                    <a:lstStyle/>
                    <a:p>
                      <a:r>
                        <a:rPr lang="ru-RU" sz="1400" dirty="0" smtClean="0"/>
                        <a:t>Отжимание.</a:t>
                      </a:r>
                    </a:p>
                    <a:p>
                      <a:r>
                        <a:rPr lang="ru-RU" sz="1400" dirty="0" smtClean="0"/>
                        <a:t>1 - 2 мин.</a:t>
                      </a:r>
                      <a:endParaRPr lang="ru-RU" sz="1400" dirty="0"/>
                    </a:p>
                  </a:txBody>
                  <a:tcPr vert="vert"/>
                </a:tc>
                <a:tc rowSpan="2" hMerge="1">
                  <a:txBody>
                    <a:bodyPr/>
                    <a:lstStyle/>
                    <a:p>
                      <a:endParaRPr lang="ru-RU"/>
                    </a:p>
                  </a:txBody>
                  <a:tcPr/>
                </a:tc>
                <a:tc rowSpan="2" gridSpan="2">
                  <a:txBody>
                    <a:bodyPr/>
                    <a:lstStyle/>
                    <a:p>
                      <a:r>
                        <a:rPr lang="ru-RU" sz="1400" dirty="0" smtClean="0"/>
                        <a:t>Приседание.</a:t>
                      </a:r>
                    </a:p>
                    <a:p>
                      <a:r>
                        <a:rPr lang="ru-RU" sz="1400" dirty="0" smtClean="0"/>
                        <a:t>2 – мин.</a:t>
                      </a:r>
                      <a:endParaRPr lang="ru-RU" sz="1400" dirty="0"/>
                    </a:p>
                  </a:txBody>
                  <a:tcPr vert="vert"/>
                </a:tc>
                <a:tc rowSpan="2" hMerge="1">
                  <a:txBody>
                    <a:bodyPr/>
                    <a:lstStyle/>
                    <a:p>
                      <a:endParaRPr lang="ru-RU"/>
                    </a:p>
                  </a:txBody>
                  <a:tcPr/>
                </a:tc>
                <a:tc rowSpan="3">
                  <a:txBody>
                    <a:bodyPr/>
                    <a:lstStyle/>
                    <a:p>
                      <a:r>
                        <a:rPr lang="ru-RU" sz="1400" dirty="0" smtClean="0"/>
                        <a:t>Пульс  после  3-5</a:t>
                      </a:r>
                      <a:r>
                        <a:rPr lang="ru-RU" sz="1400" baseline="0" dirty="0" smtClean="0"/>
                        <a:t>  </a:t>
                      </a:r>
                      <a:r>
                        <a:rPr lang="ru-RU" sz="1400" baseline="0" dirty="0" err="1" smtClean="0"/>
                        <a:t>ммин</a:t>
                      </a:r>
                      <a:r>
                        <a:rPr lang="ru-RU" sz="1400" baseline="0" dirty="0" smtClean="0"/>
                        <a:t>.</a:t>
                      </a:r>
                      <a:endParaRPr lang="ru-RU" sz="1400" dirty="0"/>
                    </a:p>
                  </a:txBody>
                  <a:tcPr vert="vert270"/>
                </a:tc>
                <a:tc gridSpan="3">
                  <a:txBody>
                    <a:bodyPr/>
                    <a:lstStyle/>
                    <a:p>
                      <a:r>
                        <a:rPr lang="ru-RU" sz="1200" dirty="0" err="1" smtClean="0"/>
                        <a:t>Самочув</a:t>
                      </a:r>
                      <a:r>
                        <a:rPr lang="ru-RU" sz="1200" dirty="0" smtClean="0"/>
                        <a:t>-</a:t>
                      </a:r>
                    </a:p>
                    <a:p>
                      <a:r>
                        <a:rPr lang="ru-RU" sz="1200" dirty="0" err="1" smtClean="0"/>
                        <a:t>ствие</a:t>
                      </a:r>
                      <a:r>
                        <a:rPr lang="ru-RU" sz="1200" dirty="0" smtClean="0"/>
                        <a:t>.</a:t>
                      </a:r>
                      <a:endParaRPr lang="ru-RU" sz="1200" dirty="0"/>
                    </a:p>
                  </a:txBody>
                  <a:tcPr/>
                </a:tc>
                <a:tc hMerge="1">
                  <a:txBody>
                    <a:bodyPr/>
                    <a:lstStyle/>
                    <a:p>
                      <a:endParaRPr lang="ru-RU"/>
                    </a:p>
                  </a:txBody>
                  <a:tcPr/>
                </a:tc>
                <a:tc hMerge="1">
                  <a:txBody>
                    <a:bodyPr/>
                    <a:lstStyle/>
                    <a:p>
                      <a:endParaRPr lang="ru-RU"/>
                    </a:p>
                  </a:txBody>
                  <a:tcPr/>
                </a:tc>
                <a:tc gridSpan="3">
                  <a:txBody>
                    <a:bodyPr/>
                    <a:lstStyle/>
                    <a:p>
                      <a:r>
                        <a:rPr lang="ru-RU" sz="1200" dirty="0" err="1" smtClean="0"/>
                        <a:t>Работоспо</a:t>
                      </a:r>
                      <a:r>
                        <a:rPr lang="ru-RU" sz="1200" dirty="0" smtClean="0"/>
                        <a:t>-</a:t>
                      </a:r>
                    </a:p>
                    <a:p>
                      <a:r>
                        <a:rPr lang="ru-RU" sz="1200" dirty="0" err="1" smtClean="0"/>
                        <a:t>собность</a:t>
                      </a:r>
                      <a:r>
                        <a:rPr lang="ru-RU" sz="1200" dirty="0" smtClean="0"/>
                        <a:t>.</a:t>
                      </a:r>
                      <a:endParaRPr lang="ru-RU" sz="1200" dirty="0"/>
                    </a:p>
                  </a:txBody>
                  <a:tcPr/>
                </a:tc>
                <a:tc hMerge="1">
                  <a:txBody>
                    <a:bodyPr/>
                    <a:lstStyle/>
                    <a:p>
                      <a:endParaRPr lang="ru-RU"/>
                    </a:p>
                  </a:txBody>
                  <a:tcPr/>
                </a:tc>
                <a:tc hMerge="1">
                  <a:txBody>
                    <a:bodyPr/>
                    <a:lstStyle/>
                    <a:p>
                      <a:endParaRPr lang="ru-RU"/>
                    </a:p>
                  </a:txBody>
                  <a:tcPr/>
                </a:tc>
                <a:tc rowSpan="3">
                  <a:txBody>
                    <a:bodyPr/>
                    <a:lstStyle/>
                    <a:p>
                      <a:r>
                        <a:rPr lang="ru-RU" dirty="0" smtClean="0"/>
                        <a:t>    ИТОГ                  </a:t>
                      </a:r>
                      <a:endParaRPr lang="ru-RU" dirty="0"/>
                    </a:p>
                  </a:txBody>
                  <a:tcPr vert="vert"/>
                </a:tc>
              </a:tr>
              <a:tr h="620913">
                <a:tc vMerge="1">
                  <a:txBody>
                    <a:bodyPr/>
                    <a:lstStyle/>
                    <a:p>
                      <a:endParaRPr lang="ru-RU"/>
                    </a:p>
                  </a:txBody>
                  <a:tcPr/>
                </a:tc>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sz="1400" dirty="0"/>
                    </a:p>
                  </a:txBody>
                  <a:tcPr vert="vert270"/>
                </a:tc>
                <a:tc hMerge="1" vMerge="1">
                  <a:txBody>
                    <a:bodyPr/>
                    <a:lstStyle/>
                    <a:p>
                      <a:endParaRPr lang="ru-RU" sz="1400" dirty="0"/>
                    </a:p>
                  </a:txBody>
                  <a:tcPr vert="vert270"/>
                </a:tc>
                <a:tc gridSpan="2" vMerge="1">
                  <a:txBody>
                    <a:bodyPr/>
                    <a:lstStyle/>
                    <a:p>
                      <a:endParaRPr lang="ru-RU" sz="1400" dirty="0"/>
                    </a:p>
                  </a:txBody>
                  <a:tcPr vert="vert270"/>
                </a:tc>
                <a:tc hMerge="1" vMerge="1">
                  <a:txBody>
                    <a:bodyPr/>
                    <a:lstStyle/>
                    <a:p>
                      <a:endParaRPr lang="ru-RU" sz="1400" dirty="0"/>
                    </a:p>
                  </a:txBody>
                  <a:tcPr vert="vert270"/>
                </a:tc>
                <a:tc vMerge="1">
                  <a:txBody>
                    <a:bodyPr/>
                    <a:lstStyle/>
                    <a:p>
                      <a:endParaRPr lang="ru-RU"/>
                    </a:p>
                  </a:txBody>
                  <a:tcPr/>
                </a:tc>
                <a:tc rowSpan="2">
                  <a:txBody>
                    <a:bodyPr/>
                    <a:lstStyle/>
                    <a:p>
                      <a:r>
                        <a:rPr lang="ru-RU" sz="1400" dirty="0" smtClean="0"/>
                        <a:t>удовлетворительное</a:t>
                      </a:r>
                      <a:endParaRPr lang="ru-RU" sz="1400" dirty="0"/>
                    </a:p>
                  </a:txBody>
                  <a:tcPr vert="vert"/>
                </a:tc>
                <a:tc rowSpan="2">
                  <a:txBody>
                    <a:bodyPr/>
                    <a:lstStyle/>
                    <a:p>
                      <a:r>
                        <a:rPr lang="ru-RU" sz="1400" dirty="0" smtClean="0"/>
                        <a:t>хорошее</a:t>
                      </a:r>
                      <a:endParaRPr lang="ru-RU" sz="1400" dirty="0"/>
                    </a:p>
                  </a:txBody>
                  <a:tcPr vert="vert"/>
                </a:tc>
                <a:tc rowSpan="2">
                  <a:txBody>
                    <a:bodyPr/>
                    <a:lstStyle/>
                    <a:p>
                      <a:r>
                        <a:rPr lang="ru-RU" sz="1400" dirty="0" smtClean="0"/>
                        <a:t>плохое</a:t>
                      </a:r>
                      <a:endParaRPr lang="ru-RU" sz="1400" dirty="0"/>
                    </a:p>
                  </a:txBody>
                  <a:tcPr vert="vert"/>
                </a:tc>
                <a:tc rowSpan="2">
                  <a:txBody>
                    <a:bodyPr/>
                    <a:lstStyle/>
                    <a:p>
                      <a:r>
                        <a:rPr lang="ru-RU" sz="1400" dirty="0" smtClean="0"/>
                        <a:t>хорошая</a:t>
                      </a:r>
                      <a:r>
                        <a:rPr lang="ru-RU" sz="1200" dirty="0" smtClean="0"/>
                        <a:t>                           </a:t>
                      </a:r>
                      <a:endParaRPr lang="ru-RU" sz="1200" dirty="0"/>
                    </a:p>
                  </a:txBody>
                  <a:tcPr vert="vert"/>
                </a:tc>
                <a:tc rowSpan="2">
                  <a:txBody>
                    <a:bodyPr/>
                    <a:lstStyle/>
                    <a:p>
                      <a:r>
                        <a:rPr lang="ru-RU" sz="1400" dirty="0" smtClean="0"/>
                        <a:t>обычная</a:t>
                      </a:r>
                      <a:endParaRPr lang="ru-RU" sz="1400" dirty="0"/>
                    </a:p>
                  </a:txBody>
                  <a:tcPr vert="vert"/>
                </a:tc>
                <a:tc rowSpan="2">
                  <a:txBody>
                    <a:bodyPr/>
                    <a:lstStyle/>
                    <a:p>
                      <a:r>
                        <a:rPr lang="ru-RU" sz="1400" dirty="0" smtClean="0"/>
                        <a:t>сниженная</a:t>
                      </a:r>
                      <a:endParaRPr lang="ru-RU" sz="1400" dirty="0"/>
                    </a:p>
                  </a:txBody>
                  <a:tcPr vert="vert"/>
                </a:tc>
                <a:tc vMerge="1">
                  <a:txBody>
                    <a:bodyPr/>
                    <a:lstStyle/>
                    <a:p>
                      <a:endParaRPr lang="ru-RU"/>
                    </a:p>
                  </a:txBody>
                  <a:tcPr/>
                </a:tc>
              </a:tr>
              <a:tr h="21125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r>
                        <a:rPr lang="ru-RU" sz="1400" dirty="0" smtClean="0"/>
                        <a:t>Количество  метров</a:t>
                      </a:r>
                      <a:endParaRPr lang="ru-RU" sz="1400" dirty="0"/>
                    </a:p>
                  </a:txBody>
                  <a:tcPr vert="vert270"/>
                </a:tc>
                <a:tc>
                  <a:txBody>
                    <a:bodyPr/>
                    <a:lstStyle/>
                    <a:p>
                      <a:r>
                        <a:rPr lang="ru-RU" sz="1400" dirty="0" smtClean="0"/>
                        <a:t>Пульс  после  нагрузки</a:t>
                      </a:r>
                      <a:endParaRPr lang="ru-RU" sz="1400" dirty="0"/>
                    </a:p>
                  </a:txBody>
                  <a:tcPr vert="vert270"/>
                </a:tc>
                <a:tc>
                  <a:txBody>
                    <a:bodyPr/>
                    <a:lstStyle/>
                    <a:p>
                      <a:r>
                        <a:rPr lang="ru-RU" sz="1400" dirty="0" smtClean="0"/>
                        <a:t>Количество </a:t>
                      </a:r>
                      <a:r>
                        <a:rPr lang="ru-RU" sz="1400" baseline="0" dirty="0" smtClean="0"/>
                        <a:t> прыжков</a:t>
                      </a:r>
                      <a:endParaRPr lang="ru-RU" sz="1400" dirty="0"/>
                    </a:p>
                  </a:txBody>
                  <a:tcPr vert="vert270"/>
                </a:tc>
                <a:tc>
                  <a:txBody>
                    <a:bodyPr/>
                    <a:lstStyle/>
                    <a:p>
                      <a:r>
                        <a:rPr lang="ru-RU" sz="1400" dirty="0" smtClean="0"/>
                        <a:t>Пульс </a:t>
                      </a:r>
                      <a:r>
                        <a:rPr lang="ru-RU" sz="1400" baseline="0" dirty="0" smtClean="0"/>
                        <a:t> после  нагрузки</a:t>
                      </a:r>
                      <a:endParaRPr lang="ru-RU" sz="1400" dirty="0"/>
                    </a:p>
                  </a:txBody>
                  <a:tcPr vert="vert270"/>
                </a:tc>
                <a:tc>
                  <a:txBody>
                    <a:bodyPr/>
                    <a:lstStyle/>
                    <a:p>
                      <a:r>
                        <a:rPr lang="ru-RU" sz="1400" dirty="0" smtClean="0"/>
                        <a:t>Количество  отжиманий</a:t>
                      </a:r>
                      <a:endParaRPr lang="ru-RU" sz="1400" dirty="0"/>
                    </a:p>
                  </a:txBody>
                  <a:tcPr vert="vert270"/>
                </a:tc>
                <a:tc>
                  <a:txBody>
                    <a:bodyPr/>
                    <a:lstStyle/>
                    <a:p>
                      <a:r>
                        <a:rPr lang="ru-RU" sz="1400" dirty="0" smtClean="0"/>
                        <a:t>Пульс  после  нагрузки</a:t>
                      </a:r>
                      <a:endParaRPr lang="ru-RU" sz="1400" dirty="0"/>
                    </a:p>
                  </a:txBody>
                  <a:tcPr vert="vert270"/>
                </a:tc>
                <a:tc>
                  <a:txBody>
                    <a:bodyPr/>
                    <a:lstStyle/>
                    <a:p>
                      <a:r>
                        <a:rPr lang="ru-RU" sz="1400" dirty="0" smtClean="0"/>
                        <a:t>Количество  выполнений</a:t>
                      </a:r>
                      <a:endParaRPr lang="ru-RU" sz="1400" dirty="0"/>
                    </a:p>
                  </a:txBody>
                  <a:tcPr vert="vert270"/>
                </a:tc>
                <a:tc>
                  <a:txBody>
                    <a:bodyPr/>
                    <a:lstStyle/>
                    <a:p>
                      <a:r>
                        <a:rPr lang="ru-RU" sz="1400" dirty="0" smtClean="0"/>
                        <a:t>Пульс  после нагрузки</a:t>
                      </a:r>
                      <a:endParaRPr lang="ru-RU" sz="1400" dirty="0"/>
                    </a:p>
                  </a:txBody>
                  <a:tcPr vert="vert270"/>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705270">
                <a:tc>
                  <a:txBody>
                    <a:bodyPr/>
                    <a:lstStyle/>
                    <a:p>
                      <a:r>
                        <a:rPr lang="ru-RU" dirty="0" smtClean="0"/>
                        <a:t>1.</a:t>
                      </a:r>
                    </a:p>
                    <a:p>
                      <a:r>
                        <a:rPr lang="ru-RU" sz="1400" dirty="0" smtClean="0"/>
                        <a:t>16</a:t>
                      </a:r>
                      <a:r>
                        <a:rPr lang="ru-RU" sz="1400" baseline="0" dirty="0" smtClean="0"/>
                        <a:t> лет</a:t>
                      </a:r>
                      <a:endParaRPr lang="ru-RU" sz="1400" dirty="0"/>
                    </a:p>
                  </a:txBody>
                  <a:tcPr/>
                </a:tc>
                <a:tc>
                  <a:txBody>
                    <a:bodyPr/>
                    <a:lstStyle/>
                    <a:p>
                      <a:r>
                        <a:rPr lang="ru-RU" sz="1400" dirty="0" smtClean="0"/>
                        <a:t>Иванов</a:t>
                      </a:r>
                      <a:r>
                        <a:rPr lang="ru-RU" sz="1400" baseline="0" dirty="0" smtClean="0"/>
                        <a:t>  Иван</a:t>
                      </a:r>
                    </a:p>
                    <a:p>
                      <a:r>
                        <a:rPr lang="ru-RU" sz="1400" baseline="0" dirty="0" smtClean="0"/>
                        <a:t>Иванович.</a:t>
                      </a:r>
                      <a:endParaRPr lang="ru-RU" sz="1400" dirty="0"/>
                    </a:p>
                  </a:txBody>
                  <a:tcPr/>
                </a:tc>
                <a:tc>
                  <a:txBody>
                    <a:bodyPr/>
                    <a:lstStyle/>
                    <a:p>
                      <a:r>
                        <a:rPr lang="ru-RU" sz="1400" dirty="0" smtClean="0">
                          <a:solidFill>
                            <a:srgbClr val="FF0000"/>
                          </a:solidFill>
                        </a:rPr>
                        <a:t>72</a:t>
                      </a:r>
                      <a:endParaRPr lang="ru-RU" sz="1400" dirty="0">
                        <a:solidFill>
                          <a:srgbClr val="FF0000"/>
                        </a:solidFill>
                      </a:endParaRPr>
                    </a:p>
                  </a:txBody>
                  <a:tcPr/>
                </a:tc>
                <a:tc>
                  <a:txBody>
                    <a:bodyPr/>
                    <a:lstStyle/>
                    <a:p>
                      <a:r>
                        <a:rPr lang="ru-RU" sz="1400" dirty="0" smtClean="0">
                          <a:solidFill>
                            <a:srgbClr val="FF0000"/>
                          </a:solidFill>
                        </a:rPr>
                        <a:t>230</a:t>
                      </a:r>
                      <a:endParaRPr lang="ru-RU" sz="1400" dirty="0">
                        <a:solidFill>
                          <a:srgbClr val="FF0000"/>
                        </a:solidFill>
                      </a:endParaRPr>
                    </a:p>
                  </a:txBody>
                  <a:tcPr/>
                </a:tc>
                <a:tc>
                  <a:txBody>
                    <a:bodyPr/>
                    <a:lstStyle/>
                    <a:p>
                      <a:r>
                        <a:rPr lang="ru-RU" sz="1400" dirty="0" smtClean="0">
                          <a:solidFill>
                            <a:srgbClr val="FF0000"/>
                          </a:solidFill>
                        </a:rPr>
                        <a:t>180</a:t>
                      </a:r>
                      <a:endParaRPr lang="ru-RU" sz="1400" dirty="0">
                        <a:solidFill>
                          <a:srgbClr val="FF0000"/>
                        </a:solidFill>
                      </a:endParaRPr>
                    </a:p>
                  </a:txBody>
                  <a:tcPr/>
                </a:tc>
                <a:tc>
                  <a:txBody>
                    <a:bodyPr/>
                    <a:lstStyle/>
                    <a:p>
                      <a:r>
                        <a:rPr lang="ru-RU" sz="1400" dirty="0" smtClean="0">
                          <a:solidFill>
                            <a:srgbClr val="FF0000"/>
                          </a:solidFill>
                        </a:rPr>
                        <a:t>124</a:t>
                      </a:r>
                      <a:endParaRPr lang="ru-RU" sz="1400" dirty="0">
                        <a:solidFill>
                          <a:srgbClr val="FF0000"/>
                        </a:solidFill>
                      </a:endParaRPr>
                    </a:p>
                  </a:txBody>
                  <a:tcPr/>
                </a:tc>
                <a:tc>
                  <a:txBody>
                    <a:bodyPr/>
                    <a:lstStyle/>
                    <a:p>
                      <a:r>
                        <a:rPr lang="ru-RU" sz="1400" dirty="0" smtClean="0">
                          <a:solidFill>
                            <a:srgbClr val="FF0000"/>
                          </a:solidFill>
                        </a:rPr>
                        <a:t>156</a:t>
                      </a:r>
                      <a:endParaRPr lang="ru-RU" sz="1400" dirty="0">
                        <a:solidFill>
                          <a:srgbClr val="FF0000"/>
                        </a:solidFill>
                      </a:endParaRPr>
                    </a:p>
                  </a:txBody>
                  <a:tcPr/>
                </a:tc>
                <a:tc>
                  <a:txBody>
                    <a:bodyPr/>
                    <a:lstStyle/>
                    <a:p>
                      <a:r>
                        <a:rPr lang="ru-RU" sz="1400" dirty="0" smtClean="0">
                          <a:solidFill>
                            <a:srgbClr val="FF0000"/>
                          </a:solidFill>
                        </a:rPr>
                        <a:t>43</a:t>
                      </a:r>
                      <a:endParaRPr lang="ru-RU" sz="1400" dirty="0">
                        <a:solidFill>
                          <a:srgbClr val="FF0000"/>
                        </a:solidFill>
                      </a:endParaRPr>
                    </a:p>
                  </a:txBody>
                  <a:tcPr/>
                </a:tc>
                <a:tc>
                  <a:txBody>
                    <a:bodyPr/>
                    <a:lstStyle/>
                    <a:p>
                      <a:r>
                        <a:rPr lang="ru-RU" sz="1400" dirty="0" smtClean="0">
                          <a:solidFill>
                            <a:srgbClr val="FF0000"/>
                          </a:solidFill>
                        </a:rPr>
                        <a:t>180</a:t>
                      </a:r>
                      <a:endParaRPr lang="ru-RU" sz="1400" dirty="0">
                        <a:solidFill>
                          <a:srgbClr val="FF0000"/>
                        </a:solidFill>
                      </a:endParaRPr>
                    </a:p>
                  </a:txBody>
                  <a:tcPr/>
                </a:tc>
                <a:tc>
                  <a:txBody>
                    <a:bodyPr/>
                    <a:lstStyle/>
                    <a:p>
                      <a:r>
                        <a:rPr lang="ru-RU" sz="1400" dirty="0" smtClean="0">
                          <a:solidFill>
                            <a:srgbClr val="FF0000"/>
                          </a:solidFill>
                        </a:rPr>
                        <a:t>60</a:t>
                      </a:r>
                      <a:endParaRPr lang="ru-RU" sz="1400" dirty="0">
                        <a:solidFill>
                          <a:srgbClr val="FF0000"/>
                        </a:solidFill>
                      </a:endParaRPr>
                    </a:p>
                  </a:txBody>
                  <a:tcPr/>
                </a:tc>
                <a:tc>
                  <a:txBody>
                    <a:bodyPr/>
                    <a:lstStyle/>
                    <a:p>
                      <a:r>
                        <a:rPr lang="ru-RU" sz="1400" dirty="0" smtClean="0">
                          <a:solidFill>
                            <a:srgbClr val="FF0000"/>
                          </a:solidFill>
                        </a:rPr>
                        <a:t>156</a:t>
                      </a:r>
                      <a:endParaRPr lang="ru-RU" sz="1400" dirty="0">
                        <a:solidFill>
                          <a:srgbClr val="FF0000"/>
                        </a:solidFill>
                      </a:endParaRPr>
                    </a:p>
                  </a:txBody>
                  <a:tcPr/>
                </a:tc>
                <a:tc>
                  <a:txBody>
                    <a:bodyPr/>
                    <a:lstStyle/>
                    <a:p>
                      <a:r>
                        <a:rPr lang="ru-RU" sz="1400" dirty="0" smtClean="0">
                          <a:solidFill>
                            <a:srgbClr val="FF0000"/>
                          </a:solidFill>
                        </a:rPr>
                        <a:t>96</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a:t>
                      </a:r>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endParaRPr lang="ru-RU" sz="1400" dirty="0">
                        <a:solidFill>
                          <a:srgbClr val="FF0000"/>
                        </a:solidFill>
                      </a:endParaRPr>
                    </a:p>
                  </a:txBody>
                  <a:tcPr/>
                </a:tc>
                <a:tc>
                  <a:txBody>
                    <a:bodyPr/>
                    <a:lstStyle/>
                    <a:p>
                      <a:r>
                        <a:rPr lang="ru-RU" sz="1400" dirty="0" smtClean="0">
                          <a:solidFill>
                            <a:srgbClr val="FF0000"/>
                          </a:solidFill>
                        </a:rPr>
                        <a:t>122</a:t>
                      </a:r>
                    </a:p>
                    <a:p>
                      <a:endParaRPr lang="ru-RU" sz="1400" dirty="0" smtClean="0">
                        <a:solidFill>
                          <a:srgbClr val="FF0000"/>
                        </a:solidFill>
                      </a:endParaRPr>
                    </a:p>
                    <a:p>
                      <a:r>
                        <a:rPr lang="ru-RU" sz="1400" dirty="0" smtClean="0">
                          <a:solidFill>
                            <a:srgbClr val="FF0000"/>
                          </a:solidFill>
                        </a:rPr>
                        <a:t>173</a:t>
                      </a:r>
                    </a:p>
                  </a:txBody>
                  <a:tcPr/>
                </a:tc>
              </a:tr>
            </a:tbl>
          </a:graphicData>
        </a:graphic>
      </p:graphicFrame>
      <p:sp>
        <p:nvSpPr>
          <p:cNvPr id="67586" name="TextBox 3"/>
          <p:cNvSpPr txBox="1">
            <a:spLocks noChangeArrowheads="1"/>
          </p:cNvSpPr>
          <p:nvPr/>
        </p:nvSpPr>
        <p:spPr bwMode="auto">
          <a:xfrm>
            <a:off x="142875" y="428625"/>
            <a:ext cx="8858250" cy="369888"/>
          </a:xfrm>
          <a:prstGeom prst="rect">
            <a:avLst/>
          </a:prstGeom>
          <a:noFill/>
          <a:ln w="9525">
            <a:noFill/>
            <a:miter lim="800000"/>
            <a:headEnd/>
            <a:tailEnd/>
          </a:ln>
        </p:spPr>
        <p:txBody>
          <a:bodyPr>
            <a:spAutoFit/>
          </a:bodyPr>
          <a:lstStyle/>
          <a:p>
            <a:r>
              <a:rPr lang="ru-RU">
                <a:latin typeface="Constantia" pitchFamily="18" charset="0"/>
              </a:rPr>
              <a:t> </a:t>
            </a:r>
            <a:r>
              <a:rPr lang="ru-RU">
                <a:solidFill>
                  <a:srgbClr val="C00000"/>
                </a:solidFill>
                <a:latin typeface="Constantia" pitchFamily="18" charset="0"/>
              </a:rPr>
              <a:t>ОПРЕДЕЛЕНИЕ   АЭРОБНОЙ   И   ФИЗИЧЕСКОЙ   НАГРУЗКИ   НА   ОРГАНИЗМ</a:t>
            </a:r>
            <a:endParaRPr lang="ru-RU">
              <a:latin typeface="Constantia" pitchFamily="18" charset="0"/>
            </a:endParaRPr>
          </a:p>
        </p:txBody>
      </p:sp>
      <p:sp>
        <p:nvSpPr>
          <p:cNvPr id="67587" name="TextBox 4"/>
          <p:cNvSpPr txBox="1">
            <a:spLocks noChangeArrowheads="1"/>
          </p:cNvSpPr>
          <p:nvPr/>
        </p:nvSpPr>
        <p:spPr bwMode="auto">
          <a:xfrm>
            <a:off x="2500313" y="0"/>
            <a:ext cx="3857625" cy="461963"/>
          </a:xfrm>
          <a:prstGeom prst="rect">
            <a:avLst/>
          </a:prstGeom>
          <a:noFill/>
          <a:ln w="9525">
            <a:noFill/>
            <a:miter lim="800000"/>
            <a:headEnd/>
            <a:tailEnd/>
          </a:ln>
        </p:spPr>
        <p:txBody>
          <a:bodyPr>
            <a:spAutoFit/>
          </a:bodyPr>
          <a:lstStyle/>
          <a:p>
            <a:r>
              <a:rPr lang="ru-RU" sz="2400">
                <a:solidFill>
                  <a:srgbClr val="FF0000"/>
                </a:solidFill>
                <a:latin typeface="Constantia" pitchFamily="18" charset="0"/>
              </a:rPr>
              <a:t>ПРИМЕРНАЯ   ТАБЛИЦА</a:t>
            </a:r>
          </a:p>
        </p:txBody>
      </p:sp>
      <p:sp>
        <p:nvSpPr>
          <p:cNvPr id="67588" name="TextBox 5"/>
          <p:cNvSpPr txBox="1">
            <a:spLocks noChangeArrowheads="1"/>
          </p:cNvSpPr>
          <p:nvPr/>
        </p:nvSpPr>
        <p:spPr bwMode="auto">
          <a:xfrm>
            <a:off x="0" y="5072063"/>
            <a:ext cx="9001125" cy="1508125"/>
          </a:xfrm>
          <a:prstGeom prst="rect">
            <a:avLst/>
          </a:prstGeom>
          <a:noFill/>
          <a:ln w="9525">
            <a:noFill/>
            <a:miter lim="800000"/>
            <a:headEnd/>
            <a:tailEnd/>
          </a:ln>
        </p:spPr>
        <p:txBody>
          <a:bodyPr>
            <a:spAutoFit/>
          </a:bodyPr>
          <a:lstStyle/>
          <a:p>
            <a:r>
              <a:rPr lang="ru-RU">
                <a:latin typeface="Constantia" pitchFamily="18" charset="0"/>
              </a:rPr>
              <a:t> </a:t>
            </a:r>
            <a:r>
              <a:rPr lang="ru-RU" sz="1400">
                <a:solidFill>
                  <a:srgbClr val="002060"/>
                </a:solidFill>
                <a:latin typeface="Constantia" pitchFamily="18" charset="0"/>
              </a:rPr>
              <a:t>Начальный  пульс  </a:t>
            </a:r>
            <a:r>
              <a:rPr lang="ru-RU" sz="1400">
                <a:solidFill>
                  <a:srgbClr val="FF0000"/>
                </a:solidFill>
                <a:latin typeface="Constantia" pitchFamily="18" charset="0"/>
              </a:rPr>
              <a:t>72 уд., в мин. </a:t>
            </a:r>
            <a:r>
              <a:rPr lang="ru-RU" sz="1400">
                <a:solidFill>
                  <a:srgbClr val="002060"/>
                </a:solidFill>
                <a:latin typeface="Constantia" pitchFamily="18" charset="0"/>
              </a:rPr>
              <a:t>Пульс после занятий  </a:t>
            </a:r>
            <a:r>
              <a:rPr lang="ru-RU" sz="1400">
                <a:solidFill>
                  <a:srgbClr val="FF0000"/>
                </a:solidFill>
                <a:latin typeface="Constantia" pitchFamily="18" charset="0"/>
              </a:rPr>
              <a:t>96 уд., в мин. </a:t>
            </a:r>
            <a:r>
              <a:rPr lang="ru-RU" sz="1400">
                <a:solidFill>
                  <a:srgbClr val="002060"/>
                </a:solidFill>
                <a:latin typeface="Constantia" pitchFamily="18" charset="0"/>
              </a:rPr>
              <a:t> Начальный пульс должен  быть равен  пульсу после занятий</a:t>
            </a:r>
            <a:r>
              <a:rPr lang="ru-RU" sz="1400">
                <a:solidFill>
                  <a:srgbClr val="FF0000"/>
                </a:solidFill>
                <a:latin typeface="Constantia" pitchFamily="18" charset="0"/>
              </a:rPr>
              <a:t> («+»  «-» 1 уд.).</a:t>
            </a:r>
            <a:r>
              <a:rPr lang="ru-RU">
                <a:solidFill>
                  <a:srgbClr val="FF0000"/>
                </a:solidFill>
                <a:latin typeface="Constantia" pitchFamily="18" charset="0"/>
              </a:rPr>
              <a:t>  </a:t>
            </a:r>
            <a:r>
              <a:rPr lang="ru-RU" sz="1400">
                <a:solidFill>
                  <a:srgbClr val="002060"/>
                </a:solidFill>
                <a:latin typeface="Constantia" pitchFamily="18" charset="0"/>
              </a:rPr>
              <a:t>Субъективные показатели хорошие. Максимальный пульс после нагрузки – </a:t>
            </a:r>
            <a:r>
              <a:rPr lang="ru-RU" sz="1400">
                <a:solidFill>
                  <a:srgbClr val="FF0000"/>
                </a:solidFill>
                <a:latin typeface="Constantia" pitchFamily="18" charset="0"/>
              </a:rPr>
              <a:t>180 уд., в мин., </a:t>
            </a:r>
            <a:r>
              <a:rPr lang="ru-RU" sz="1400">
                <a:solidFill>
                  <a:srgbClr val="002060"/>
                </a:solidFill>
                <a:latin typeface="Constantia" pitchFamily="18" charset="0"/>
              </a:rPr>
              <a:t>а минимальный  </a:t>
            </a:r>
            <a:r>
              <a:rPr lang="ru-RU" sz="1400">
                <a:solidFill>
                  <a:srgbClr val="FF0000"/>
                </a:solidFill>
                <a:latin typeface="Constantia" pitchFamily="18" charset="0"/>
              </a:rPr>
              <a:t>156 уд., в мин. </a:t>
            </a:r>
            <a:r>
              <a:rPr lang="ru-RU" sz="1400">
                <a:solidFill>
                  <a:srgbClr val="002060"/>
                </a:solidFill>
                <a:latin typeface="Constantia" pitchFamily="18" charset="0"/>
              </a:rPr>
              <a:t>По  таблице, начальный пульс до занятий  </a:t>
            </a:r>
            <a:r>
              <a:rPr lang="ru-RU" sz="1400">
                <a:solidFill>
                  <a:srgbClr val="FF0000"/>
                </a:solidFill>
                <a:latin typeface="Constantia" pitchFamily="18" charset="0"/>
              </a:rPr>
              <a:t>72  уд., в мин</a:t>
            </a:r>
            <a:r>
              <a:rPr lang="ru-RU" sz="1400">
                <a:solidFill>
                  <a:srgbClr val="002060"/>
                </a:solidFill>
                <a:latin typeface="Constantia" pitchFamily="18" charset="0"/>
              </a:rPr>
              <a:t>., а конечный  </a:t>
            </a:r>
            <a:r>
              <a:rPr lang="ru-RU" sz="1400">
                <a:solidFill>
                  <a:srgbClr val="FF0000"/>
                </a:solidFill>
                <a:latin typeface="Constantia" pitchFamily="18" charset="0"/>
              </a:rPr>
              <a:t>96 уд., в </a:t>
            </a:r>
            <a:r>
              <a:rPr lang="ru-RU" sz="1400">
                <a:solidFill>
                  <a:srgbClr val="002060"/>
                </a:solidFill>
                <a:latin typeface="Constantia" pitchFamily="18" charset="0"/>
              </a:rPr>
              <a:t>мин.  Организм Иванова не натренирован. </a:t>
            </a:r>
            <a:r>
              <a:rPr lang="ru-RU" sz="1400" b="1">
                <a:solidFill>
                  <a:srgbClr val="002060"/>
                </a:solidFill>
                <a:latin typeface="Constantia" pitchFamily="18" charset="0"/>
              </a:rPr>
              <a:t>ВЫЧИСЛЕНИЕ</a:t>
            </a:r>
            <a:r>
              <a:rPr lang="ru-RU" sz="1400">
                <a:solidFill>
                  <a:srgbClr val="002060"/>
                </a:solidFill>
                <a:latin typeface="Constantia" pitchFamily="18" charset="0"/>
              </a:rPr>
              <a:t>: число </a:t>
            </a:r>
            <a:r>
              <a:rPr lang="ru-RU" sz="1400">
                <a:solidFill>
                  <a:srgbClr val="FF0000"/>
                </a:solidFill>
                <a:latin typeface="Constantia" pitchFamily="18" charset="0"/>
              </a:rPr>
              <a:t>220 – 16 лет. </a:t>
            </a:r>
            <a:r>
              <a:rPr lang="ru-RU" sz="1400">
                <a:solidFill>
                  <a:srgbClr val="002060"/>
                </a:solidFill>
                <a:latin typeface="Constantia" pitchFamily="18" charset="0"/>
              </a:rPr>
              <a:t>Полученное число  </a:t>
            </a:r>
            <a:r>
              <a:rPr lang="ru-RU" sz="1400">
                <a:solidFill>
                  <a:srgbClr val="FF0000"/>
                </a:solidFill>
                <a:latin typeface="Constantia" pitchFamily="18" charset="0"/>
              </a:rPr>
              <a:t>204  х  0.6 = 122 уд., в мин</a:t>
            </a:r>
            <a:r>
              <a:rPr lang="ru-RU" sz="1400">
                <a:solidFill>
                  <a:srgbClr val="002060"/>
                </a:solidFill>
                <a:latin typeface="Constantia" pitchFamily="18" charset="0"/>
              </a:rPr>
              <a:t>.,  это </a:t>
            </a:r>
            <a:r>
              <a:rPr lang="ru-RU" sz="1400" b="1">
                <a:solidFill>
                  <a:srgbClr val="002060"/>
                </a:solidFill>
                <a:latin typeface="Constantia" pitchFamily="18" charset="0"/>
              </a:rPr>
              <a:t>минимальная аэробная нагрузка</a:t>
            </a:r>
            <a:r>
              <a:rPr lang="ru-RU" sz="1400">
                <a:solidFill>
                  <a:srgbClr val="002060"/>
                </a:solidFill>
                <a:latin typeface="Constantia" pitchFamily="18" charset="0"/>
              </a:rPr>
              <a:t>. Также число  </a:t>
            </a:r>
            <a:r>
              <a:rPr lang="ru-RU" sz="1400">
                <a:solidFill>
                  <a:srgbClr val="FF0000"/>
                </a:solidFill>
                <a:latin typeface="Constantia" pitchFamily="18" charset="0"/>
              </a:rPr>
              <a:t>204  х  0.85 = 173 уд., в мин</a:t>
            </a:r>
            <a:r>
              <a:rPr lang="ru-RU" sz="1400">
                <a:solidFill>
                  <a:srgbClr val="002060"/>
                </a:solidFill>
                <a:latin typeface="Constantia" pitchFamily="18" charset="0"/>
              </a:rPr>
              <a:t>., это  </a:t>
            </a:r>
            <a:r>
              <a:rPr lang="ru-RU" sz="1400" b="1">
                <a:solidFill>
                  <a:srgbClr val="002060"/>
                </a:solidFill>
                <a:latin typeface="Constantia" pitchFamily="18" charset="0"/>
              </a:rPr>
              <a:t>максимальная аэробная нагрузка </a:t>
            </a:r>
            <a:r>
              <a:rPr lang="ru-RU" sz="1400">
                <a:solidFill>
                  <a:srgbClr val="002060"/>
                </a:solidFill>
                <a:latin typeface="Constantia" pitchFamily="18" charset="0"/>
              </a:rPr>
              <a:t>на организм Иванова.   </a:t>
            </a:r>
            <a:endParaRPr lang="ru-RU">
              <a:solidFill>
                <a:srgbClr val="FF0000"/>
              </a:solidFill>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8610" name="Picture 2" descr="C:\Users\Vadim\Desktop\20100520144905 (1).jpg"/>
          <p:cNvPicPr>
            <a:picLocks noChangeAspect="1" noChangeArrowheads="1"/>
          </p:cNvPicPr>
          <p:nvPr/>
        </p:nvPicPr>
        <p:blipFill>
          <a:blip r:embed="rId4"/>
          <a:srcRect/>
          <a:stretch>
            <a:fillRect/>
          </a:stretch>
        </p:blipFill>
        <p:spPr bwMode="auto">
          <a:xfrm>
            <a:off x="2286000" y="1714500"/>
            <a:ext cx="4214813" cy="2357438"/>
          </a:xfrm>
          <a:prstGeom prst="rect">
            <a:avLst/>
          </a:prstGeom>
          <a:noFill/>
          <a:ln w="9525">
            <a:noFill/>
            <a:miter lim="800000"/>
            <a:headEnd/>
            <a:tailEnd/>
          </a:ln>
        </p:spPr>
      </p:pic>
      <p:sp>
        <p:nvSpPr>
          <p:cNvPr id="5" name="Прямоугольник 4"/>
          <p:cNvSpPr/>
          <p:nvPr/>
        </p:nvSpPr>
        <p:spPr>
          <a:xfrm>
            <a:off x="928688" y="4214813"/>
            <a:ext cx="7215187" cy="2062162"/>
          </a:xfrm>
          <a:prstGeom prst="rect">
            <a:avLst/>
          </a:prstGeom>
        </p:spPr>
        <p:txBody>
          <a:bodyPr>
            <a:spAutoFit/>
          </a:bodyPr>
          <a:lstStyle/>
          <a:p>
            <a:pPr fontAlgn="auto">
              <a:spcBef>
                <a:spcPts val="0"/>
              </a:spcBef>
              <a:spcAft>
                <a:spcPts val="0"/>
              </a:spcAft>
              <a:defRPr/>
            </a:pPr>
            <a:r>
              <a:rPr lang="ru-RU" sz="1600" b="1" dirty="0">
                <a:solidFill>
                  <a:srgbClr val="0070C0"/>
                </a:solidFill>
                <a:latin typeface="+mn-lt"/>
              </a:rPr>
              <a:t>                                           ХОД   ЗАНЯТИЙ</a:t>
            </a:r>
            <a:r>
              <a:rPr lang="ru-RU" sz="1600" b="1" u="sng" dirty="0">
                <a:solidFill>
                  <a:srgbClr val="0070C0"/>
                </a:solidFill>
                <a:latin typeface="+mn-lt"/>
              </a:rPr>
              <a:t> </a:t>
            </a:r>
            <a:endParaRPr lang="ru-RU" sz="1600" dirty="0">
              <a:solidFill>
                <a:srgbClr val="0070C0"/>
              </a:solidFill>
              <a:latin typeface="+mn-lt"/>
            </a:endParaRPr>
          </a:p>
          <a:p>
            <a:pPr marL="342900" indent="-342900" fontAlgn="auto">
              <a:spcBef>
                <a:spcPts val="0"/>
              </a:spcBef>
              <a:spcAft>
                <a:spcPts val="0"/>
              </a:spcAft>
              <a:buFontTx/>
              <a:buAutoNum type="arabicPeriod"/>
              <a:defRPr/>
            </a:pPr>
            <a:r>
              <a:rPr lang="ru-RU" sz="1600" b="1" dirty="0">
                <a:solidFill>
                  <a:srgbClr val="0070C0"/>
                </a:solidFill>
                <a:latin typeface="+mn-lt"/>
              </a:rPr>
              <a:t>Организационный момент </a:t>
            </a:r>
            <a:r>
              <a:rPr lang="ru-RU" sz="1600" dirty="0">
                <a:solidFill>
                  <a:srgbClr val="0070C0"/>
                </a:solidFill>
                <a:latin typeface="+mn-lt"/>
              </a:rPr>
              <a:t>(1 – мин.).</a:t>
            </a:r>
          </a:p>
          <a:p>
            <a:pPr marL="342900" indent="-342900" fontAlgn="auto">
              <a:spcBef>
                <a:spcPts val="0"/>
              </a:spcBef>
              <a:spcAft>
                <a:spcPts val="0"/>
              </a:spcAft>
              <a:buFontTx/>
              <a:buAutoNum type="arabicPeriod"/>
              <a:defRPr/>
            </a:pPr>
            <a:r>
              <a:rPr lang="ru-RU" sz="1600" b="1" dirty="0">
                <a:solidFill>
                  <a:srgbClr val="0070C0"/>
                </a:solidFill>
                <a:latin typeface="+mn-lt"/>
              </a:rPr>
              <a:t>Актуал</a:t>
            </a:r>
            <a:r>
              <a:rPr lang="ru-RU" sz="1600" dirty="0">
                <a:solidFill>
                  <a:srgbClr val="0070C0"/>
                </a:solidFill>
                <a:latin typeface="+mn-lt"/>
              </a:rPr>
              <a:t>изац</a:t>
            </a:r>
            <a:r>
              <a:rPr lang="ru-RU" sz="1600" b="1" dirty="0">
                <a:solidFill>
                  <a:srgbClr val="0070C0"/>
                </a:solidFill>
                <a:latin typeface="+mn-lt"/>
              </a:rPr>
              <a:t>ия опорных знаний </a:t>
            </a:r>
            <a:r>
              <a:rPr lang="ru-RU" sz="1600" dirty="0">
                <a:solidFill>
                  <a:srgbClr val="0070C0"/>
                </a:solidFill>
                <a:latin typeface="+mn-lt"/>
              </a:rPr>
              <a:t>(4 мин.): решение ситуационных задач: самостоятельный замер пульса, чтобы  измерить частоту сердцебиения во время аэробной тренировки, нащупайте свой пульс большим и указательным пальцами, слегка нажимая на артерию возле большого пальца другой руки (на внутренней стороне запястья) или на сонную артерию на шее), просмотр и разбор теста</a:t>
            </a:r>
            <a:r>
              <a:rPr lang="ru-RU" sz="1400" dirty="0">
                <a:solidFill>
                  <a:srgbClr val="C00000"/>
                </a:solidFill>
                <a:latin typeface="+mn-lt"/>
              </a:rPr>
              <a:t>. </a:t>
            </a:r>
            <a:endParaRPr lang="ru-RU" sz="1400" dirty="0">
              <a:latin typeface="+mn-lt"/>
            </a:endParaRPr>
          </a:p>
        </p:txBody>
      </p:sp>
      <p:sp>
        <p:nvSpPr>
          <p:cNvPr id="68612" name="TextBox 5"/>
          <p:cNvSpPr txBox="1">
            <a:spLocks noChangeArrowheads="1"/>
          </p:cNvSpPr>
          <p:nvPr/>
        </p:nvSpPr>
        <p:spPr bwMode="auto">
          <a:xfrm>
            <a:off x="1763713" y="404813"/>
            <a:ext cx="612140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9634" name="Прямоугольник 3"/>
          <p:cNvSpPr>
            <a:spLocks noChangeArrowheads="1"/>
          </p:cNvSpPr>
          <p:nvPr/>
        </p:nvSpPr>
        <p:spPr bwMode="auto">
          <a:xfrm>
            <a:off x="928688" y="3643313"/>
            <a:ext cx="7286625" cy="2554287"/>
          </a:xfrm>
          <a:prstGeom prst="rect">
            <a:avLst/>
          </a:prstGeom>
          <a:noFill/>
          <a:ln w="9525">
            <a:noFill/>
            <a:miter lim="800000"/>
            <a:headEnd/>
            <a:tailEnd/>
          </a:ln>
        </p:spPr>
        <p:txBody>
          <a:bodyPr>
            <a:spAutoFit/>
          </a:bodyPr>
          <a:lstStyle/>
          <a:p>
            <a:r>
              <a:rPr lang="ru-RU" sz="1600" b="1">
                <a:solidFill>
                  <a:srgbClr val="0070C0"/>
                </a:solidFill>
                <a:latin typeface="Constantia" pitchFamily="18" charset="0"/>
              </a:rPr>
              <a:t>Изучение нового материала</a:t>
            </a:r>
            <a:r>
              <a:rPr lang="ru-RU" sz="1600">
                <a:solidFill>
                  <a:srgbClr val="0070C0"/>
                </a:solidFill>
                <a:latin typeface="Constantia" pitchFamily="18" charset="0"/>
              </a:rPr>
              <a:t>: ( 20 мин.): а) рассказ, объяснение – аэробные упражнения тренеруют сердечно-сосудистую систему для этого необходимо тренироваться  первые 6 –ть  недель,  3 раза в неделю, на каждом занятии нагрузка должна быть интенсивной от 20 - 30 мин. Последующие  недели время занятий до 40 мин. Чтобы определить оптимальную меру интенсивности нагрузки, вам нужно будет в конце занятий вычислить, с какой частотой должно биться ваше сердце во время тренировки, и регулярно замерять свой пульс;  б) наглядная демонстрация, наглядное пособие;  в)замер пульса до занятий и запись в тестовый листок;  г) Разминка – 12 минутный бег, разминка рук и туловища (8мин.). </a:t>
            </a:r>
          </a:p>
        </p:txBody>
      </p:sp>
      <p:pic>
        <p:nvPicPr>
          <p:cNvPr id="69635" name="Picture 2" descr="C:\Users\Vadim\Pictures\27.05.2010\20100520144938 (1).jpg"/>
          <p:cNvPicPr>
            <a:picLocks noChangeAspect="1" noChangeArrowheads="1"/>
          </p:cNvPicPr>
          <p:nvPr/>
        </p:nvPicPr>
        <p:blipFill>
          <a:blip r:embed="rId4"/>
          <a:srcRect/>
          <a:stretch>
            <a:fillRect/>
          </a:stretch>
        </p:blipFill>
        <p:spPr bwMode="auto">
          <a:xfrm>
            <a:off x="2214563" y="1500188"/>
            <a:ext cx="4786312" cy="2143125"/>
          </a:xfrm>
          <a:prstGeom prst="rect">
            <a:avLst/>
          </a:prstGeom>
          <a:noFill/>
          <a:ln w="9525">
            <a:noFill/>
            <a:miter lim="800000"/>
            <a:headEnd/>
            <a:tailEnd/>
          </a:ln>
        </p:spPr>
      </p:pic>
      <p:sp>
        <p:nvSpPr>
          <p:cNvPr id="69636" name="TextBox 4"/>
          <p:cNvSpPr txBox="1">
            <a:spLocks noChangeArrowheads="1"/>
          </p:cNvSpPr>
          <p:nvPr/>
        </p:nvSpPr>
        <p:spPr bwMode="auto">
          <a:xfrm>
            <a:off x="1979613" y="404813"/>
            <a:ext cx="5832475"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219075" y="-255588"/>
            <a:ext cx="9723438" cy="7369176"/>
          </a:xfrm>
          <a:prstGeom prst="rect">
            <a:avLst/>
          </a:prstGeom>
          <a:noFill/>
        </p:spPr>
      </p:pic>
      <p:sp>
        <p:nvSpPr>
          <p:cNvPr id="70658" name="TextBox 2"/>
          <p:cNvSpPr txBox="1">
            <a:spLocks noChangeArrowheads="1"/>
          </p:cNvSpPr>
          <p:nvPr/>
        </p:nvSpPr>
        <p:spPr bwMode="auto">
          <a:xfrm>
            <a:off x="928688" y="5357813"/>
            <a:ext cx="7286625" cy="646112"/>
          </a:xfrm>
          <a:prstGeom prst="rect">
            <a:avLst/>
          </a:prstGeom>
          <a:noFill/>
          <a:ln w="9525">
            <a:noFill/>
            <a:miter lim="800000"/>
            <a:headEnd/>
            <a:tailEnd/>
          </a:ln>
        </p:spPr>
        <p:txBody>
          <a:bodyPr>
            <a:spAutoFit/>
          </a:bodyPr>
          <a:lstStyle/>
          <a:p>
            <a:r>
              <a:rPr lang="ru-RU">
                <a:solidFill>
                  <a:srgbClr val="0070C0"/>
                </a:solidFill>
                <a:latin typeface="Constantia" pitchFamily="18" charset="0"/>
              </a:rPr>
              <a:t>РАЗМИНКА:  12 – минутный бег,   далее  8 – и   минутная разминка рук и плечевого пояса, туловища, ног.</a:t>
            </a:r>
          </a:p>
        </p:txBody>
      </p:sp>
      <p:pic>
        <p:nvPicPr>
          <p:cNvPr id="70659" name="Picture 2" descr="C:\Users\Vadim\Pictures\27.05.2010\20100521151227 (1).jpg"/>
          <p:cNvPicPr>
            <a:picLocks noChangeAspect="1" noChangeArrowheads="1"/>
          </p:cNvPicPr>
          <p:nvPr/>
        </p:nvPicPr>
        <p:blipFill>
          <a:blip r:embed="rId4"/>
          <a:srcRect/>
          <a:stretch>
            <a:fillRect/>
          </a:stretch>
        </p:blipFill>
        <p:spPr bwMode="auto">
          <a:xfrm>
            <a:off x="1928813" y="1714500"/>
            <a:ext cx="5572125" cy="3071813"/>
          </a:xfrm>
          <a:prstGeom prst="rect">
            <a:avLst/>
          </a:prstGeom>
          <a:noFill/>
          <a:ln w="9525">
            <a:noFill/>
            <a:miter lim="800000"/>
            <a:headEnd/>
            <a:tailEnd/>
          </a:ln>
        </p:spPr>
      </p:pic>
      <p:sp>
        <p:nvSpPr>
          <p:cNvPr id="70660" name="TextBox 4"/>
          <p:cNvSpPr txBox="1">
            <a:spLocks noChangeArrowheads="1"/>
          </p:cNvSpPr>
          <p:nvPr/>
        </p:nvSpPr>
        <p:spPr bwMode="auto">
          <a:xfrm>
            <a:off x="1403350" y="333375"/>
            <a:ext cx="5545138"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857250" y="1785938"/>
            <a:ext cx="7429500" cy="923925"/>
          </a:xfrm>
          <a:prstGeom prst="rect">
            <a:avLst/>
          </a:prstGeom>
          <a:noFill/>
        </p:spPr>
        <p:txBody>
          <a:bodyPr>
            <a:spAutoFit/>
          </a:bodyPr>
          <a:lstStyle/>
          <a:p>
            <a:pPr fontAlgn="auto">
              <a:spcBef>
                <a:spcPts val="0"/>
              </a:spcBef>
              <a:spcAft>
                <a:spcPts val="0"/>
              </a:spcAft>
              <a:defRPr/>
            </a:pPr>
            <a:r>
              <a:rPr lang="ru-RU" b="1" dirty="0">
                <a:solidFill>
                  <a:srgbClr val="0070C0"/>
                </a:solidFill>
                <a:latin typeface="+mn-lt"/>
              </a:rPr>
              <a:t>ЗАКРЕПЛЕНИЕ   ИЗУЧЕННОГО   МАТЕРИАЛА   (30 – 40 мин.):</a:t>
            </a:r>
          </a:p>
          <a:p>
            <a:pPr marL="342900" indent="-342900" fontAlgn="auto">
              <a:spcBef>
                <a:spcPts val="0"/>
              </a:spcBef>
              <a:spcAft>
                <a:spcPts val="0"/>
              </a:spcAft>
              <a:buFontTx/>
              <a:buAutoNum type="arabicPeriod"/>
              <a:defRPr/>
            </a:pPr>
            <a:r>
              <a:rPr lang="ru-RU" dirty="0">
                <a:solidFill>
                  <a:srgbClr val="0070C0"/>
                </a:solidFill>
                <a:latin typeface="+mn-lt"/>
              </a:rPr>
              <a:t>Прыжки на скакалке   1-2   минуты,  после  нагрузки замер  пульса, запись  в  листок   теста  количество  прыжков  и  даров  пульса;</a:t>
            </a:r>
          </a:p>
        </p:txBody>
      </p:sp>
      <p:pic>
        <p:nvPicPr>
          <p:cNvPr id="71683" name="Picture 2" descr="C:\Users\Vadim\Pictures\27.05.2010\20100520145034 (1).jpg"/>
          <p:cNvPicPr>
            <a:picLocks noChangeAspect="1" noChangeArrowheads="1"/>
          </p:cNvPicPr>
          <p:nvPr/>
        </p:nvPicPr>
        <p:blipFill>
          <a:blip r:embed="rId4"/>
          <a:srcRect/>
          <a:stretch>
            <a:fillRect/>
          </a:stretch>
        </p:blipFill>
        <p:spPr bwMode="auto">
          <a:xfrm>
            <a:off x="1571625" y="2786063"/>
            <a:ext cx="6072188" cy="3286125"/>
          </a:xfrm>
          <a:prstGeom prst="rect">
            <a:avLst/>
          </a:prstGeom>
          <a:noFill/>
          <a:ln w="9525">
            <a:noFill/>
            <a:miter lim="800000"/>
            <a:headEnd/>
            <a:tailEnd/>
          </a:ln>
        </p:spPr>
      </p:pic>
      <p:sp>
        <p:nvSpPr>
          <p:cNvPr id="71684" name="TextBox 4"/>
          <p:cNvSpPr txBox="1">
            <a:spLocks noChangeArrowheads="1"/>
          </p:cNvSpPr>
          <p:nvPr/>
        </p:nvSpPr>
        <p:spPr bwMode="auto">
          <a:xfrm>
            <a:off x="1908175" y="476250"/>
            <a:ext cx="5688013"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2706" name="Прямоугольник 3"/>
          <p:cNvSpPr>
            <a:spLocks noChangeArrowheads="1"/>
          </p:cNvSpPr>
          <p:nvPr/>
        </p:nvSpPr>
        <p:spPr bwMode="auto">
          <a:xfrm>
            <a:off x="928688" y="5072063"/>
            <a:ext cx="7286625" cy="923925"/>
          </a:xfrm>
          <a:prstGeom prst="rect">
            <a:avLst/>
          </a:prstGeom>
          <a:noFill/>
          <a:ln w="9525">
            <a:noFill/>
            <a:miter lim="800000"/>
            <a:headEnd/>
            <a:tailEnd/>
          </a:ln>
        </p:spPr>
        <p:txBody>
          <a:bodyPr>
            <a:spAutoFit/>
          </a:bodyPr>
          <a:lstStyle/>
          <a:p>
            <a:pPr marL="342900" indent="-342900">
              <a:buFontTx/>
              <a:buAutoNum type="arabicPeriod"/>
            </a:pPr>
            <a:r>
              <a:rPr lang="ru-RU">
                <a:solidFill>
                  <a:srgbClr val="0070C0"/>
                </a:solidFill>
                <a:latin typeface="Constantia" pitchFamily="18" charset="0"/>
              </a:rPr>
              <a:t>Отжимание  от  пола  в  упоре  на  руках  1 – 2  минуты,  после нагрузки замер пульса,  запись  в  листок  теста  количество отжиманий  и  ударов  пульса;</a:t>
            </a:r>
          </a:p>
        </p:txBody>
      </p:sp>
      <p:pic>
        <p:nvPicPr>
          <p:cNvPr id="72707" name="Picture 2" descr="C:\Users\Vadim\Pictures\27.05.2010\20100520145159 (1).jpg"/>
          <p:cNvPicPr>
            <a:picLocks noChangeAspect="1" noChangeArrowheads="1"/>
          </p:cNvPicPr>
          <p:nvPr/>
        </p:nvPicPr>
        <p:blipFill>
          <a:blip r:embed="rId4"/>
          <a:srcRect/>
          <a:stretch>
            <a:fillRect/>
          </a:stretch>
        </p:blipFill>
        <p:spPr bwMode="auto">
          <a:xfrm>
            <a:off x="1785938" y="1571625"/>
            <a:ext cx="5429250" cy="3243263"/>
          </a:xfrm>
          <a:prstGeom prst="rect">
            <a:avLst/>
          </a:prstGeom>
          <a:noFill/>
          <a:ln w="9525">
            <a:noFill/>
            <a:miter lim="800000"/>
            <a:headEnd/>
            <a:tailEnd/>
          </a:ln>
        </p:spPr>
      </p:pic>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3730" name="Picture 4" descr="C:\Users\Vadim\Pictures\27.05.2010\20100520145300 (1).jpg"/>
          <p:cNvPicPr>
            <a:picLocks noChangeAspect="1" noChangeArrowheads="1"/>
          </p:cNvPicPr>
          <p:nvPr/>
        </p:nvPicPr>
        <p:blipFill>
          <a:blip r:embed="rId4"/>
          <a:srcRect/>
          <a:stretch>
            <a:fillRect/>
          </a:stretch>
        </p:blipFill>
        <p:spPr bwMode="auto">
          <a:xfrm>
            <a:off x="2000250" y="1571625"/>
            <a:ext cx="5286375" cy="3071813"/>
          </a:xfrm>
          <a:prstGeom prst="rect">
            <a:avLst/>
          </a:prstGeom>
          <a:noFill/>
          <a:ln w="9525">
            <a:noFill/>
            <a:miter lim="800000"/>
            <a:headEnd/>
            <a:tailEnd/>
          </a:ln>
        </p:spPr>
      </p:pic>
      <p:sp>
        <p:nvSpPr>
          <p:cNvPr id="73731" name="TextBox 5"/>
          <p:cNvSpPr txBox="1">
            <a:spLocks noChangeArrowheads="1"/>
          </p:cNvSpPr>
          <p:nvPr/>
        </p:nvSpPr>
        <p:spPr bwMode="auto">
          <a:xfrm>
            <a:off x="857250" y="4929188"/>
            <a:ext cx="7358063" cy="923925"/>
          </a:xfrm>
          <a:prstGeom prst="rect">
            <a:avLst/>
          </a:prstGeom>
          <a:noFill/>
          <a:ln w="9525">
            <a:noFill/>
            <a:miter lim="800000"/>
            <a:headEnd/>
            <a:tailEnd/>
          </a:ln>
        </p:spPr>
        <p:txBody>
          <a:bodyPr>
            <a:spAutoFit/>
          </a:bodyPr>
          <a:lstStyle/>
          <a:p>
            <a:pPr marL="342900" indent="-342900">
              <a:buFontTx/>
              <a:buAutoNum type="arabicPeriod"/>
            </a:pPr>
            <a:r>
              <a:rPr lang="ru-RU">
                <a:solidFill>
                  <a:srgbClr val="0070C0"/>
                </a:solidFill>
                <a:latin typeface="Constantia" pitchFamily="18" charset="0"/>
              </a:rPr>
              <a:t>Интенсивное  приседание  на  месте   1-2   минуты,  после нагрузки  замер  пульса,  запись  в  листок  теста  количество приседаний  и  ударов  пульса;</a:t>
            </a:r>
          </a:p>
        </p:txBody>
      </p:sp>
      <p:sp>
        <p:nvSpPr>
          <p:cNvPr id="73732" name="TextBox 4"/>
          <p:cNvSpPr txBox="1">
            <a:spLocks noChangeArrowheads="1"/>
          </p:cNvSpPr>
          <p:nvPr/>
        </p:nvSpPr>
        <p:spPr bwMode="auto">
          <a:xfrm>
            <a:off x="900113" y="333375"/>
            <a:ext cx="6840537"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4754" name="TextBox 2"/>
          <p:cNvSpPr txBox="1">
            <a:spLocks noChangeArrowheads="1"/>
          </p:cNvSpPr>
          <p:nvPr/>
        </p:nvSpPr>
        <p:spPr bwMode="auto">
          <a:xfrm>
            <a:off x="857250" y="4786313"/>
            <a:ext cx="7358063" cy="923925"/>
          </a:xfrm>
          <a:prstGeom prst="rect">
            <a:avLst/>
          </a:prstGeom>
          <a:noFill/>
          <a:ln w="9525">
            <a:noFill/>
            <a:miter lim="800000"/>
            <a:headEnd/>
            <a:tailEnd/>
          </a:ln>
        </p:spPr>
        <p:txBody>
          <a:bodyPr>
            <a:spAutoFit/>
          </a:bodyPr>
          <a:lstStyle/>
          <a:p>
            <a:pPr marL="342900" indent="-342900">
              <a:buFontTx/>
              <a:buAutoNum type="arabicPeriod"/>
            </a:pPr>
            <a:r>
              <a:rPr lang="ru-RU">
                <a:solidFill>
                  <a:srgbClr val="0070C0"/>
                </a:solidFill>
                <a:latin typeface="Constantia" pitchFamily="18" charset="0"/>
              </a:rPr>
              <a:t>Челночный  бег  6м.  в  течении   1   минуты,  после  нагрузки замер  пульса,  запись  в  листок  теста  количество  метров  и ударов  пульса.</a:t>
            </a:r>
          </a:p>
        </p:txBody>
      </p:sp>
      <p:pic>
        <p:nvPicPr>
          <p:cNvPr id="74755" name="Picture 3" descr="C:\Users\Vadim\Pictures\27.05.2010\20100520145348 (1).jpg"/>
          <p:cNvPicPr>
            <a:picLocks noChangeAspect="1" noChangeArrowheads="1"/>
          </p:cNvPicPr>
          <p:nvPr/>
        </p:nvPicPr>
        <p:blipFill>
          <a:blip r:embed="rId4"/>
          <a:srcRect/>
          <a:stretch>
            <a:fillRect/>
          </a:stretch>
        </p:blipFill>
        <p:spPr bwMode="auto">
          <a:xfrm>
            <a:off x="1714500" y="1571625"/>
            <a:ext cx="5643563" cy="2786063"/>
          </a:xfrm>
          <a:prstGeom prst="rect">
            <a:avLst/>
          </a:prstGeom>
          <a:noFill/>
          <a:ln w="9525">
            <a:noFill/>
            <a:miter lim="800000"/>
            <a:headEnd/>
            <a:tailEnd/>
          </a:ln>
        </p:spPr>
      </p:pic>
      <p:sp>
        <p:nvSpPr>
          <p:cNvPr id="74756" name="TextBox 4"/>
          <p:cNvSpPr txBox="1">
            <a:spLocks noChangeArrowheads="1"/>
          </p:cNvSpPr>
          <p:nvPr/>
        </p:nvSpPr>
        <p:spPr bwMode="auto">
          <a:xfrm>
            <a:off x="1692275" y="476250"/>
            <a:ext cx="60483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5778" name="TextBox 2"/>
          <p:cNvSpPr txBox="1">
            <a:spLocks noChangeArrowheads="1"/>
          </p:cNvSpPr>
          <p:nvPr/>
        </p:nvSpPr>
        <p:spPr bwMode="auto">
          <a:xfrm>
            <a:off x="857250" y="5143500"/>
            <a:ext cx="7358063" cy="923925"/>
          </a:xfrm>
          <a:prstGeom prst="rect">
            <a:avLst/>
          </a:prstGeom>
          <a:noFill/>
          <a:ln w="9525">
            <a:noFill/>
            <a:miter lim="800000"/>
            <a:headEnd/>
            <a:tailEnd/>
          </a:ln>
        </p:spPr>
        <p:txBody>
          <a:bodyPr>
            <a:spAutoFit/>
          </a:bodyPr>
          <a:lstStyle/>
          <a:p>
            <a:pPr marL="342900" indent="-342900"/>
            <a:r>
              <a:rPr lang="ru-RU" b="1">
                <a:solidFill>
                  <a:srgbClr val="0070C0"/>
                </a:solidFill>
                <a:latin typeface="Constantia" pitchFamily="18" charset="0"/>
              </a:rPr>
              <a:t>ИТОГ    ЗАНЯТИЙ  (10 – 15 мин.)</a:t>
            </a:r>
            <a:r>
              <a:rPr lang="ru-RU">
                <a:solidFill>
                  <a:srgbClr val="0070C0"/>
                </a:solidFill>
                <a:latin typeface="Constantia" pitchFamily="18" charset="0"/>
              </a:rPr>
              <a:t>:</a:t>
            </a:r>
          </a:p>
          <a:p>
            <a:pPr marL="342900" indent="-342900">
              <a:buFontTx/>
              <a:buAutoNum type="arabicPeriod"/>
            </a:pPr>
            <a:r>
              <a:rPr lang="ru-RU">
                <a:solidFill>
                  <a:srgbClr val="0070C0"/>
                </a:solidFill>
                <a:latin typeface="Constantia" pitchFamily="18" charset="0"/>
              </a:rPr>
              <a:t>Замер  пульса  после  3 – 5  минутного  отдыха,  запись  в  листок теста;</a:t>
            </a:r>
          </a:p>
        </p:txBody>
      </p:sp>
      <p:pic>
        <p:nvPicPr>
          <p:cNvPr id="75779" name="Picture 2" descr="C:\Users\Vadim\Pictures\27.05.2010\20100525144247 (1).jpg"/>
          <p:cNvPicPr>
            <a:picLocks noChangeAspect="1" noChangeArrowheads="1"/>
          </p:cNvPicPr>
          <p:nvPr/>
        </p:nvPicPr>
        <p:blipFill>
          <a:blip r:embed="rId4"/>
          <a:srcRect/>
          <a:stretch>
            <a:fillRect/>
          </a:stretch>
        </p:blipFill>
        <p:spPr bwMode="auto">
          <a:xfrm>
            <a:off x="1214438" y="1571625"/>
            <a:ext cx="6643687" cy="3357563"/>
          </a:xfrm>
          <a:prstGeom prst="rect">
            <a:avLst/>
          </a:prstGeom>
          <a:noFill/>
          <a:ln w="9525">
            <a:noFill/>
            <a:miter lim="800000"/>
            <a:headEnd/>
            <a:tailEnd/>
          </a:ln>
        </p:spPr>
      </p:pic>
      <p:sp>
        <p:nvSpPr>
          <p:cNvPr id="75780" name="TextBox 4"/>
          <p:cNvSpPr txBox="1">
            <a:spLocks noChangeArrowheads="1"/>
          </p:cNvSpPr>
          <p:nvPr/>
        </p:nvSpPr>
        <p:spPr bwMode="auto">
          <a:xfrm>
            <a:off x="1619250" y="476250"/>
            <a:ext cx="583247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357290" y="2357430"/>
          <a:ext cx="6072230" cy="245364"/>
        </p:xfrm>
        <a:graphic>
          <a:graphicData uri="http://schemas.openxmlformats.org/drawingml/2006/table">
            <a:tbl>
              <a:tblPr/>
              <a:tblGrid>
                <a:gridCol w="1555520"/>
                <a:gridCol w="1555520"/>
                <a:gridCol w="1556171"/>
                <a:gridCol w="1405019"/>
              </a:tblGrid>
              <a:tr h="0">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Государство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Таблица 2"/>
          <p:cNvPicPr>
            <a:picLocks noGrp="1" noChangeArrowheads="1"/>
          </p:cNvPicPr>
          <p:nvPr/>
        </p:nvPicPr>
        <p:blipFill>
          <a:blip r:embed="rId3"/>
          <a:srcRect/>
          <a:stretch>
            <a:fillRect/>
          </a:stretch>
        </p:blipFill>
        <p:spPr bwMode="auto">
          <a:xfrm>
            <a:off x="1285875" y="2713038"/>
            <a:ext cx="6224588" cy="938212"/>
          </a:xfrm>
          <a:prstGeom prst="rect">
            <a:avLst/>
          </a:prstGeom>
          <a:noFill/>
        </p:spPr>
      </p:pic>
      <p:graphicFrame>
        <p:nvGraphicFramePr>
          <p:cNvPr id="4" name="Таблица 3"/>
          <p:cNvGraphicFramePr>
            <a:graphicFrameLocks noGrp="1"/>
          </p:cNvGraphicFramePr>
          <p:nvPr/>
        </p:nvGraphicFramePr>
        <p:xfrm>
          <a:off x="1428728" y="4071942"/>
          <a:ext cx="6072230" cy="357190"/>
        </p:xfrm>
        <a:graphic>
          <a:graphicData uri="http://schemas.openxmlformats.org/drawingml/2006/table">
            <a:tbl>
              <a:tblPr/>
              <a:tblGrid>
                <a:gridCol w="1517740"/>
                <a:gridCol w="1517740"/>
                <a:gridCol w="1518375"/>
                <a:gridCol w="1518375"/>
              </a:tblGrid>
              <a:tr h="357190">
                <a:tc>
                  <a:txBody>
                    <a:bodyPr/>
                    <a:lstStyle/>
                    <a:p>
                      <a:pPr algn="just">
                        <a:lnSpc>
                          <a:spcPct val="115000"/>
                        </a:lnSpc>
                        <a:spcAft>
                          <a:spcPts val="1000"/>
                        </a:spcAft>
                      </a:pPr>
                      <a:r>
                        <a:rPr lang="ru-RU" sz="1400" dirty="0" smtClean="0">
                          <a:ln>
                            <a:solidFill>
                              <a:srgbClr val="C00000"/>
                            </a:solidFill>
                          </a:ln>
                          <a:latin typeface="Calibri"/>
                          <a:ea typeface="Calibri"/>
                          <a:cs typeface="Times New Roman"/>
                        </a:rPr>
                        <a:t>Государство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Гражданин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1400" dirty="0">
                          <a:ln>
                            <a:solidFill>
                              <a:srgbClr val="C00000"/>
                            </a:solidFill>
                          </a:ln>
                          <a:latin typeface="Calibri"/>
                          <a:ea typeface="Calibri"/>
                          <a:cs typeface="Times New Roman"/>
                        </a:rPr>
                        <a:t>Государству </a:t>
                      </a:r>
                      <a:endParaRPr lang="ru-RU" sz="1100" dirty="0">
                        <a:ln>
                          <a:solidFill>
                            <a:srgbClr val="C00000"/>
                          </a:solidFill>
                        </a:ln>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Таблица 4"/>
          <p:cNvPicPr>
            <a:picLocks noGrp="1" noChangeArrowheads="1"/>
          </p:cNvPicPr>
          <p:nvPr/>
        </p:nvPicPr>
        <p:blipFill>
          <a:blip r:embed="rId4"/>
          <a:srcRect/>
          <a:stretch>
            <a:fillRect/>
          </a:stretch>
        </p:blipFill>
        <p:spPr bwMode="auto">
          <a:xfrm>
            <a:off x="1352550" y="4784725"/>
            <a:ext cx="6224588" cy="1646238"/>
          </a:xfrm>
          <a:prstGeom prst="rect">
            <a:avLst/>
          </a:prstGeom>
          <a:noFill/>
        </p:spPr>
      </p:pic>
      <p:sp>
        <p:nvSpPr>
          <p:cNvPr id="20485" name="Rectangle 1"/>
          <p:cNvSpPr>
            <a:spLocks noChangeArrowheads="1"/>
          </p:cNvSpPr>
          <p:nvPr/>
        </p:nvSpPr>
        <p:spPr bwMode="auto">
          <a:xfrm>
            <a:off x="0" y="0"/>
            <a:ext cx="9144000" cy="2678113"/>
          </a:xfrm>
          <a:prstGeom prst="rect">
            <a:avLst/>
          </a:prstGeom>
          <a:noFill/>
          <a:ln w="9525">
            <a:noFill/>
            <a:miter lim="800000"/>
            <a:headEnd/>
            <a:tailEnd/>
          </a:ln>
        </p:spPr>
        <p:txBody>
          <a:bodyPr anchor="ctr">
            <a:spAutoFit/>
          </a:bodyPr>
          <a:lstStyle/>
          <a:p>
            <a:r>
              <a:rPr lang="ru-RU" sz="1400">
                <a:latin typeface="Calibri" pitchFamily="34" charset="0"/>
                <a:ea typeface="Calibri" pitchFamily="34" charset="0"/>
                <a:cs typeface="Times New Roman" pitchFamily="18" charset="0"/>
              </a:rPr>
              <a:t>Здоровье – это такое понятие, которое отвечает физическому, умственному и духовному критериям. При обучении воспитывается и формируется определённое мышление,  определённый стереотип, который отвечает  требованиям общественно – политическому строю. </a:t>
            </a:r>
            <a:endParaRPr lang="ru-RU" sz="900">
              <a:ea typeface="Calibri" pitchFamily="34" charset="0"/>
              <a:cs typeface="Arial" charset="0"/>
            </a:endParaRPr>
          </a:p>
          <a:p>
            <a:pPr eaLnBrk="0" hangingPunct="0"/>
            <a:r>
              <a:rPr lang="ru-RU" sz="1400">
                <a:latin typeface="Calibri" pitchFamily="34" charset="0"/>
                <a:ea typeface="Calibri" pitchFamily="34" charset="0"/>
                <a:cs typeface="Times New Roman" pitchFamily="18" charset="0"/>
              </a:rPr>
              <a:t>С переориентацией нашего общества в иную общественно – политическую структуру возникла необходимость изысканий иных методических и программных изменений, которые соответствовали  бы требованиям государственной политике к  образовательной системе, а в частности к здоровью, здоровому образу жизни, к физической культуре и спорту. </a:t>
            </a:r>
            <a:endParaRPr lang="ru-RU" sz="900">
              <a:cs typeface="Arial" charset="0"/>
            </a:endParaRPr>
          </a:p>
          <a:p>
            <a:pPr eaLnBrk="0" hangingPunct="0"/>
            <a:r>
              <a:rPr lang="ru-RU" sz="1400">
                <a:latin typeface="Calibri" pitchFamily="34" charset="0"/>
              </a:rPr>
              <a:t>Как мы знаем, существовала государственная схема СССР: </a:t>
            </a:r>
            <a:endParaRPr lang="ru-RU" sz="900">
              <a:cs typeface="Arial" charset="0"/>
            </a:endParaRPr>
          </a:p>
          <a:p>
            <a:pPr eaLnBrk="0" hangingPunct="0"/>
            <a:r>
              <a:rPr lang="ru-RU" sz="1400">
                <a:latin typeface="Calibri" pitchFamily="34" charset="0"/>
              </a:rPr>
              <a:t>В соответствии этой схеме государственная политика в образовательной системе физического воспитания выглядит так:</a:t>
            </a:r>
            <a:endParaRPr lang="ru-RU" sz="900">
              <a:cs typeface="Arial" charset="0"/>
            </a:endParaRPr>
          </a:p>
          <a:p>
            <a:pPr eaLnBrk="0" hangingPunct="0"/>
            <a:r>
              <a:rPr lang="ru-RU" sz="1400">
                <a:latin typeface="Calibri" pitchFamily="34" charset="0"/>
              </a:rPr>
              <a:t>Основным критерием данной схемы являются спортивные достижения, как личного характера, так и учреждений. </a:t>
            </a:r>
            <a:endParaRPr lang="ru-RU" sz="900">
              <a:cs typeface="Arial" charset="0"/>
            </a:endParaRPr>
          </a:p>
          <a:p>
            <a:pPr eaLnBrk="0" hangingPunct="0"/>
            <a:endParaRPr lang="ru-RU" sz="1400"/>
          </a:p>
        </p:txBody>
      </p:sp>
      <p:sp>
        <p:nvSpPr>
          <p:cNvPr id="20486" name="TextBox 6"/>
          <p:cNvSpPr txBox="1">
            <a:spLocks noChangeArrowheads="1"/>
          </p:cNvSpPr>
          <p:nvPr/>
        </p:nvSpPr>
        <p:spPr bwMode="auto">
          <a:xfrm>
            <a:off x="0" y="3571875"/>
            <a:ext cx="9144000" cy="523875"/>
          </a:xfrm>
          <a:prstGeom prst="rect">
            <a:avLst/>
          </a:prstGeom>
          <a:noFill/>
          <a:ln w="9525">
            <a:noFill/>
            <a:miter lim="800000"/>
            <a:headEnd/>
            <a:tailEnd/>
          </a:ln>
        </p:spPr>
        <p:txBody>
          <a:bodyPr>
            <a:spAutoFit/>
          </a:bodyPr>
          <a:lstStyle/>
          <a:p>
            <a:r>
              <a:rPr lang="ru-RU" sz="1400">
                <a:latin typeface="Constantia" pitchFamily="18" charset="0"/>
              </a:rPr>
              <a:t>Сейчас же наоборот, государственная политика переходит к новой схеме, в соответствии этой схеме государственная политика  в образовательной системе физического воспитания выглядит так:</a:t>
            </a:r>
          </a:p>
        </p:txBody>
      </p:sp>
      <p:sp>
        <p:nvSpPr>
          <p:cNvPr id="20487" name="TextBox 7"/>
          <p:cNvSpPr txBox="1">
            <a:spLocks noChangeArrowheads="1"/>
          </p:cNvSpPr>
          <p:nvPr/>
        </p:nvSpPr>
        <p:spPr bwMode="auto">
          <a:xfrm>
            <a:off x="142875" y="6357938"/>
            <a:ext cx="8839200" cy="369887"/>
          </a:xfrm>
          <a:prstGeom prst="rect">
            <a:avLst/>
          </a:prstGeom>
          <a:noFill/>
          <a:ln w="9525">
            <a:noFill/>
            <a:miter lim="800000"/>
            <a:headEnd/>
            <a:tailEnd/>
          </a:ln>
        </p:spPr>
        <p:txBody>
          <a:bodyPr>
            <a:spAutoFit/>
          </a:bodyPr>
          <a:lstStyle/>
          <a:p>
            <a:r>
              <a:rPr lang="ru-RU">
                <a:latin typeface="Constantia" pitchFamily="18" charset="0"/>
              </a:rPr>
              <a:t> </a:t>
            </a:r>
            <a:r>
              <a:rPr lang="ru-RU" sz="1400">
                <a:latin typeface="Constantia" pitchFamily="18" charset="0"/>
              </a:rPr>
              <a:t>Основным критерием в новой схеме на первом месте ставится </a:t>
            </a:r>
            <a:r>
              <a:rPr lang="ru-RU">
                <a:latin typeface="Constantia" pitchFamily="18" charset="0"/>
              </a:rPr>
              <a:t>здоровье</a:t>
            </a:r>
            <a:r>
              <a:rPr lang="ru-RU" sz="1400">
                <a:latin typeface="Constantia" pitchFamily="18" charset="0"/>
              </a:rPr>
              <a:t>, а не спортивные достижения. </a:t>
            </a:r>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6802" name="TextBox 2"/>
          <p:cNvSpPr txBox="1">
            <a:spLocks noChangeArrowheads="1"/>
          </p:cNvSpPr>
          <p:nvPr/>
        </p:nvSpPr>
        <p:spPr bwMode="auto">
          <a:xfrm>
            <a:off x="857250" y="5000625"/>
            <a:ext cx="7358063" cy="923925"/>
          </a:xfrm>
          <a:prstGeom prst="rect">
            <a:avLst/>
          </a:prstGeom>
          <a:noFill/>
          <a:ln w="9525">
            <a:noFill/>
            <a:miter lim="800000"/>
            <a:headEnd/>
            <a:tailEnd/>
          </a:ln>
        </p:spPr>
        <p:txBody>
          <a:bodyPr>
            <a:spAutoFit/>
          </a:bodyPr>
          <a:lstStyle/>
          <a:p>
            <a:pPr marL="342900" indent="-342900">
              <a:buFontTx/>
              <a:buAutoNum type="arabicPeriod"/>
            </a:pPr>
            <a:r>
              <a:rPr lang="ru-RU">
                <a:solidFill>
                  <a:srgbClr val="0070C0"/>
                </a:solidFill>
                <a:latin typeface="Constantia" pitchFamily="18" charset="0"/>
              </a:rPr>
              <a:t>Запись  субъективных  показателей  в  листок  теста: </a:t>
            </a:r>
          </a:p>
          <a:p>
            <a:pPr marL="342900" indent="-342900">
              <a:buFontTx/>
              <a:buAutoNum type="arabicPeriod"/>
            </a:pPr>
            <a:r>
              <a:rPr lang="ru-RU">
                <a:solidFill>
                  <a:srgbClr val="0070C0"/>
                </a:solidFill>
                <a:latin typeface="Constantia" pitchFamily="18" charset="0"/>
              </a:rPr>
              <a:t>1. самочувствие – удовлетворительное, хорошее, плохое;</a:t>
            </a:r>
          </a:p>
          <a:p>
            <a:pPr marL="342900" indent="-342900">
              <a:buFontTx/>
              <a:buAutoNum type="arabicPeriod"/>
            </a:pPr>
            <a:r>
              <a:rPr lang="ru-RU">
                <a:solidFill>
                  <a:srgbClr val="0070C0"/>
                </a:solidFill>
                <a:latin typeface="Constantia" pitchFamily="18" charset="0"/>
              </a:rPr>
              <a:t>2.работоспособность – хорошая, обычная, сниженная.</a:t>
            </a:r>
          </a:p>
        </p:txBody>
      </p:sp>
      <p:pic>
        <p:nvPicPr>
          <p:cNvPr id="76803" name="Picture 2" descr="C:\Users\Vadim\Pictures\27.05.2010\20100520145412 (1).jpg"/>
          <p:cNvPicPr>
            <a:picLocks noChangeAspect="1" noChangeArrowheads="1"/>
          </p:cNvPicPr>
          <p:nvPr/>
        </p:nvPicPr>
        <p:blipFill>
          <a:blip r:embed="rId4"/>
          <a:srcRect/>
          <a:stretch>
            <a:fillRect/>
          </a:stretch>
        </p:blipFill>
        <p:spPr bwMode="auto">
          <a:xfrm>
            <a:off x="1928813" y="1643063"/>
            <a:ext cx="4929187" cy="3214687"/>
          </a:xfrm>
          <a:prstGeom prst="rect">
            <a:avLst/>
          </a:prstGeom>
          <a:noFill/>
          <a:ln w="9525">
            <a:noFill/>
            <a:miter lim="800000"/>
            <a:headEnd/>
            <a:tailEnd/>
          </a:ln>
        </p:spPr>
      </p:pic>
      <p:sp>
        <p:nvSpPr>
          <p:cNvPr id="76804" name="TextBox 4"/>
          <p:cNvSpPr txBox="1">
            <a:spLocks noChangeArrowheads="1"/>
          </p:cNvSpPr>
          <p:nvPr/>
        </p:nvSpPr>
        <p:spPr bwMode="auto">
          <a:xfrm>
            <a:off x="1979613" y="404813"/>
            <a:ext cx="4895850"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7826" name="TextBox 2"/>
          <p:cNvSpPr txBox="1">
            <a:spLocks noChangeArrowheads="1"/>
          </p:cNvSpPr>
          <p:nvPr/>
        </p:nvSpPr>
        <p:spPr bwMode="auto">
          <a:xfrm>
            <a:off x="857250" y="1714500"/>
            <a:ext cx="7358063" cy="3970338"/>
          </a:xfrm>
          <a:prstGeom prst="rect">
            <a:avLst/>
          </a:prstGeom>
          <a:noFill/>
          <a:ln w="9525">
            <a:noFill/>
            <a:miter lim="800000"/>
            <a:headEnd/>
            <a:tailEnd/>
          </a:ln>
        </p:spPr>
        <p:txBody>
          <a:bodyPr>
            <a:spAutoFit/>
          </a:bodyPr>
          <a:lstStyle/>
          <a:p>
            <a:pPr marL="342900" indent="-342900">
              <a:buFontTx/>
              <a:buAutoNum type="arabicPeriod"/>
            </a:pPr>
            <a:r>
              <a:rPr lang="ru-RU" b="1">
                <a:solidFill>
                  <a:srgbClr val="0070C0"/>
                </a:solidFill>
                <a:latin typeface="Constantia" pitchFamily="18" charset="0"/>
              </a:rPr>
              <a:t>Вычисление оптимальной частоты пульса: </a:t>
            </a:r>
            <a:r>
              <a:rPr lang="ru-RU">
                <a:solidFill>
                  <a:srgbClr val="0070C0"/>
                </a:solidFill>
                <a:latin typeface="Constantia" pitchFamily="18" charset="0"/>
              </a:rPr>
              <a:t> а) вычтите свой возраст из числа 220. б)  умножить полученное число на  0.6  и  0.85, и вы получите оптимальный «тренировочный» диапазон сердцебиения. Это и есть оптимальное число ударов в минуту, равное  60- 85% от максимального.</a:t>
            </a:r>
          </a:p>
          <a:p>
            <a:pPr marL="342900" indent="-342900">
              <a:buFontTx/>
              <a:buAutoNum type="arabicPeriod" startAt="2"/>
            </a:pPr>
            <a:r>
              <a:rPr lang="ru-RU" b="1">
                <a:solidFill>
                  <a:srgbClr val="0070C0"/>
                </a:solidFill>
                <a:latin typeface="Constantia" pitchFamily="18" charset="0"/>
              </a:rPr>
              <a:t>По ходу тренировки сразу реагируйте на любые признаки переутомления</a:t>
            </a:r>
            <a:r>
              <a:rPr lang="ru-RU">
                <a:solidFill>
                  <a:srgbClr val="0070C0"/>
                </a:solidFill>
                <a:latin typeface="Constantia" pitchFamily="18" charset="0"/>
              </a:rPr>
              <a:t>, вроде сильного сердцебиения (глухой стук в груди), тошноты, головокружения или чрезмерной потливости. Необходимо дать себе остыть, отдохнуть в течении   10 минут, а если симптомы переутомления не проходят, необходимо обратиться к  врачу.</a:t>
            </a:r>
          </a:p>
          <a:p>
            <a:pPr marL="342900" indent="-342900"/>
            <a:r>
              <a:rPr lang="ru-RU" b="1">
                <a:solidFill>
                  <a:srgbClr val="0070C0"/>
                </a:solidFill>
                <a:latin typeface="Constantia" pitchFamily="18" charset="0"/>
              </a:rPr>
              <a:t>ДОМАШНЕЕ     ЗАДАНИЕ:</a:t>
            </a:r>
          </a:p>
          <a:p>
            <a:pPr marL="342900" indent="-342900">
              <a:buFontTx/>
              <a:buAutoNum type="arabicPeriod"/>
            </a:pPr>
            <a:r>
              <a:rPr lang="ru-RU">
                <a:solidFill>
                  <a:srgbClr val="0070C0"/>
                </a:solidFill>
                <a:latin typeface="Constantia" pitchFamily="18" charset="0"/>
              </a:rPr>
              <a:t>Сделать  анализ  по  тестовым  листам;</a:t>
            </a:r>
          </a:p>
          <a:p>
            <a:pPr marL="342900" indent="-342900">
              <a:buFontTx/>
              <a:buAutoNum type="arabicPeriod"/>
            </a:pPr>
            <a:r>
              <a:rPr lang="ru-RU">
                <a:solidFill>
                  <a:srgbClr val="0070C0"/>
                </a:solidFill>
                <a:latin typeface="Constantia" pitchFamily="18" charset="0"/>
              </a:rPr>
              <a:t>Вывод  и  решения.  </a:t>
            </a:r>
          </a:p>
        </p:txBody>
      </p:sp>
      <p:sp>
        <p:nvSpPr>
          <p:cNvPr id="77827" name="TextBox 3"/>
          <p:cNvSpPr txBox="1">
            <a:spLocks noChangeArrowheads="1"/>
          </p:cNvSpPr>
          <p:nvPr/>
        </p:nvSpPr>
        <p:spPr bwMode="auto">
          <a:xfrm>
            <a:off x="2051050" y="404813"/>
            <a:ext cx="6049963" cy="646112"/>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p:cNvSpPr txBox="1">
            <a:spLocks noChangeArrowheads="1"/>
          </p:cNvSpPr>
          <p:nvPr/>
        </p:nvSpPr>
        <p:spPr bwMode="auto">
          <a:xfrm>
            <a:off x="214313" y="1428750"/>
            <a:ext cx="8715375" cy="4524375"/>
          </a:xfrm>
          <a:prstGeom prst="rect">
            <a:avLst/>
          </a:prstGeom>
          <a:noFill/>
          <a:ln w="9525">
            <a:noFill/>
            <a:miter lim="800000"/>
            <a:headEnd/>
            <a:tailEnd/>
          </a:ln>
        </p:spPr>
        <p:txBody>
          <a:bodyPr>
            <a:spAutoFit/>
          </a:bodyPr>
          <a:lstStyle/>
          <a:p>
            <a:r>
              <a:rPr lang="ru-RU">
                <a:latin typeface="Constantia" pitchFamily="18" charset="0"/>
              </a:rPr>
              <a:t> </a:t>
            </a:r>
            <a:r>
              <a:rPr lang="ru-RU" sz="9600" b="1">
                <a:solidFill>
                  <a:srgbClr val="C00000"/>
                </a:solidFill>
                <a:latin typeface="Constantia" pitchFamily="18" charset="0"/>
              </a:rPr>
              <a:t>СПАСИБО      ЗА   ВНИМАНИЕ</a:t>
            </a:r>
            <a:r>
              <a:rPr lang="ru-RU" sz="9600">
                <a:solidFill>
                  <a:srgbClr val="C00000"/>
                </a:solidFill>
                <a:latin typeface="Constantia" pitchFamily="18" charset="0"/>
              </a:rPr>
              <a:t>.</a:t>
            </a:r>
            <a:endParaRPr lang="ru-RU" sz="9600">
              <a:latin typeface="Constantia" pitchFamily="18" charset="0"/>
            </a:endParaRPr>
          </a:p>
        </p:txBody>
      </p:sp>
      <p:sp>
        <p:nvSpPr>
          <p:cNvPr id="78850" name="TextBox 2"/>
          <p:cNvSpPr txBox="1">
            <a:spLocks noChangeArrowheads="1"/>
          </p:cNvSpPr>
          <p:nvPr/>
        </p:nvSpPr>
        <p:spPr bwMode="auto">
          <a:xfrm>
            <a:off x="1258888" y="260350"/>
            <a:ext cx="6842125"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419350" y="841375"/>
            <a:ext cx="4908550" cy="4333875"/>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4170363" y="2262188"/>
            <a:ext cx="1590675" cy="1871662"/>
          </a:xfrm>
          <a:prstGeom prst="rect">
            <a:avLst/>
          </a:prstGeom>
          <a:noFill/>
        </p:spPr>
      </p:pic>
      <p:sp>
        <p:nvSpPr>
          <p:cNvPr id="79875" name="TextBox 3"/>
          <p:cNvSpPr txBox="1">
            <a:spLocks noChangeArrowheads="1"/>
          </p:cNvSpPr>
          <p:nvPr/>
        </p:nvSpPr>
        <p:spPr bwMode="auto">
          <a:xfrm>
            <a:off x="4286250" y="714375"/>
            <a:ext cx="1643063" cy="1200150"/>
          </a:xfrm>
          <a:prstGeom prst="rect">
            <a:avLst/>
          </a:prstGeom>
          <a:noFill/>
          <a:ln w="9525">
            <a:noFill/>
            <a:miter lim="800000"/>
            <a:headEnd/>
            <a:tailEnd/>
          </a:ln>
        </p:spPr>
        <p:txBody>
          <a:bodyPr>
            <a:spAutoFit/>
          </a:bodyPr>
          <a:lstStyle/>
          <a:p>
            <a:r>
              <a:rPr lang="ru-RU" sz="3600">
                <a:solidFill>
                  <a:srgbClr val="FF0000"/>
                </a:solidFill>
                <a:latin typeface="Constantia" pitchFamily="18" charset="0"/>
              </a:rPr>
              <a:t>                  ДИСК </a:t>
            </a:r>
          </a:p>
        </p:txBody>
      </p:sp>
    </p:spTree>
  </p:cSld>
  <p:clrMapOvr>
    <a:masterClrMapping/>
  </p:clrMapOvr>
  <p:transition advClick="0" advTm="10000">
    <p:dissolve/>
    <p:sndAc>
      <p:stSnd>
        <p:snd r:embed="rId2" name="chimes.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1779588" y="1060450"/>
            <a:ext cx="4906962" cy="4548188"/>
          </a:xfrm>
          <a:prstGeom prst="rect">
            <a:avLst/>
          </a:prstGeom>
          <a:noFill/>
        </p:spPr>
      </p:pic>
      <p:pic>
        <p:nvPicPr>
          <p:cNvPr id="2051" name="Picture 3"/>
          <p:cNvPicPr>
            <a:picLocks noChangeAspect="1" noChangeArrowheads="1"/>
          </p:cNvPicPr>
          <p:nvPr/>
        </p:nvPicPr>
        <p:blipFill>
          <a:blip r:embed="rId4"/>
          <a:srcRect/>
          <a:stretch>
            <a:fillRect/>
          </a:stretch>
        </p:blipFill>
        <p:spPr bwMode="auto">
          <a:xfrm>
            <a:off x="3529013" y="2547938"/>
            <a:ext cx="1658937" cy="2017712"/>
          </a:xfrm>
          <a:prstGeom prst="rect">
            <a:avLst/>
          </a:prstGeom>
          <a:noFill/>
        </p:spPr>
      </p:pic>
      <p:sp>
        <p:nvSpPr>
          <p:cNvPr id="80899" name="TextBox 3"/>
          <p:cNvSpPr txBox="1">
            <a:spLocks noChangeArrowheads="1"/>
          </p:cNvSpPr>
          <p:nvPr/>
        </p:nvSpPr>
        <p:spPr bwMode="auto">
          <a:xfrm>
            <a:off x="3571875" y="1643063"/>
            <a:ext cx="1571625" cy="646112"/>
          </a:xfrm>
          <a:prstGeom prst="rect">
            <a:avLst/>
          </a:prstGeom>
          <a:noFill/>
          <a:ln w="9525">
            <a:noFill/>
            <a:miter lim="800000"/>
            <a:headEnd/>
            <a:tailEnd/>
          </a:ln>
        </p:spPr>
        <p:txBody>
          <a:bodyPr>
            <a:spAutoFit/>
          </a:bodyPr>
          <a:lstStyle/>
          <a:p>
            <a:r>
              <a:rPr lang="ru-RU" sz="3600">
                <a:solidFill>
                  <a:srgbClr val="FF0000"/>
                </a:solidFill>
                <a:latin typeface="Constantia" pitchFamily="18" charset="0"/>
              </a:rPr>
              <a:t>ФОТО</a:t>
            </a:r>
          </a:p>
        </p:txBody>
      </p:sp>
    </p:spTree>
  </p:cSld>
  <p:clrMapOvr>
    <a:masterClrMapping/>
  </p:clrMapOvr>
  <p:transition advClick="0" advTm="10000">
    <p:dissolve/>
    <p:sndAc>
      <p:stSnd>
        <p:snd r:embed="rId2" name="chimes.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E:\Фотографии\Папа.jpg"/>
          <p:cNvPicPr>
            <a:picLocks noChangeAspect="1" noChangeArrowheads="1"/>
          </p:cNvPicPr>
          <p:nvPr/>
        </p:nvPicPr>
        <p:blipFill>
          <a:blip r:embed="rId3"/>
          <a:srcRect/>
          <a:stretch>
            <a:fillRect/>
          </a:stretch>
        </p:blipFill>
        <p:spPr bwMode="auto">
          <a:xfrm>
            <a:off x="2846388" y="952500"/>
            <a:ext cx="3011487" cy="4319588"/>
          </a:xfrm>
          <a:prstGeom prst="rect">
            <a:avLst/>
          </a:prstGeom>
          <a:noFill/>
          <a:ln w="9525">
            <a:noFill/>
            <a:miter lim="800000"/>
            <a:headEnd/>
            <a:tailEnd/>
          </a:ln>
        </p:spPr>
      </p:pic>
    </p:spTree>
  </p:cSld>
  <p:clrMapOvr>
    <a:masterClrMapping/>
  </p:clrMapOvr>
  <p:transition advClick="0" advTm="10000">
    <p:dissolve/>
    <p:sndAc>
      <p:stSnd>
        <p:snd r:embed="rId2"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42875" y="357188"/>
          <a:ext cx="8429625" cy="6083300"/>
        </p:xfrm>
        <a:graphic>
          <a:graphicData uri="http://schemas.openxmlformats.org/drawingml/2006/table">
            <a:tbl>
              <a:tblPr/>
              <a:tblGrid>
                <a:gridCol w="2000250"/>
                <a:gridCol w="2071688"/>
                <a:gridCol w="2143125"/>
                <a:gridCol w="2214562"/>
              </a:tblGrid>
              <a:tr h="398463">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ЦЕЛЬ</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ПРЕДНАЗНАЧЕНО</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ПРОЦЕСС</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ПРОГРАММЫ</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0017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Физическое здоровье.</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Начальная школа,</a:t>
                      </a:r>
                    </a:p>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1, 2, 3, 4 классы.</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Экстровертный педагогический процесс с преобладанием личностно-ориентированным подходом.</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Направлены на воспитание у обучающихся новых представлений, понятий, мышления и стереотипа к ФК и к своему здоровью. </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9381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Физическое здоровье ЗОЖ и спортивная направленность.</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Основная школа 5, 6 классы (физическое здоровье ЗОЖ), 7, 8, 9 кл. (спортивная напрвленность).</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Экстровертный и интровертный педагогический процесс.</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Личностно-ориентированные с дифференцированным направлением имеющихся программ.</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5363">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Спортивная направленность и занятия по интересам.</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Средняя школа, 10, 11, 12 классы, обучающиеся в НПО,  СПО профессионального образования.</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Только интровертный педагогический процесс.</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С личностно-дифференцирован-ным направлениием имеющих программ.</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97075">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Профессионально-прикладная физическая подготовка (ППФП),  профилактическая физическая профессиональная подготовка (ПФПП) и спортивная направленность.</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Колледжы и высшая школы.</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Только интровертный педагогический подход.</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200" b="0" i="0" u="none" strike="noStrike" cap="none" normalizeH="0" baseline="0" smtClean="0">
                          <a:ln>
                            <a:noFill/>
                          </a:ln>
                          <a:solidFill>
                            <a:schemeClr val="tx1"/>
                          </a:solidFill>
                          <a:effectLst/>
                          <a:latin typeface="Calibri" pitchFamily="34" charset="0"/>
                          <a:cs typeface="Times New Roman" pitchFamily="18" charset="0"/>
                        </a:rPr>
                        <a:t>Направлены на тренировку и развитие физических качеств в сфере выбранной профессии и обучение профилактическим упражнениям.</a:t>
                      </a:r>
                    </a:p>
                  </a:txBody>
                  <a:tcPr marL="45784" marR="4578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1537" name="Rectangle 1"/>
          <p:cNvSpPr>
            <a:spLocks noChangeArrowheads="1"/>
          </p:cNvSpPr>
          <p:nvPr/>
        </p:nvSpPr>
        <p:spPr bwMode="auto">
          <a:xfrm>
            <a:off x="0" y="-144463"/>
            <a:ext cx="8893175" cy="1014413"/>
          </a:xfrm>
          <a:prstGeom prst="rect">
            <a:avLst/>
          </a:prstGeom>
          <a:noFill/>
          <a:ln w="9525">
            <a:noFill/>
            <a:miter lim="800000"/>
            <a:headEnd/>
            <a:tailEnd/>
          </a:ln>
        </p:spPr>
        <p:txBody>
          <a:bodyPr anchor="ctr">
            <a:spAutoFit/>
          </a:bodyPr>
          <a:lstStyle/>
          <a:p>
            <a:r>
              <a:rPr lang="ru-RU" sz="2000" b="1">
                <a:latin typeface="Calibri" pitchFamily="34" charset="0"/>
                <a:cs typeface="Times New Roman" pitchFamily="18" charset="0"/>
              </a:rPr>
              <a:t>РУКОВОДСТВУЮЩАЯ   СХЕМА                 </a:t>
            </a:r>
            <a:r>
              <a:rPr lang="ru-RU" sz="1200" b="1">
                <a:solidFill>
                  <a:srgbClr val="0070C0"/>
                </a:solidFill>
                <a:latin typeface="Constantia" pitchFamily="18" charset="0"/>
              </a:rPr>
              <a:t>№  269-849-985.   Г.В.  Тропынин.</a:t>
            </a:r>
            <a:endParaRPr lang="ru-RU" sz="1200">
              <a:latin typeface="Constantia" pitchFamily="18" charset="0"/>
            </a:endParaRPr>
          </a:p>
          <a:p>
            <a:endParaRPr lang="ru-RU" sz="2000">
              <a:cs typeface="Arial" charset="0"/>
            </a:endParaRPr>
          </a:p>
          <a:p>
            <a:pPr eaLnBrk="0" hangingPunct="0"/>
            <a:endParaRPr lang="ru-RU" sz="2000">
              <a:cs typeface="Arial"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головок 1"/>
          <p:cNvPicPr>
            <a:picLocks noGrp="1" noChangeArrowheads="1"/>
          </p:cNvPicPr>
          <p:nvPr>
            <p:ph type="title"/>
          </p:nvPr>
        </p:nvPicPr>
        <p:blipFill>
          <a:blip r:embed="rId3"/>
          <a:srcRect/>
          <a:stretch>
            <a:fillRect/>
          </a:stretch>
        </p:blipFill>
        <p:spPr>
          <a:xfrm>
            <a:off x="523875" y="1311275"/>
            <a:ext cx="7785100" cy="1438275"/>
          </a:xfrm>
        </p:spPr>
      </p:pic>
      <p:sp>
        <p:nvSpPr>
          <p:cNvPr id="3" name="Текст 2"/>
          <p:cNvSpPr>
            <a:spLocks noGrp="1"/>
          </p:cNvSpPr>
          <p:nvPr>
            <p:ph type="body" idx="1"/>
          </p:nvPr>
        </p:nvSpPr>
        <p:spPr>
          <a:xfrm>
            <a:off x="714375" y="3286125"/>
            <a:ext cx="8215313" cy="1643063"/>
          </a:xfrm>
        </p:spPr>
        <p:txBody>
          <a:bodyPr/>
          <a:lstStyle/>
          <a:p>
            <a:r>
              <a:rPr lang="ru-RU" sz="3600" smtClean="0"/>
              <a:t>   ПО   ФИЗИЧЕСКОЙ   КУЛЬТУРЕ</a:t>
            </a:r>
          </a:p>
          <a:p>
            <a:r>
              <a:rPr lang="ru-RU" sz="3600" smtClean="0"/>
              <a:t>   «ПОЗНАЙ   И   ИЗМЕНИ   СЕБЯ»</a:t>
            </a:r>
          </a:p>
        </p:txBody>
      </p:sp>
      <p:sp>
        <p:nvSpPr>
          <p:cNvPr id="22531" name="TextBox 3"/>
          <p:cNvSpPr txBox="1">
            <a:spLocks noChangeArrowheads="1"/>
          </p:cNvSpPr>
          <p:nvPr/>
        </p:nvSpPr>
        <p:spPr bwMode="auto">
          <a:xfrm>
            <a:off x="2411413" y="333375"/>
            <a:ext cx="5329237" cy="646113"/>
          </a:xfrm>
          <a:prstGeom prst="rect">
            <a:avLst/>
          </a:prstGeom>
          <a:noFill/>
          <a:ln w="9525">
            <a:noFill/>
            <a:miter lim="800000"/>
            <a:headEnd/>
            <a:tailEnd/>
          </a:ln>
        </p:spPr>
        <p:txBody>
          <a:bodyPr>
            <a:spAutoFit/>
          </a:bodyPr>
          <a:lstStyle/>
          <a:p>
            <a:r>
              <a:rPr lang="ru-RU" b="1">
                <a:solidFill>
                  <a:srgbClr val="FFFF00"/>
                </a:solidFill>
                <a:latin typeface="Constantia" pitchFamily="18" charset="0"/>
              </a:rPr>
              <a:t>№  269-849-985.   Г.В.  Тропынин.</a:t>
            </a:r>
            <a:endParaRPr lang="ru-RU">
              <a:solidFill>
                <a:srgbClr val="FFFF00"/>
              </a:solidFill>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3" presetClass="emph" presetSubtype="0" fill="remove" grpId="0" nodeType="clickEffect">
                                  <p:stCondLst>
                                    <p:cond delay="0"/>
                                  </p:stCondLst>
                                  <p:childTnLst>
                                    <p:animClr clrSpc="rgb" dir="cw">
                                      <p:cBhvr override="childStyle">
                                        <p:cTn id="10" dur="1500" accel="50000" autoRev="1" fill="hold" tmFilter="0, 0; .33333, 1; 1, 1">
                                          <p:stCondLst>
                                            <p:cond delay="0"/>
                                          </p:stCondLst>
                                        </p:cTn>
                                        <p:tgtEl>
                                          <p:spTgt spid="3">
                                            <p:txEl>
                                              <p:pRg st="0" end="0"/>
                                            </p:txEl>
                                          </p:spTgt>
                                        </p:tgtEl>
                                        <p:attrNameLst>
                                          <p:attrName>style.color</p:attrName>
                                        </p:attrNameLst>
                                      </p:cBhvr>
                                      <p:to>
                                        <a:schemeClr val="accent2"/>
                                      </p:to>
                                    </p:animClr>
                                    <p:animClr clrSpc="rgb" dir="cw">
                                      <p:cBhvr>
                                        <p:cTn id="11" dur="1500" accel="50000" autoRev="1" fill="hold" tmFilter="0, 0; .33333, 1; 1, 1">
                                          <p:stCondLst>
                                            <p:cond delay="0"/>
                                          </p:stCondLst>
                                        </p:cTn>
                                        <p:tgtEl>
                                          <p:spTgt spid="3">
                                            <p:txEl>
                                              <p:pRg st="0" end="0"/>
                                            </p:txEl>
                                          </p:spTgt>
                                        </p:tgtEl>
                                        <p:attrNameLst>
                                          <p:attrName>fillcolor</p:attrName>
                                        </p:attrNameLst>
                                      </p:cBhvr>
                                      <p:to>
                                        <a:schemeClr val="accent2"/>
                                      </p:to>
                                    </p:animClr>
                                    <p:set>
                                      <p:cBhvr>
                                        <p:cTn id="12" dur="3000" fill="hold"/>
                                        <p:tgtEl>
                                          <p:spTgt spid="3">
                                            <p:txEl>
                                              <p:pRg st="0" end="0"/>
                                            </p:txEl>
                                          </p:spTgt>
                                        </p:tgtEl>
                                        <p:attrNameLst>
                                          <p:attrName>fill.type</p:attrName>
                                        </p:attrNameLst>
                                      </p:cBhvr>
                                      <p:to>
                                        <p:strVal val="solid"/>
                                      </p:to>
                                    </p:set>
                                    <p:set>
                                      <p:cBhvr>
                                        <p:cTn id="13" dur="3000" fill="hold"/>
                                        <p:tgtEl>
                                          <p:spTgt spid="3">
                                            <p:txEl>
                                              <p:pRg st="0" end="0"/>
                                            </p:txEl>
                                          </p:spTgt>
                                        </p:tgtEl>
                                        <p:attrNameLst>
                                          <p:attrName>fill.on</p:attrName>
                                        </p:attrNameLst>
                                      </p:cBhvr>
                                      <p:to>
                                        <p:strVal val="true"/>
                                      </p:to>
                                    </p:set>
                                    <p:animScale>
                                      <p:cBhvr>
                                        <p:cTn id="14" dur="1500" accel="50000" autoRev="1" fill="hold" tmFilter="0, 0; .33333, 1; 1, 1">
                                          <p:stCondLst>
                                            <p:cond delay="0"/>
                                          </p:stCondLst>
                                        </p:cTn>
                                        <p:tgtEl>
                                          <p:spTgt spid="3">
                                            <p:txEl>
                                              <p:pRg st="0" end="0"/>
                                            </p:txEl>
                                          </p:spTgt>
                                        </p:tgtEl>
                                      </p:cBhvr>
                                      <p:from x="100000" y="100000"/>
                                      <p:to x="100000" y="140000"/>
                                    </p:animScale>
                                  </p:childTnLst>
                                </p:cTn>
                              </p:par>
                            </p:childTnLst>
                          </p:cTn>
                        </p:par>
                      </p:childTnLst>
                    </p:cTn>
                  </p:par>
                  <p:par>
                    <p:cTn id="15" fill="hold">
                      <p:stCondLst>
                        <p:cond delay="indefinite"/>
                      </p:stCondLst>
                      <p:childTnLst>
                        <p:par>
                          <p:cTn id="16" fill="hold">
                            <p:stCondLst>
                              <p:cond delay="0"/>
                            </p:stCondLst>
                            <p:childTnLst>
                              <p:par>
                                <p:cTn id="17" presetID="33" presetClass="emph" presetSubtype="0" fill="remove" grpId="0" nodeType="clickEffect">
                                  <p:stCondLst>
                                    <p:cond delay="0"/>
                                  </p:stCondLst>
                                  <p:childTnLst>
                                    <p:animClr clrSpc="rgb" dir="cw">
                                      <p:cBhvr override="childStyle">
                                        <p:cTn id="18" dur="1500" accel="50000" autoRev="1" fill="hold" tmFilter="0, 0; .33333, 1; 1, 1">
                                          <p:stCondLst>
                                            <p:cond delay="0"/>
                                          </p:stCondLst>
                                        </p:cTn>
                                        <p:tgtEl>
                                          <p:spTgt spid="3">
                                            <p:txEl>
                                              <p:pRg st="1" end="1"/>
                                            </p:txEl>
                                          </p:spTgt>
                                        </p:tgtEl>
                                        <p:attrNameLst>
                                          <p:attrName>style.color</p:attrName>
                                        </p:attrNameLst>
                                      </p:cBhvr>
                                      <p:to>
                                        <a:schemeClr val="accent2"/>
                                      </p:to>
                                    </p:animClr>
                                    <p:animClr clrSpc="rgb" dir="cw">
                                      <p:cBhvr>
                                        <p:cTn id="19" dur="1500" accel="50000" autoRev="1" fill="hold" tmFilter="0, 0; .33333, 1; 1, 1">
                                          <p:stCondLst>
                                            <p:cond delay="0"/>
                                          </p:stCondLst>
                                        </p:cTn>
                                        <p:tgtEl>
                                          <p:spTgt spid="3">
                                            <p:txEl>
                                              <p:pRg st="1" end="1"/>
                                            </p:txEl>
                                          </p:spTgt>
                                        </p:tgtEl>
                                        <p:attrNameLst>
                                          <p:attrName>fillcolor</p:attrName>
                                        </p:attrNameLst>
                                      </p:cBhvr>
                                      <p:to>
                                        <a:schemeClr val="accent2"/>
                                      </p:to>
                                    </p:animClr>
                                    <p:set>
                                      <p:cBhvr>
                                        <p:cTn id="20" dur="3000" fill="hold"/>
                                        <p:tgtEl>
                                          <p:spTgt spid="3">
                                            <p:txEl>
                                              <p:pRg st="1" end="1"/>
                                            </p:txEl>
                                          </p:spTgt>
                                        </p:tgtEl>
                                        <p:attrNameLst>
                                          <p:attrName>fill.type</p:attrName>
                                        </p:attrNameLst>
                                      </p:cBhvr>
                                      <p:to>
                                        <p:strVal val="solid"/>
                                      </p:to>
                                    </p:set>
                                    <p:set>
                                      <p:cBhvr>
                                        <p:cTn id="21" dur="3000" fill="hold"/>
                                        <p:tgtEl>
                                          <p:spTgt spid="3">
                                            <p:txEl>
                                              <p:pRg st="1" end="1"/>
                                            </p:txEl>
                                          </p:spTgt>
                                        </p:tgtEl>
                                        <p:attrNameLst>
                                          <p:attrName>fill.on</p:attrName>
                                        </p:attrNameLst>
                                      </p:cBhvr>
                                      <p:to>
                                        <p:strVal val="true"/>
                                      </p:to>
                                    </p:set>
                                    <p:animScale>
                                      <p:cBhvr>
                                        <p:cTn id="22" dur="1500" accel="50000" autoRev="1" fill="hold" tmFilter="0, 0; .33333, 1; 1, 1">
                                          <p:stCondLst>
                                            <p:cond delay="0"/>
                                          </p:stCondLst>
                                        </p:cTn>
                                        <p:tgtEl>
                                          <p:spTgt spid="3">
                                            <p:txEl>
                                              <p:pRg st="1" end="1"/>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Сканер\2010_04_16\IMG_0002.jpg"/>
          <p:cNvPicPr>
            <a:picLocks noChangeAspect="1" noChangeArrowheads="1"/>
          </p:cNvPicPr>
          <p:nvPr/>
        </p:nvPicPr>
        <p:blipFill>
          <a:blip r:embed="rId3"/>
          <a:srcRect/>
          <a:stretch>
            <a:fillRect/>
          </a:stretch>
        </p:blipFill>
        <p:spPr bwMode="auto">
          <a:xfrm>
            <a:off x="1377950" y="-255588"/>
            <a:ext cx="6461125" cy="7369176"/>
          </a:xfrm>
          <a:prstGeom prst="rect">
            <a:avLst/>
          </a:prstGeom>
          <a:noFill/>
        </p:spPr>
      </p:pic>
      <p:sp>
        <p:nvSpPr>
          <p:cNvPr id="23554" name="TextBox 2"/>
          <p:cNvSpPr txBox="1">
            <a:spLocks noChangeArrowheads="1"/>
          </p:cNvSpPr>
          <p:nvPr/>
        </p:nvSpPr>
        <p:spPr bwMode="auto">
          <a:xfrm>
            <a:off x="2555875" y="333375"/>
            <a:ext cx="4464050" cy="646113"/>
          </a:xfrm>
          <a:prstGeom prst="rect">
            <a:avLst/>
          </a:prstGeom>
          <a:noFill/>
          <a:ln w="9525">
            <a:noFill/>
            <a:miter lim="800000"/>
            <a:headEnd/>
            <a:tailEnd/>
          </a:ln>
        </p:spPr>
        <p:txBody>
          <a:bodyPr>
            <a:spAutoFit/>
          </a:bodyPr>
          <a:lstStyle/>
          <a:p>
            <a:r>
              <a:rPr lang="ru-RU" b="1">
                <a:solidFill>
                  <a:srgbClr val="0070C0"/>
                </a:solidFill>
                <a:latin typeface="Constantia" pitchFamily="18" charset="0"/>
              </a:rPr>
              <a:t>№  269-849-985.   Г.В.  Тропынин.</a:t>
            </a:r>
            <a:endParaRPr lang="ru-RU">
              <a:latin typeface="Constantia" pitchFamily="18" charset="0"/>
            </a:endParaRPr>
          </a:p>
          <a:p>
            <a:endParaRPr lang="ru-RU">
              <a:latin typeface="Constantia" pitchFamily="18" charset="0"/>
            </a:endParaRPr>
          </a:p>
        </p:txBody>
      </p:sp>
    </p:spTree>
  </p:cSld>
  <p:clrMapOvr>
    <a:masterClrMapping/>
  </p:clrMapOvr>
  <p:transition advClick="0" advTm="10000">
    <p:dissolve/>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3154</TotalTime>
  <Words>9190</Words>
  <Application>Microsoft Office PowerPoint</Application>
  <PresentationFormat>Экран (4:3)</PresentationFormat>
  <Paragraphs>1081</Paragraphs>
  <Slides>65</Slides>
  <Notes>2</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4</vt:i4>
      </vt:variant>
      <vt:variant>
        <vt:lpstr>Заголовки слайдов</vt:lpstr>
      </vt:variant>
      <vt:variant>
        <vt:i4>65</vt:i4>
      </vt:variant>
    </vt:vector>
  </HeadingPairs>
  <TitlesOfParts>
    <vt:vector size="74" baseType="lpstr">
      <vt:lpstr>Constantia</vt:lpstr>
      <vt:lpstr>Arial</vt:lpstr>
      <vt:lpstr>Calibri</vt:lpstr>
      <vt:lpstr>Wingdings 2</vt:lpstr>
      <vt:lpstr>Times New Roman</vt:lpstr>
      <vt:lpstr>Поток</vt:lpstr>
      <vt:lpstr>Поток</vt:lpstr>
      <vt:lpstr>Поток</vt: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Vadim</dc:creator>
  <cp:lastModifiedBy>User</cp:lastModifiedBy>
  <cp:revision>306</cp:revision>
  <dcterms:created xsi:type="dcterms:W3CDTF">2010-02-06T14:16:28Z</dcterms:created>
  <dcterms:modified xsi:type="dcterms:W3CDTF">2014-07-04T17:00:01Z</dcterms:modified>
</cp:coreProperties>
</file>