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3" r:id="rId3"/>
    <p:sldId id="258" r:id="rId4"/>
    <p:sldId id="281" r:id="rId5"/>
    <p:sldId id="282" r:id="rId6"/>
    <p:sldId id="278" r:id="rId7"/>
    <p:sldId id="274" r:id="rId8"/>
    <p:sldId id="275" r:id="rId9"/>
    <p:sldId id="276" r:id="rId10"/>
    <p:sldId id="266" r:id="rId11"/>
    <p:sldId id="279" r:id="rId12"/>
    <p:sldId id="267" r:id="rId13"/>
    <p:sldId id="280" r:id="rId14"/>
    <p:sldId id="270" r:id="rId15"/>
    <p:sldId id="269" r:id="rId16"/>
    <p:sldId id="265" r:id="rId17"/>
    <p:sldId id="262"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16" autoAdjust="0"/>
    <p:restoredTop sz="94660"/>
  </p:normalViewPr>
  <p:slideViewPr>
    <p:cSldViewPr>
      <p:cViewPr>
        <p:scale>
          <a:sx n="80" d="100"/>
          <a:sy n="80" d="100"/>
        </p:scale>
        <p:origin x="-786" y="-6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14846-F38B-42B8-A238-237CE64B1C9C}" type="datetimeFigureOut">
              <a:rPr lang="ru-RU" smtClean="0"/>
              <a:pPr/>
              <a:t>22.04.2013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5FC12-62D0-402D-94E3-3692E0C101D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44AE828-7BC3-4CC1-ADEA-DC69D56C781E}" type="slidenum">
              <a:rPr lang="ru-RU" smtClean="0"/>
              <a:pPr/>
              <a:t>14</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CA7FA78-0396-4F45-AE36-9698CBF6696F}" type="slidenum">
              <a:rPr lang="ru-RU" smtClean="0"/>
              <a:pPr/>
              <a:t>15</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ru-RU" smtClean="0"/>
              <a:t>Образец заголовка</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dirty="0"/>
          </a:p>
        </p:txBody>
      </p:sp>
      <p:sp>
        <p:nvSpPr>
          <p:cNvPr id="18" name="Rectangle 6"/>
          <p:cNvSpPr>
            <a:spLocks noGrp="1"/>
          </p:cNvSpPr>
          <p:nvPr>
            <p:ph type="dt" sz="half" idx="10"/>
          </p:nvPr>
        </p:nvSpPr>
        <p:spPr/>
        <p:txBody>
          <a:bodyPr/>
          <a:lstStyle>
            <a:lvl1pPr>
              <a:defRPr lang="en-US" smtClean="0"/>
            </a:lvl1pPr>
          </a:lstStyle>
          <a:p>
            <a:fld id="{5972A193-D974-4890-BCF6-7BDA5AA783D7}" type="datetimeFigureOut">
              <a:rPr lang="en-US" smtClean="0"/>
              <a:pPr/>
              <a:t>4/22/2013</a:t>
            </a:fld>
            <a:endParaRPr lang="en-US"/>
          </a:p>
        </p:txBody>
      </p:sp>
      <p:sp>
        <p:nvSpPr>
          <p:cNvPr id="9" name="Rectangle 14"/>
          <p:cNvSpPr>
            <a:spLocks noGrp="1"/>
          </p:cNvSpPr>
          <p:nvPr>
            <p:ph type="sldNum" sz="quarter" idx="11"/>
          </p:nvPr>
        </p:nvSpPr>
        <p:spPr/>
        <p:txBody>
          <a:bodyPr/>
          <a:lstStyle>
            <a:lvl1pPr>
              <a:defRPr lang="en-US" smtClean="0"/>
            </a:lvl1pPr>
          </a:lstStyle>
          <a:p>
            <a:fld id="{C8919969-49B9-40AE-8C3B-763BC9DD6F8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72A193-D974-4890-BCF6-7BDA5AA783D7}"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72A193-D974-4890-BCF6-7BDA5AA783D7}"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719263"/>
            <a:ext cx="4038600" cy="4411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719263"/>
            <a:ext cx="4038600" cy="4411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pPr>
              <a:defRPr/>
            </a:pPr>
            <a:fld id="{2322E8CA-270C-478D-965F-845F1A23850B}" type="datetime1">
              <a:rPr lang="ru-RU"/>
              <a:pPr>
                <a:defRPr/>
              </a:pPr>
              <a:t>22.04.2013</a:t>
            </a:fld>
            <a:endParaRPr lang="ru-RU" altLang="en-US"/>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pPr>
              <a:defRPr/>
            </a:pPr>
            <a:endParaRPr lang="ru-RU" altLang="en-US"/>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pPr>
              <a:defRPr/>
            </a:pPr>
            <a:fld id="{FBD72202-7375-4623-B259-EACB7C83B261}" type="slidenum">
              <a:rPr lang="ru-RU" altLang="en-US"/>
              <a:pPr>
                <a:defRPr/>
              </a:pPr>
              <a:t>‹#›</a:t>
            </a:fld>
            <a:endParaRPr lang="ru-RU"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ru-RU" smtClean="0"/>
              <a:t>Образец заголовка</a:t>
            </a:r>
            <a:endParaRPr lang="en-US"/>
          </a:p>
        </p:txBody>
      </p:sp>
      <p:sp>
        <p:nvSpPr>
          <p:cNvPr id="3" name="Rectangle 3"/>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Rectangle 4"/>
          <p:cNvSpPr>
            <a:spLocks noGrp="1"/>
          </p:cNvSpPr>
          <p:nvPr>
            <p:ph type="dt" sz="half" idx="10"/>
          </p:nvPr>
        </p:nvSpPr>
        <p:spPr/>
        <p:txBody>
          <a:bodyPr/>
          <a:lstStyle/>
          <a:p>
            <a:fld id="{5972A193-D974-4890-BCF6-7BDA5AA783D7}" type="datetimeFigureOut">
              <a:rPr lang="en-US" smtClean="0"/>
              <a:pPr/>
              <a:t>4/22/2013</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ru-RU" smtClean="0"/>
              <a:t>Образец заголовка</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Rectangle 4"/>
          <p:cNvSpPr>
            <a:spLocks noGrp="1"/>
          </p:cNvSpPr>
          <p:nvPr>
            <p:ph type="dt" sz="half" idx="10"/>
          </p:nvPr>
        </p:nvSpPr>
        <p:spPr/>
        <p:txBody>
          <a:bodyPr/>
          <a:lstStyle/>
          <a:p>
            <a:fld id="{5972A193-D974-4890-BCF6-7BDA5AA783D7}" type="datetimeFigureOut">
              <a:rPr lang="en-US" smtClean="0"/>
              <a:pPr/>
              <a:t>4/22/2013</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ru-RU" smtClean="0"/>
              <a:t>Образец заголовка</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p:cNvSpPr>
          <p:nvPr>
            <p:ph type="dt" sz="half" idx="10"/>
          </p:nvPr>
        </p:nvSpPr>
        <p:spPr/>
        <p:txBody>
          <a:bodyPr/>
          <a:lstStyle/>
          <a:p>
            <a:fld id="{5972A193-D974-4890-BCF6-7BDA5AA783D7}" type="datetimeFigureOut">
              <a:rPr lang="en-US" smtClean="0"/>
              <a:pPr/>
              <a:t>4/22/2013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ru-RU" smtClean="0"/>
              <a:t>Образец заголовка</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6"/>
          <p:cNvSpPr>
            <a:spLocks noGrp="1"/>
          </p:cNvSpPr>
          <p:nvPr>
            <p:ph type="dt" sz="half" idx="10"/>
          </p:nvPr>
        </p:nvSpPr>
        <p:spPr/>
        <p:txBody>
          <a:bodyPr/>
          <a:lstStyle/>
          <a:p>
            <a:fld id="{5972A193-D974-4890-BCF6-7BDA5AA783D7}" type="datetimeFigureOut">
              <a:rPr lang="en-US" smtClean="0"/>
              <a:pPr/>
              <a:t>4/22/2013</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ru-RU" smtClean="0"/>
              <a:t>Образец заголовка</a:t>
            </a:r>
            <a:endParaRPr lang="en-US"/>
          </a:p>
        </p:txBody>
      </p:sp>
      <p:sp>
        <p:nvSpPr>
          <p:cNvPr id="3" name="Rectangle 3"/>
          <p:cNvSpPr>
            <a:spLocks noGrp="1"/>
          </p:cNvSpPr>
          <p:nvPr>
            <p:ph type="dt" sz="half" idx="10"/>
          </p:nvPr>
        </p:nvSpPr>
        <p:spPr/>
        <p:txBody>
          <a:bodyPr/>
          <a:lstStyle/>
          <a:p>
            <a:fld id="{5972A193-D974-4890-BCF6-7BDA5AA783D7}" type="datetimeFigureOut">
              <a:rPr lang="en-US" smtClean="0"/>
              <a:pPr/>
              <a:t>4/22/2013</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5972A193-D974-4890-BCF6-7BDA5AA783D7}" type="datetimeFigureOut">
              <a:rPr lang="en-US" smtClean="0"/>
              <a:pPr/>
              <a:t>4/22/2013</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ru-RU" smtClean="0"/>
              <a:t>Образец заголовка</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p:cNvSpPr>
          <p:nvPr>
            <p:ph type="dt" sz="half" idx="10"/>
          </p:nvPr>
        </p:nvSpPr>
        <p:spPr/>
        <p:txBody>
          <a:bodyPr/>
          <a:lstStyle/>
          <a:p>
            <a:fld id="{5972A193-D974-4890-BCF6-7BDA5AA783D7}" type="datetimeFigureOut">
              <a:rPr lang="en-US" smtClean="0"/>
              <a:pPr/>
              <a:t>4/22/2013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ru-RU" smtClean="0"/>
              <a:t>Образец заголовка</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ru-RU" sz="2000" smtClean="0"/>
              <a:t>Вставка рисунка</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ru-RU" smtClean="0"/>
              <a:t>Образец текста</a:t>
            </a:r>
          </a:p>
        </p:txBody>
      </p:sp>
      <p:sp>
        <p:nvSpPr>
          <p:cNvPr id="5" name="Rectangle 5"/>
          <p:cNvSpPr>
            <a:spLocks noGrp="1"/>
          </p:cNvSpPr>
          <p:nvPr>
            <p:ph type="dt" sz="half" idx="10"/>
          </p:nvPr>
        </p:nvSpPr>
        <p:spPr/>
        <p:txBody>
          <a:bodyPr/>
          <a:lstStyle/>
          <a:p>
            <a:fld id="{5972A193-D974-4890-BCF6-7BDA5AA783D7}" type="datetimeFigureOut">
              <a:rPr lang="en-US" smtClean="0"/>
              <a:pPr/>
              <a:t>4/22/2013</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C8919969-49B9-40AE-8C3B-763BC9DD6F8B}"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ru-RU" smtClean="0"/>
              <a:t>Образец заголовка</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5972A193-D974-4890-BCF6-7BDA5AA783D7}" type="datetimeFigureOut">
              <a:rPr lang="en-US" smtClean="0"/>
              <a:pPr/>
              <a:t>4/22/2013</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C8919969-49B9-40AE-8C3B-763BC9DD6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thruBlk="1"/>
  </p:transition>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6.jpeg"/><Relationship Id="rId5" Type="http://schemas.openxmlformats.org/officeDocument/2006/relationships/oleObject" Target="../embeddings/oleObject1.bin"/><Relationship Id="rId4" Type="http://schemas.openxmlformats.org/officeDocument/2006/relationships/image" Target="../media/image6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9.jpe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0.png"/><Relationship Id="rId5" Type="http://schemas.openxmlformats.org/officeDocument/2006/relationships/oleObject" Target="../embeddings/oleObject5.bin"/><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51.png"/><Relationship Id="rId12" Type="http://schemas.openxmlformats.org/officeDocument/2006/relationships/image" Target="../media/image5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58.png"/><Relationship Id="rId5" Type="http://schemas.openxmlformats.org/officeDocument/2006/relationships/image" Target="../media/image56.png"/><Relationship Id="rId10" Type="http://schemas.openxmlformats.org/officeDocument/2006/relationships/image" Target="../media/image54.png"/><Relationship Id="rId4" Type="http://schemas.openxmlformats.org/officeDocument/2006/relationships/image" Target="../media/image55.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6.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0"/>
            <a:ext cx="8429652" cy="2109784"/>
          </a:xfrm>
        </p:spPr>
        <p:txBody>
          <a:bodyPr/>
          <a:lstStyle/>
          <a:p>
            <a:r>
              <a:rPr lang="ru-RU" sz="4000" dirty="0"/>
              <a:t>Показательные </a:t>
            </a:r>
            <a:r>
              <a:rPr lang="ru-RU" sz="4000" dirty="0" smtClean="0"/>
              <a:t>уравнения.</a:t>
            </a:r>
            <a:br>
              <a:rPr lang="ru-RU" sz="4000" dirty="0" smtClean="0"/>
            </a:br>
            <a:r>
              <a:rPr lang="ru-RU" sz="4000" dirty="0" smtClean="0"/>
              <a:t>Способы </a:t>
            </a:r>
            <a:r>
              <a:rPr lang="ru-RU" sz="4000" dirty="0"/>
              <a:t>решения показательных </a:t>
            </a:r>
            <a:r>
              <a:rPr lang="ru-RU" sz="4000" dirty="0" smtClean="0"/>
              <a:t>уравнений.</a:t>
            </a:r>
            <a:endParaRPr lang="ru-RU" sz="4000" dirty="0"/>
          </a:p>
        </p:txBody>
      </p:sp>
      <p:sp>
        <p:nvSpPr>
          <p:cNvPr id="3" name="Подзаголовок 2"/>
          <p:cNvSpPr>
            <a:spLocks noGrp="1"/>
          </p:cNvSpPr>
          <p:nvPr>
            <p:ph type="subTitle" idx="1"/>
          </p:nvPr>
        </p:nvSpPr>
        <p:spPr>
          <a:xfrm>
            <a:off x="2000232" y="2643182"/>
            <a:ext cx="6686552" cy="1643074"/>
          </a:xfrm>
        </p:spPr>
        <p:txBody>
          <a:bodyPr>
            <a:normAutofit fontScale="92500" lnSpcReduction="10000"/>
          </a:bodyPr>
          <a:lstStyle/>
          <a:p>
            <a:pPr algn="r"/>
            <a:r>
              <a:rPr lang="ru-RU" b="1" dirty="0" smtClean="0"/>
              <a:t>Уравнения – это золотой </a:t>
            </a:r>
            <a:r>
              <a:rPr lang="ru-RU" b="1" dirty="0" smtClean="0"/>
              <a:t>ключ, </a:t>
            </a:r>
            <a:r>
              <a:rPr lang="ru-RU" b="1" dirty="0" smtClean="0"/>
              <a:t>открывающий все математические сезамы.</a:t>
            </a:r>
          </a:p>
          <a:p>
            <a:pPr algn="r"/>
            <a:r>
              <a:rPr lang="ru-RU" b="1" dirty="0" smtClean="0"/>
              <a:t>С.Коваль</a:t>
            </a:r>
            <a:endParaRPr lang="ru-RU" b="1" dirty="0"/>
          </a:p>
        </p:txBody>
      </p:sp>
      <p:pic>
        <p:nvPicPr>
          <p:cNvPr id="1028" name="Picture 4"/>
          <p:cNvPicPr>
            <a:picLocks noChangeAspect="1" noChangeArrowheads="1"/>
          </p:cNvPicPr>
          <p:nvPr/>
        </p:nvPicPr>
        <p:blipFill>
          <a:blip r:embed="rId2"/>
          <a:srcRect/>
          <a:stretch>
            <a:fillRect/>
          </a:stretch>
        </p:blipFill>
        <p:spPr bwMode="auto">
          <a:xfrm>
            <a:off x="642910" y="4214818"/>
            <a:ext cx="3000396" cy="2250297"/>
          </a:xfrm>
          <a:prstGeom prst="rect">
            <a:avLst/>
          </a:prstGeom>
          <a:noFill/>
          <a:ln w="9525">
            <a:noFill/>
            <a:miter lim="800000"/>
            <a:headEnd/>
            <a:tailEnd/>
          </a:ln>
          <a:effectLst>
            <a:softEdge rad="6350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338250"/>
          </a:xfrm>
        </p:spPr>
        <p:txBody>
          <a:bodyPr>
            <a:normAutofit/>
          </a:bodyPr>
          <a:lstStyle/>
          <a:p>
            <a:r>
              <a:rPr lang="ru-RU" sz="3200" dirty="0" smtClean="0">
                <a:latin typeface="+mn-lt"/>
              </a:rPr>
              <a:t>Некоторые способы решения показательных уравнений</a:t>
            </a:r>
            <a:endParaRPr lang="ru-RU" sz="3200" dirty="0">
              <a:latin typeface="+mn-lt"/>
            </a:endParaRPr>
          </a:p>
        </p:txBody>
      </p:sp>
      <p:sp>
        <p:nvSpPr>
          <p:cNvPr id="3" name="Содержимое 2"/>
          <p:cNvSpPr>
            <a:spLocks noGrp="1"/>
          </p:cNvSpPr>
          <p:nvPr>
            <p:ph idx="1"/>
          </p:nvPr>
        </p:nvSpPr>
        <p:spPr>
          <a:xfrm>
            <a:off x="571472" y="1928802"/>
            <a:ext cx="8229600" cy="3857652"/>
          </a:xfrm>
        </p:spPr>
        <p:txBody>
          <a:bodyPr/>
          <a:lstStyle/>
          <a:p>
            <a:pPr lvl="0">
              <a:buClr>
                <a:schemeClr val="accent6">
                  <a:lumMod val="50000"/>
                </a:schemeClr>
              </a:buClr>
              <a:buFont typeface="Wingdings" pitchFamily="2" charset="2"/>
              <a:buChar char="v"/>
            </a:pPr>
            <a:r>
              <a:rPr lang="ru-RU" b="1" i="1" dirty="0" smtClean="0"/>
              <a:t>Приведение обеих частей уравнения к одному и тому же основанию.</a:t>
            </a:r>
          </a:p>
          <a:p>
            <a:pPr lvl="0">
              <a:buClr>
                <a:schemeClr val="accent6">
                  <a:lumMod val="50000"/>
                </a:schemeClr>
              </a:buClr>
              <a:buFont typeface="Wingdings" pitchFamily="2" charset="2"/>
              <a:buChar char="v"/>
            </a:pPr>
            <a:r>
              <a:rPr lang="ru-RU" b="1" i="1" dirty="0" smtClean="0"/>
              <a:t>Замена переменной (приведение к квадратному уравнению</a:t>
            </a:r>
            <a:r>
              <a:rPr lang="ru-RU" b="1" i="1" dirty="0" smtClean="0"/>
              <a:t>).</a:t>
            </a:r>
            <a:endParaRPr lang="ru-RU" dirty="0" smtClean="0"/>
          </a:p>
          <a:p>
            <a:pPr>
              <a:buClr>
                <a:schemeClr val="accent6">
                  <a:lumMod val="50000"/>
                </a:schemeClr>
              </a:buClr>
              <a:buFont typeface="Wingdings" pitchFamily="2" charset="2"/>
              <a:buChar char="v"/>
            </a:pPr>
            <a:r>
              <a:rPr lang="ru-RU" b="1" i="1" dirty="0" smtClean="0"/>
              <a:t>Вынесение общего множителя за скобки.</a:t>
            </a:r>
            <a:endParaRPr lang="ru-RU" dirty="0"/>
          </a:p>
        </p:txBody>
      </p:sp>
      <p:pic>
        <p:nvPicPr>
          <p:cNvPr id="23554" name="Picture 2"/>
          <p:cNvPicPr>
            <a:picLocks noChangeAspect="1" noChangeArrowheads="1"/>
          </p:cNvPicPr>
          <p:nvPr/>
        </p:nvPicPr>
        <p:blipFill>
          <a:blip r:embed="rId2"/>
          <a:srcRect/>
          <a:stretch>
            <a:fillRect/>
          </a:stretch>
        </p:blipFill>
        <p:spPr bwMode="auto">
          <a:xfrm>
            <a:off x="5929322" y="4446989"/>
            <a:ext cx="3214678" cy="2411009"/>
          </a:xfrm>
          <a:prstGeom prst="rect">
            <a:avLst/>
          </a:prstGeom>
          <a:noFill/>
          <a:ln w="9525">
            <a:noFill/>
            <a:miter lim="800000"/>
            <a:headEnd/>
            <a:tailEnd/>
          </a:ln>
          <a:effectLst>
            <a:softEdge rad="6350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4"/>
                                        </p:tgtEl>
                                        <p:attrNameLst>
                                          <p:attrName>style.visibility</p:attrName>
                                        </p:attrNameLst>
                                      </p:cBhvr>
                                      <p:to>
                                        <p:strVal val="visible"/>
                                      </p:to>
                                    </p:set>
                                    <p:animEffect transition="in" filter="fade">
                                      <p:cBhvr>
                                        <p:cTn id="1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9144000" cy="1428760"/>
          </a:xfrm>
        </p:spPr>
        <p:txBody>
          <a:bodyPr>
            <a:normAutofit fontScale="90000"/>
          </a:bodyPr>
          <a:lstStyle/>
          <a:p>
            <a:r>
              <a:rPr lang="ru-RU" sz="4000" dirty="0"/>
              <a:t>Сгруппировать показательные уравнения по способам </a:t>
            </a:r>
            <a:r>
              <a:rPr lang="ru-RU" sz="4000" dirty="0" smtClean="0"/>
              <a:t>решения</a:t>
            </a:r>
            <a:r>
              <a:rPr lang="ru-RU" b="0" dirty="0"/>
              <a:t/>
            </a:r>
            <a:br>
              <a:rPr lang="ru-RU" b="0" dirty="0"/>
            </a:br>
            <a:endParaRPr lang="ru-RU" b="0" dirty="0"/>
          </a:p>
        </p:txBody>
      </p:sp>
      <p:graphicFrame>
        <p:nvGraphicFramePr>
          <p:cNvPr id="4" name="Содержимое 3"/>
          <p:cNvGraphicFramePr>
            <a:graphicFrameLocks noGrp="1"/>
          </p:cNvGraphicFramePr>
          <p:nvPr>
            <p:ph idx="1"/>
          </p:nvPr>
        </p:nvGraphicFramePr>
        <p:xfrm>
          <a:off x="428596" y="1857364"/>
          <a:ext cx="8229600" cy="2743200"/>
        </p:xfrm>
        <a:graphic>
          <a:graphicData uri="http://schemas.openxmlformats.org/drawingml/2006/table">
            <a:tbl>
              <a:tblPr firstRow="1" bandRow="1">
                <a:tableStyleId>{5C22544A-7EE6-4342-B048-85BDC9FD1C3A}</a:tableStyleId>
              </a:tblPr>
              <a:tblGrid>
                <a:gridCol w="500066"/>
                <a:gridCol w="3614734"/>
                <a:gridCol w="528670"/>
                <a:gridCol w="3586130"/>
              </a:tblGrid>
              <a:tr h="370840">
                <a:tc gridSpan="2">
                  <a:txBody>
                    <a:bodyPr/>
                    <a:lstStyle/>
                    <a:p>
                      <a:pPr algn="ctr"/>
                      <a:r>
                        <a:rPr lang="ru-RU" sz="2400" b="0" dirty="0" smtClean="0">
                          <a:solidFill>
                            <a:schemeClr val="tx1"/>
                          </a:solidFill>
                        </a:rPr>
                        <a:t>Вариант 1</a:t>
                      </a:r>
                      <a:endParaRPr lang="ru-RU"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ru-R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ru-RU" sz="2400" b="0" dirty="0" smtClean="0">
                          <a:solidFill>
                            <a:schemeClr val="tx1"/>
                          </a:solidFill>
                        </a:rPr>
                        <a:t>Вариант 2</a:t>
                      </a:r>
                      <a:endParaRPr lang="ru-RU"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ru-R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1)</a:t>
                      </a:r>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1)</a:t>
                      </a:r>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2)</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2)</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3)</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3)</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4)</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4)</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5)</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5)</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3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 name="Содержимое 3"/>
          <p:cNvGraphicFramePr>
            <a:graphicFrameLocks/>
          </p:cNvGraphicFramePr>
          <p:nvPr/>
        </p:nvGraphicFramePr>
        <p:xfrm>
          <a:off x="357158" y="1857364"/>
          <a:ext cx="8229600" cy="411480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ru-RU" sz="2400" dirty="0" smtClean="0">
                          <a:solidFill>
                            <a:schemeClr val="tx1"/>
                          </a:solidFill>
                        </a:rPr>
                        <a:t>Ответы</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r>
              <a:tr h="370840">
                <a:tc>
                  <a:txBody>
                    <a:bodyPr/>
                    <a:lstStyle/>
                    <a:p>
                      <a:pPr algn="ct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400" dirty="0" smtClean="0">
                          <a:solidFill>
                            <a:schemeClr val="tx1"/>
                          </a:solidFill>
                        </a:rPr>
                        <a:t>Вариант 1</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2400" dirty="0" smtClean="0">
                          <a:solidFill>
                            <a:schemeClr val="tx1"/>
                          </a:solidFill>
                        </a:rPr>
                        <a:t>Вариант 2</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88720">
                <a:tc>
                  <a:txBody>
                    <a:bodyPr/>
                    <a:lstStyle/>
                    <a:p>
                      <a:pPr>
                        <a:buClr>
                          <a:schemeClr val="accent6">
                            <a:lumMod val="50000"/>
                          </a:schemeClr>
                        </a:buClr>
                        <a:buNone/>
                      </a:pPr>
                      <a:r>
                        <a:rPr lang="ru-RU" sz="2400" b="1" i="1" dirty="0" smtClean="0"/>
                        <a:t>Приведение к одному и тому же основанию.</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t>1), 5).</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t>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buClr>
                          <a:schemeClr val="accent6">
                            <a:lumMod val="50000"/>
                          </a:schemeClr>
                        </a:buClr>
                        <a:buNone/>
                      </a:pPr>
                      <a:r>
                        <a:rPr lang="ru-RU" sz="2400" b="1" i="1" dirty="0" smtClean="0"/>
                        <a:t>Замена переменной </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t>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t>3),5).</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8872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2400" b="1" i="1" dirty="0" smtClean="0"/>
                        <a:t>Вынесение общего множителя за скобки.</a:t>
                      </a:r>
                      <a:endParaRPr lang="ru-R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t>2),3).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dirty="0" smtClean="0"/>
                        <a:t>1),2).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94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1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1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6"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1538" y="4214818"/>
            <a:ext cx="1462836" cy="357189"/>
          </a:xfrm>
          <a:prstGeom prst="rect">
            <a:avLst/>
          </a:prstGeom>
          <a:noFill/>
        </p:spPr>
      </p:pic>
      <p:pic>
        <p:nvPicPr>
          <p:cNvPr id="2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00" y="2428868"/>
            <a:ext cx="950539" cy="335714"/>
          </a:xfrm>
          <a:prstGeom prst="rect">
            <a:avLst/>
          </a:prstGeom>
          <a:noFill/>
        </p:spPr>
      </p:pic>
      <p:pic>
        <p:nvPicPr>
          <p:cNvPr id="28"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00100" y="2928934"/>
            <a:ext cx="2184570" cy="329824"/>
          </a:xfrm>
          <a:prstGeom prst="rect">
            <a:avLst/>
          </a:prstGeom>
          <a:noFill/>
        </p:spPr>
      </p:pic>
      <p:pic>
        <p:nvPicPr>
          <p:cNvPr id="29"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00100" y="3357562"/>
            <a:ext cx="2267960" cy="329826"/>
          </a:xfrm>
          <a:prstGeom prst="rect">
            <a:avLst/>
          </a:prstGeom>
          <a:noFill/>
        </p:spPr>
      </p:pic>
      <p:pic>
        <p:nvPicPr>
          <p:cNvPr id="30"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71538" y="3786190"/>
            <a:ext cx="2184570" cy="329824"/>
          </a:xfrm>
          <a:prstGeom prst="rect">
            <a:avLst/>
          </a:prstGeom>
          <a:noFill/>
        </p:spPr>
      </p:pic>
      <p:pic>
        <p:nvPicPr>
          <p:cNvPr id="31"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072066" y="2857496"/>
            <a:ext cx="2059499" cy="313333"/>
          </a:xfrm>
          <a:prstGeom prst="rect">
            <a:avLst/>
          </a:prstGeom>
          <a:noFill/>
        </p:spPr>
      </p:pic>
      <p:pic>
        <p:nvPicPr>
          <p:cNvPr id="32" name="Picture 1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143504" y="3286124"/>
            <a:ext cx="1901076" cy="338739"/>
          </a:xfrm>
          <a:prstGeom prst="rect">
            <a:avLst/>
          </a:prstGeom>
          <a:noFill/>
        </p:spPr>
      </p:pic>
      <p:pic>
        <p:nvPicPr>
          <p:cNvPr id="33" name="Picture 1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143504" y="3786190"/>
            <a:ext cx="1029750" cy="318229"/>
          </a:xfrm>
          <a:prstGeom prst="rect">
            <a:avLst/>
          </a:prstGeom>
          <a:noFill/>
        </p:spPr>
      </p:pic>
      <p:pic>
        <p:nvPicPr>
          <p:cNvPr id="34" name="Picture 1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072066" y="2428868"/>
            <a:ext cx="2184569" cy="329824"/>
          </a:xfrm>
          <a:prstGeom prst="rect">
            <a:avLst/>
          </a:prstGeom>
          <a:noFill/>
        </p:spPr>
      </p:pic>
      <p:pic>
        <p:nvPicPr>
          <p:cNvPr id="35" name="Picture 1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143504" y="4214818"/>
            <a:ext cx="2357454" cy="35719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0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0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20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20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27"/>
                                        </p:tgtEl>
                                      </p:cBhvr>
                                    </p:animEffect>
                                    <p:set>
                                      <p:cBhvr>
                                        <p:cTn id="50" dur="1" fill="hold">
                                          <p:stCondLst>
                                            <p:cond delay="1999"/>
                                          </p:stCondLst>
                                        </p:cTn>
                                        <p:tgtEl>
                                          <p:spTgt spid="2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28"/>
                                        </p:tgtEl>
                                      </p:cBhvr>
                                    </p:animEffect>
                                    <p:set>
                                      <p:cBhvr>
                                        <p:cTn id="53" dur="1" fill="hold">
                                          <p:stCondLst>
                                            <p:cond delay="1999"/>
                                          </p:stCondLst>
                                        </p:cTn>
                                        <p:tgtEl>
                                          <p:spTgt spid="2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29"/>
                                        </p:tgtEl>
                                      </p:cBhvr>
                                    </p:animEffect>
                                    <p:set>
                                      <p:cBhvr>
                                        <p:cTn id="56" dur="1" fill="hold">
                                          <p:stCondLst>
                                            <p:cond delay="1999"/>
                                          </p:stCondLst>
                                        </p:cTn>
                                        <p:tgtEl>
                                          <p:spTgt spid="2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30"/>
                                        </p:tgtEl>
                                      </p:cBhvr>
                                    </p:animEffect>
                                    <p:set>
                                      <p:cBhvr>
                                        <p:cTn id="59" dur="1" fill="hold">
                                          <p:stCondLst>
                                            <p:cond delay="1999"/>
                                          </p:stCondLst>
                                        </p:cTn>
                                        <p:tgtEl>
                                          <p:spTgt spid="3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26"/>
                                        </p:tgtEl>
                                      </p:cBhvr>
                                    </p:animEffect>
                                    <p:set>
                                      <p:cBhvr>
                                        <p:cTn id="62" dur="1" fill="hold">
                                          <p:stCondLst>
                                            <p:cond delay="1999"/>
                                          </p:stCondLst>
                                        </p:cTn>
                                        <p:tgtEl>
                                          <p:spTgt spid="2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34"/>
                                        </p:tgtEl>
                                      </p:cBhvr>
                                    </p:animEffect>
                                    <p:set>
                                      <p:cBhvr>
                                        <p:cTn id="65" dur="1" fill="hold">
                                          <p:stCondLst>
                                            <p:cond delay="1999"/>
                                          </p:stCondLst>
                                        </p:cTn>
                                        <p:tgtEl>
                                          <p:spTgt spid="3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31"/>
                                        </p:tgtEl>
                                      </p:cBhvr>
                                    </p:animEffect>
                                    <p:set>
                                      <p:cBhvr>
                                        <p:cTn id="68" dur="1" fill="hold">
                                          <p:stCondLst>
                                            <p:cond delay="1999"/>
                                          </p:stCondLst>
                                        </p:cTn>
                                        <p:tgtEl>
                                          <p:spTgt spid="3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32"/>
                                        </p:tgtEl>
                                      </p:cBhvr>
                                    </p:animEffect>
                                    <p:set>
                                      <p:cBhvr>
                                        <p:cTn id="71" dur="1" fill="hold">
                                          <p:stCondLst>
                                            <p:cond delay="1999"/>
                                          </p:stCondLst>
                                        </p:cTn>
                                        <p:tgtEl>
                                          <p:spTgt spid="3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33"/>
                                        </p:tgtEl>
                                      </p:cBhvr>
                                    </p:animEffect>
                                    <p:set>
                                      <p:cBhvr>
                                        <p:cTn id="74" dur="1" fill="hold">
                                          <p:stCondLst>
                                            <p:cond delay="1999"/>
                                          </p:stCondLst>
                                        </p:cTn>
                                        <p:tgtEl>
                                          <p:spTgt spid="3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35"/>
                                        </p:tgtEl>
                                      </p:cBhvr>
                                    </p:animEffect>
                                    <p:set>
                                      <p:cBhvr>
                                        <p:cTn id="77" dur="1" fill="hold">
                                          <p:stCondLst>
                                            <p:cond delay="1999"/>
                                          </p:stCondLst>
                                        </p:cTn>
                                        <p:tgtEl>
                                          <p:spTgt spid="3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9144000" cy="1285860"/>
          </a:xfrm>
        </p:spPr>
        <p:txBody>
          <a:bodyPr>
            <a:noAutofit/>
          </a:bodyPr>
          <a:lstStyle/>
          <a:p>
            <a:r>
              <a:rPr lang="ru-RU" sz="2800" dirty="0" smtClean="0"/>
              <a:t>С </a:t>
            </a:r>
            <a:r>
              <a:rPr lang="ru-RU" sz="2800" dirty="0"/>
              <a:t>точки  зрения физиологии человека</a:t>
            </a:r>
            <a:br>
              <a:rPr lang="ru-RU" sz="2800" dirty="0"/>
            </a:br>
            <a:endParaRPr lang="ru-RU" sz="5400" dirty="0"/>
          </a:p>
        </p:txBody>
      </p:sp>
      <p:sp>
        <p:nvSpPr>
          <p:cNvPr id="3" name="Содержимое 2"/>
          <p:cNvSpPr>
            <a:spLocks noGrp="1"/>
          </p:cNvSpPr>
          <p:nvPr>
            <p:ph idx="1"/>
          </p:nvPr>
        </p:nvSpPr>
        <p:spPr>
          <a:xfrm>
            <a:off x="428596" y="1500174"/>
            <a:ext cx="8229600" cy="4525963"/>
          </a:xfrm>
        </p:spPr>
        <p:txBody>
          <a:bodyPr>
            <a:normAutofit/>
          </a:bodyPr>
          <a:lstStyle/>
          <a:p>
            <a:pPr>
              <a:buClr>
                <a:schemeClr val="bg2">
                  <a:lumMod val="25000"/>
                </a:schemeClr>
              </a:buClr>
              <a:buFont typeface="Wingdings" pitchFamily="2" charset="2"/>
              <a:buChar char="v"/>
            </a:pPr>
            <a:r>
              <a:rPr lang="ru-RU" sz="2400" b="1" dirty="0" smtClean="0"/>
              <a:t>11</a:t>
            </a:r>
            <a:r>
              <a:rPr lang="ru-RU" sz="2400" dirty="0" smtClean="0"/>
              <a:t> часов утра – время наивысшей трудоспособности;</a:t>
            </a:r>
          </a:p>
          <a:p>
            <a:pPr>
              <a:buClr>
                <a:schemeClr val="bg2">
                  <a:lumMod val="25000"/>
                </a:schemeClr>
              </a:buClr>
              <a:buFont typeface="Wingdings" pitchFamily="2" charset="2"/>
              <a:buChar char="v"/>
            </a:pPr>
            <a:r>
              <a:rPr lang="ru-RU" sz="2400" b="1" dirty="0" smtClean="0"/>
              <a:t>3</a:t>
            </a:r>
            <a:r>
              <a:rPr lang="ru-RU" sz="2400" dirty="0" smtClean="0"/>
              <a:t> часа дня – время наибольшего утомления;</a:t>
            </a:r>
          </a:p>
          <a:p>
            <a:pPr>
              <a:buClr>
                <a:schemeClr val="bg2">
                  <a:lumMod val="25000"/>
                </a:schemeClr>
              </a:buClr>
              <a:buFont typeface="Wingdings" pitchFamily="2" charset="2"/>
              <a:buChar char="v"/>
            </a:pPr>
            <a:r>
              <a:rPr lang="ru-RU" sz="2400" b="1" dirty="0" smtClean="0"/>
              <a:t>7</a:t>
            </a:r>
            <a:r>
              <a:rPr lang="ru-RU" sz="2400" dirty="0" smtClean="0"/>
              <a:t> часов вечера - вечерни подъем трудоспособности;</a:t>
            </a:r>
          </a:p>
          <a:p>
            <a:pPr>
              <a:buClr>
                <a:schemeClr val="bg2">
                  <a:lumMod val="25000"/>
                </a:schemeClr>
              </a:buClr>
              <a:buFont typeface="Wingdings" pitchFamily="2" charset="2"/>
              <a:buChar char="v"/>
            </a:pPr>
            <a:r>
              <a:rPr lang="ru-RU" sz="2400" b="1" dirty="0" smtClean="0"/>
              <a:t>9</a:t>
            </a:r>
            <a:r>
              <a:rPr lang="ru-RU" sz="2400" dirty="0" smtClean="0"/>
              <a:t> часов вечера – время прекращения всякой трудоспособности.</a:t>
            </a:r>
          </a:p>
        </p:txBody>
      </p:sp>
      <p:pic>
        <p:nvPicPr>
          <p:cNvPr id="24578" name="Picture 2"/>
          <p:cNvPicPr>
            <a:picLocks noChangeAspect="1" noChangeArrowheads="1"/>
          </p:cNvPicPr>
          <p:nvPr/>
        </p:nvPicPr>
        <p:blipFill>
          <a:blip r:embed="rId2"/>
          <a:srcRect/>
          <a:stretch>
            <a:fillRect/>
          </a:stretch>
        </p:blipFill>
        <p:spPr bwMode="auto">
          <a:xfrm>
            <a:off x="3786182" y="3571876"/>
            <a:ext cx="5027316" cy="2928958"/>
          </a:xfrm>
          <a:prstGeom prst="rect">
            <a:avLst/>
          </a:prstGeom>
          <a:noFill/>
          <a:ln w="9525">
            <a:noFill/>
            <a:miter lim="800000"/>
            <a:headEnd/>
            <a:tailEnd/>
          </a:ln>
          <a:effectLst>
            <a:softEdge rad="317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fade">
                                      <p:cBhvr>
                                        <p:cTn id="1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229600" cy="4525963"/>
          </a:xfrm>
        </p:spPr>
        <p:txBody>
          <a:bodyPr/>
          <a:lstStyle/>
          <a:p>
            <a:pPr>
              <a:buNone/>
            </a:pPr>
            <a:r>
              <a:rPr lang="ru-RU" dirty="0" smtClean="0"/>
              <a:t>В </a:t>
            </a:r>
            <a:r>
              <a:rPr lang="ru-RU" dirty="0" smtClean="0"/>
              <a:t>жизни  нередко приходится встречаться с такими фактами, когда скорость изменения какой-либо величины пропорциональна самой величине.</a:t>
            </a:r>
          </a:p>
          <a:p>
            <a:pPr>
              <a:buNone/>
            </a:pPr>
            <a:r>
              <a:rPr lang="ru-RU" dirty="0" smtClean="0"/>
              <a:t>Все эти процессы можно выразить формулой:</a:t>
            </a:r>
          </a:p>
          <a:p>
            <a:pPr>
              <a:buNone/>
            </a:pPr>
            <a:r>
              <a:rPr lang="ru-RU" dirty="0" smtClean="0"/>
              <a:t>                     , где       -начальные данные, а значение</a:t>
            </a:r>
            <a:r>
              <a:rPr lang="en-US" dirty="0" smtClean="0"/>
              <a:t>                     </a:t>
            </a:r>
            <a:r>
              <a:rPr lang="ru-RU" dirty="0" smtClean="0"/>
              <a:t>– некоторый коэффициент.</a:t>
            </a:r>
          </a:p>
          <a:p>
            <a:endParaRPr lang="ru-RU"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2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472" y="3143248"/>
            <a:ext cx="1819692" cy="449015"/>
          </a:xfrm>
          <a:prstGeom prst="rect">
            <a:avLst/>
          </a:prstGeom>
          <a:noFill/>
        </p:spPr>
      </p:pic>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29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43240" y="3214686"/>
            <a:ext cx="406069" cy="428628"/>
          </a:xfrm>
          <a:prstGeom prst="rect">
            <a:avLst/>
          </a:prstGeom>
          <a:noFill/>
        </p:spPr>
      </p:pic>
      <p:sp>
        <p:nvSpPr>
          <p:cNvPr id="553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30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429652" y="3143248"/>
            <a:ext cx="357190" cy="522047"/>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5297"/>
                                        </p:tgtEl>
                                        <p:attrNameLst>
                                          <p:attrName>style.visibility</p:attrName>
                                        </p:attrNameLst>
                                      </p:cBhvr>
                                      <p:to>
                                        <p:strVal val="visible"/>
                                      </p:to>
                                    </p:set>
                                    <p:animEffect transition="in" filter="fade">
                                      <p:cBhvr>
                                        <p:cTn id="16" dur="2000"/>
                                        <p:tgtEl>
                                          <p:spTgt spid="55297"/>
                                        </p:tgtEl>
                                      </p:cBhvr>
                                    </p:animEffect>
                                  </p:childTnLst>
                                </p:cTn>
                              </p:par>
                              <p:par>
                                <p:cTn id="17" presetID="10" presetClass="entr" presetSubtype="0" fill="hold" nodeType="withEffect">
                                  <p:stCondLst>
                                    <p:cond delay="0"/>
                                  </p:stCondLst>
                                  <p:childTnLst>
                                    <p:set>
                                      <p:cBhvr>
                                        <p:cTn id="18" dur="1" fill="hold">
                                          <p:stCondLst>
                                            <p:cond delay="0"/>
                                          </p:stCondLst>
                                        </p:cTn>
                                        <p:tgtEl>
                                          <p:spTgt spid="55299"/>
                                        </p:tgtEl>
                                        <p:attrNameLst>
                                          <p:attrName>style.visibility</p:attrName>
                                        </p:attrNameLst>
                                      </p:cBhvr>
                                      <p:to>
                                        <p:strVal val="visible"/>
                                      </p:to>
                                    </p:set>
                                    <p:animEffect transition="in" filter="fade">
                                      <p:cBhvr>
                                        <p:cTn id="19" dur="2000"/>
                                        <p:tgtEl>
                                          <p:spTgt spid="55299"/>
                                        </p:tgtEl>
                                      </p:cBhvr>
                                    </p:animEffect>
                                  </p:childTnLst>
                                </p:cTn>
                              </p:par>
                              <p:par>
                                <p:cTn id="20" presetID="10" presetClass="entr" presetSubtype="0" fill="hold" nodeType="withEffect">
                                  <p:stCondLst>
                                    <p:cond delay="0"/>
                                  </p:stCondLst>
                                  <p:childTnLst>
                                    <p:set>
                                      <p:cBhvr>
                                        <p:cTn id="21" dur="1" fill="hold">
                                          <p:stCondLst>
                                            <p:cond delay="0"/>
                                          </p:stCondLst>
                                        </p:cTn>
                                        <p:tgtEl>
                                          <p:spTgt spid="55301"/>
                                        </p:tgtEl>
                                        <p:attrNameLst>
                                          <p:attrName>style.visibility</p:attrName>
                                        </p:attrNameLst>
                                      </p:cBhvr>
                                      <p:to>
                                        <p:strVal val="visible"/>
                                      </p:to>
                                    </p:set>
                                    <p:animEffect transition="in" filter="fade">
                                      <p:cBhvr>
                                        <p:cTn id="22" dur="2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285852" y="857232"/>
            <a:ext cx="3643338" cy="471486"/>
          </a:xfrm>
        </p:spPr>
        <p:txBody>
          <a:bodyPr>
            <a:noAutofit/>
          </a:bodyPr>
          <a:lstStyle/>
          <a:p>
            <a:pPr algn="l">
              <a:defRPr/>
            </a:pPr>
            <a:r>
              <a:rPr lang="ru-RU" sz="2400" dirty="0" smtClean="0">
                <a:solidFill>
                  <a:schemeClr val="accent6">
                    <a:lumMod val="75000"/>
                  </a:schemeClr>
                </a:solidFill>
              </a:rPr>
              <a:t>Органический рост</a:t>
            </a:r>
            <a:endParaRPr lang="ru-RU" sz="2400" dirty="0">
              <a:solidFill>
                <a:schemeClr val="accent6">
                  <a:lumMod val="75000"/>
                </a:schemeClr>
              </a:solidFill>
            </a:endParaRPr>
          </a:p>
        </p:txBody>
      </p:sp>
      <p:sp>
        <p:nvSpPr>
          <p:cNvPr id="9220" name="Rectangle 5"/>
          <p:cNvSpPr>
            <a:spLocks noGrp="1" noChangeArrowheads="1"/>
          </p:cNvSpPr>
          <p:nvPr>
            <p:ph idx="1"/>
          </p:nvPr>
        </p:nvSpPr>
        <p:spPr>
          <a:xfrm>
            <a:off x="1214414" y="1643050"/>
            <a:ext cx="4000528" cy="4572032"/>
          </a:xfrm>
        </p:spPr>
        <p:txBody>
          <a:bodyPr>
            <a:normAutofit/>
          </a:bodyPr>
          <a:lstStyle/>
          <a:p>
            <a:pPr eaLnBrk="1" hangingPunct="1">
              <a:lnSpc>
                <a:spcPct val="80000"/>
              </a:lnSpc>
              <a:buNone/>
            </a:pPr>
            <a:r>
              <a:rPr lang="ru-RU" sz="2400" dirty="0" smtClean="0"/>
              <a:t>При искусственном выращивании каких-либо микроорганизмов размножение клеток идет так, что за некоторый  определенный промежуток времени (длина митотического цикла) каждая клетка делится на две дочерние клетки. Поэтому, когда время увеличивается  на длину митотического цикла, число клеток увеличивается в два раза</a:t>
            </a:r>
            <a:endParaRPr lang="ru-RU" sz="2400" i="1" dirty="0" smtClean="0"/>
          </a:p>
          <a:p>
            <a:pPr eaLnBrk="1" hangingPunct="1">
              <a:lnSpc>
                <a:spcPct val="80000"/>
              </a:lnSpc>
              <a:buNone/>
            </a:pPr>
            <a:endParaRPr lang="ru-RU" sz="2400" b="1" dirty="0" smtClean="0"/>
          </a:p>
        </p:txBody>
      </p:sp>
      <p:pic>
        <p:nvPicPr>
          <p:cNvPr id="9221" name="Picture 7" descr="C10B5119"/>
          <p:cNvPicPr>
            <a:picLocks noChangeAspect="1" noChangeArrowheads="1"/>
          </p:cNvPicPr>
          <p:nvPr/>
        </p:nvPicPr>
        <p:blipFill>
          <a:blip r:embed="rId4">
            <a:lum bright="-12000" contrast="36000"/>
          </a:blip>
          <a:srcRect/>
          <a:stretch>
            <a:fillRect/>
          </a:stretch>
        </p:blipFill>
        <p:spPr bwMode="auto">
          <a:xfrm>
            <a:off x="6000760" y="1928802"/>
            <a:ext cx="1627186" cy="3464784"/>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9222" name="Rectangle 10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9" name="Заголовок 1"/>
          <p:cNvSpPr txBox="1">
            <a:spLocks/>
          </p:cNvSpPr>
          <p:nvPr/>
        </p:nvSpPr>
        <p:spPr>
          <a:xfrm>
            <a:off x="0" y="142852"/>
            <a:ext cx="9144000" cy="571504"/>
          </a:xfrm>
          <a:prstGeom prst="rect">
            <a:avLst/>
          </a:prstGeom>
        </p:spPr>
        <p:txBody>
          <a:bodyPr anchor="b" anchorCtr="0">
            <a:normAutofit fontScale="97500"/>
            <a:scene3d>
              <a:camera prst="orthographicFront"/>
              <a:lightRig rig="soft" dir="t">
                <a:rot lat="0" lon="0" rev="2100000"/>
              </a:lightRig>
            </a:scene3d>
            <a:sp3d prstMaterial="matte">
              <a:bevelT w="381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smtClean="0">
                <a:ln>
                  <a:noFill/>
                </a:ln>
                <a:solidFill>
                  <a:schemeClr val="tx2">
                    <a:shade val="85000"/>
                    <a:satMod val="150000"/>
                  </a:schemeClr>
                </a:solidFill>
                <a:effectLst>
                  <a:outerShdw blurRad="63500" dist="38100" dir="8220000" algn="tl" rotWithShape="0">
                    <a:srgbClr val="000000">
                      <a:alpha val="30000"/>
                    </a:srgbClr>
                  </a:outerShdw>
                </a:effectLst>
                <a:uLnTx/>
                <a:uFillTx/>
                <a:latin typeface="+mj-lt"/>
                <a:ea typeface="+mj-lt"/>
                <a:cs typeface="+mj-lt"/>
              </a:rPr>
              <a:t>Применение показательной функции</a:t>
            </a:r>
          </a:p>
        </p:txBody>
      </p:sp>
      <p:sp>
        <p:nvSpPr>
          <p:cNvPr id="10" name="Содержимое 2"/>
          <p:cNvSpPr txBox="1">
            <a:spLocks/>
          </p:cNvSpPr>
          <p:nvPr/>
        </p:nvSpPr>
        <p:spPr>
          <a:xfrm>
            <a:off x="1428728" y="1600200"/>
            <a:ext cx="4214842" cy="4829196"/>
          </a:xfrm>
          <a:prstGeom prst="rect">
            <a:avLst/>
          </a:prstGeom>
        </p:spPr>
        <p:txBody>
          <a:bodyPr lIns="45720" rIns="45720">
            <a:normAutofit/>
          </a:bodyPr>
          <a:lstStyle/>
          <a:p>
            <a:pPr marL="0" marR="0" lvl="0" indent="-274320"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r>
              <a:rPr kumimoji="0" lang="ru-RU" sz="2800" b="1" i="0" u="none" strike="noStrike" kern="0" cap="none" spc="0" normalizeH="0" baseline="0" noProof="0" smtClean="0">
                <a:ln>
                  <a:noFill/>
                </a:ln>
                <a:solidFill>
                  <a:schemeClr val="tx1"/>
                </a:solidFill>
                <a:effectLst/>
                <a:uLnTx/>
                <a:uFillTx/>
                <a:latin typeface="+mn-lt"/>
                <a:ea typeface="+mn-lt"/>
                <a:cs typeface="+mn-lt"/>
              </a:rPr>
              <a:t>Задание. Сделать аналитическую запись формулы размножения клеток. Изобразить схематически график функции.</a:t>
            </a:r>
          </a:p>
          <a:p>
            <a:pPr marL="0" marR="0" lvl="0" indent="-274320"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endParaRPr kumimoji="0" lang="ru-RU" sz="2800" b="1" i="0" u="none" strike="noStrike" kern="0" cap="none" spc="0" normalizeH="0" baseline="0" noProof="0" smtClean="0">
              <a:ln>
                <a:noFill/>
              </a:ln>
              <a:solidFill>
                <a:schemeClr val="tx1"/>
              </a:solidFill>
              <a:effectLst/>
              <a:uLnTx/>
              <a:uFillTx/>
              <a:latin typeface="+mn-lt"/>
              <a:ea typeface="+mn-lt"/>
              <a:cs typeface="+mn-lt"/>
            </a:endParaRPr>
          </a:p>
          <a:p>
            <a:pPr marL="0" marR="0" lvl="0" indent="-274320"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r>
              <a:rPr kumimoji="0" lang="ru-RU" sz="2800" b="1" i="0" u="none" strike="noStrike" kern="0" cap="none" spc="0" normalizeH="0" baseline="0" noProof="0" smtClean="0">
                <a:ln>
                  <a:noFill/>
                </a:ln>
                <a:solidFill>
                  <a:schemeClr val="tx1"/>
                </a:solidFill>
                <a:effectLst/>
                <a:uLnTx/>
                <a:uFillTx/>
                <a:latin typeface="+mn-lt"/>
                <a:ea typeface="+mn-lt"/>
                <a:cs typeface="+mn-lt"/>
              </a:rPr>
              <a:t>Ответ:              .</a:t>
            </a:r>
            <a:endParaRPr kumimoji="0" lang="ru-RU" sz="2800" b="0" i="0" u="none" strike="noStrike" kern="0" cap="none" spc="0" normalizeH="0" baseline="0" noProof="0" dirty="0">
              <a:ln>
                <a:noFill/>
              </a:ln>
              <a:solidFill>
                <a:schemeClr val="tx1"/>
              </a:solidFill>
              <a:effectLst/>
              <a:uLnTx/>
              <a:uFillTx/>
              <a:latin typeface="+mn-lt"/>
              <a:ea typeface="+mn-lt"/>
              <a:cs typeface="+mn-lt"/>
            </a:endParaRPr>
          </a:p>
        </p:txBody>
      </p:sp>
      <p:graphicFrame>
        <p:nvGraphicFramePr>
          <p:cNvPr id="11" name="Object 1030"/>
          <p:cNvGraphicFramePr>
            <a:graphicFrameLocks noChangeAspect="1"/>
          </p:cNvGraphicFramePr>
          <p:nvPr/>
        </p:nvGraphicFramePr>
        <p:xfrm>
          <a:off x="2643174" y="3857628"/>
          <a:ext cx="1071564" cy="585392"/>
        </p:xfrm>
        <a:graphic>
          <a:graphicData uri="http://schemas.openxmlformats.org/presentationml/2006/ole">
            <p:oleObj spid="_x0000_s26627" name="Формула" r:id="rId5" imgW="431613" imgH="228501" progId="Equation.3">
              <p:embed/>
            </p:oleObj>
          </a:graphicData>
        </a:graphic>
      </p:graphicFrame>
      <p:pic>
        <p:nvPicPr>
          <p:cNvPr id="12" name="Picture 1032" descr="273CFB78"/>
          <p:cNvPicPr>
            <a:picLocks noChangeAspect="1" noChangeArrowheads="1"/>
          </p:cNvPicPr>
          <p:nvPr/>
        </p:nvPicPr>
        <p:blipFill>
          <a:blip r:embed="rId6">
            <a:lum bright="-18000" contrast="60000"/>
          </a:blip>
          <a:srcRect l="7486" t="9749" r="11365" b="10840"/>
          <a:stretch>
            <a:fillRect/>
          </a:stretch>
        </p:blipFill>
        <p:spPr bwMode="auto">
          <a:xfrm>
            <a:off x="5857884" y="1928802"/>
            <a:ext cx="1882330" cy="335758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xEl>
                                              <p:pRg st="0" end="0"/>
                                            </p:txEl>
                                          </p:spTgt>
                                        </p:tgtEl>
                                        <p:attrNameLst>
                                          <p:attrName>style.visibility</p:attrName>
                                        </p:attrNameLst>
                                      </p:cBhvr>
                                      <p:to>
                                        <p:strVal val="visible"/>
                                      </p:to>
                                    </p:set>
                                    <p:animEffect transition="in" filter="fade">
                                      <p:cBhvr>
                                        <p:cTn id="17" dur="2000"/>
                                        <p:tgtEl>
                                          <p:spTgt spid="922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221"/>
                                        </p:tgtEl>
                                        <p:attrNameLst>
                                          <p:attrName>style.visibility</p:attrName>
                                        </p:attrNameLst>
                                      </p:cBhvr>
                                      <p:to>
                                        <p:strVal val="visible"/>
                                      </p:to>
                                    </p:set>
                                    <p:animEffect transition="in" filter="fade">
                                      <p:cBhvr>
                                        <p:cTn id="20" dur="2000"/>
                                        <p:tgtEl>
                                          <p:spTgt spid="92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9220">
                                            <p:txEl>
                                              <p:pRg st="0" end="0"/>
                                            </p:txEl>
                                          </p:spTgt>
                                        </p:tgtEl>
                                      </p:cBhvr>
                                    </p:animEffect>
                                    <p:set>
                                      <p:cBhvr>
                                        <p:cTn id="25" dur="1" fill="hold">
                                          <p:stCondLst>
                                            <p:cond delay="1999"/>
                                          </p:stCondLst>
                                        </p:cTn>
                                        <p:tgtEl>
                                          <p:spTgt spid="9220">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9221"/>
                                        </p:tgtEl>
                                      </p:cBhvr>
                                    </p:animEffect>
                                    <p:set>
                                      <p:cBhvr>
                                        <p:cTn id="28" dur="1" fill="hold">
                                          <p:stCondLst>
                                            <p:cond delay="1999"/>
                                          </p:stCondLst>
                                        </p:cTn>
                                        <p:tgtEl>
                                          <p:spTgt spid="92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220" grpId="0" build="p"/>
      <p:bldP spid="9220" grpId="1" build="p"/>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body" sz="half" idx="1"/>
          </p:nvPr>
        </p:nvSpPr>
        <p:spPr>
          <a:xfrm>
            <a:off x="857224" y="1142984"/>
            <a:ext cx="4643470" cy="4429156"/>
          </a:xfrm>
        </p:spPr>
        <p:txBody>
          <a:bodyPr>
            <a:noAutofit/>
          </a:bodyPr>
          <a:lstStyle/>
          <a:p>
            <a:pPr indent="0" eaLnBrk="1" fontAlgn="auto" hangingPunct="1">
              <a:lnSpc>
                <a:spcPct val="80000"/>
              </a:lnSpc>
              <a:spcAft>
                <a:spcPts val="0"/>
              </a:spcAft>
              <a:buFont typeface="Wingdings" pitchFamily="2" charset="2"/>
              <a:buNone/>
              <a:defRPr/>
            </a:pPr>
            <a:r>
              <a:rPr lang="ru-RU" sz="2200" dirty="0" smtClean="0"/>
              <a:t>Количество </a:t>
            </a:r>
            <a:r>
              <a:rPr lang="ru-RU" sz="2200" dirty="0"/>
              <a:t>распадающегося за </a:t>
            </a:r>
            <a:r>
              <a:rPr lang="ru-RU" sz="2200" dirty="0" smtClean="0"/>
              <a:t>единицу времени </a:t>
            </a:r>
            <a:r>
              <a:rPr lang="ru-RU" sz="2200" dirty="0"/>
              <a:t>вещества всегда </a:t>
            </a:r>
            <a:r>
              <a:rPr lang="ru-RU" sz="2200" dirty="0" smtClean="0"/>
              <a:t>пропорционально </a:t>
            </a:r>
            <a:r>
              <a:rPr lang="ru-RU" sz="2200" dirty="0"/>
              <a:t>имеющемуся количеству вещества</a:t>
            </a:r>
            <a:r>
              <a:rPr lang="ru-RU" sz="2200" dirty="0" smtClean="0"/>
              <a:t>. Промежуток </a:t>
            </a:r>
            <a:r>
              <a:rPr lang="ru-RU" sz="2200" dirty="0"/>
              <a:t>времени, в течение которого распадается половина всех имеющихся атомов называется периодом полураспада данного </a:t>
            </a:r>
            <a:r>
              <a:rPr lang="ru-RU" sz="2200" dirty="0" smtClean="0"/>
              <a:t>вещества. Этот </a:t>
            </a:r>
            <a:r>
              <a:rPr lang="ru-RU" sz="2200" dirty="0"/>
              <a:t>период различен для разных веществ</a:t>
            </a:r>
            <a:r>
              <a:rPr lang="ru-RU" sz="2200" dirty="0" smtClean="0"/>
              <a:t>. Например</a:t>
            </a:r>
            <a:r>
              <a:rPr lang="ru-RU" sz="2200" dirty="0"/>
              <a:t>, за время равное                лет при распаде урана-238 </a:t>
            </a:r>
            <a:r>
              <a:rPr lang="ru-RU" sz="2200" dirty="0" smtClean="0"/>
              <a:t>распадается </a:t>
            </a:r>
            <a:r>
              <a:rPr lang="ru-RU" sz="2200" dirty="0"/>
              <a:t>половина от </a:t>
            </a:r>
            <a:r>
              <a:rPr lang="ru-RU" sz="2200" dirty="0" smtClean="0"/>
              <a:t>начального числа </a:t>
            </a:r>
            <a:r>
              <a:rPr lang="ru-RU" sz="2200" dirty="0"/>
              <a:t>атомов, т.е. при </a:t>
            </a:r>
            <a:r>
              <a:rPr lang="ru-RU" sz="2200" dirty="0" smtClean="0"/>
              <a:t>увеличении времени </a:t>
            </a:r>
            <a:r>
              <a:rPr lang="ru-RU" sz="2200" dirty="0"/>
              <a:t>на 4,5 миллиарда лет </a:t>
            </a:r>
            <a:r>
              <a:rPr lang="ru-RU" sz="2200" dirty="0" smtClean="0"/>
              <a:t>число атомов </a:t>
            </a:r>
            <a:r>
              <a:rPr lang="ru-RU" sz="2200" dirty="0"/>
              <a:t>уменьшается в 2 раза</a:t>
            </a:r>
            <a:r>
              <a:rPr lang="ru-RU" sz="2200" dirty="0" smtClean="0"/>
              <a:t>.</a:t>
            </a:r>
            <a:endParaRPr lang="ru-RU" sz="2200" dirty="0"/>
          </a:p>
        </p:txBody>
      </p:sp>
      <p:graphicFrame>
        <p:nvGraphicFramePr>
          <p:cNvPr id="7170" name="Object 21"/>
          <p:cNvGraphicFramePr>
            <a:graphicFrameLocks noChangeAspect="1"/>
          </p:cNvGraphicFramePr>
          <p:nvPr>
            <p:ph sz="half" idx="2"/>
          </p:nvPr>
        </p:nvGraphicFramePr>
        <p:xfrm>
          <a:off x="1857356" y="3786190"/>
          <a:ext cx="804863" cy="371475"/>
        </p:xfrm>
        <a:graphic>
          <a:graphicData uri="http://schemas.openxmlformats.org/presentationml/2006/ole">
            <p:oleObj spid="_x0000_s25602" name="Формула" r:id="rId4" imgW="495000" imgH="228600" progId="Equation.3">
              <p:embed/>
            </p:oleObj>
          </a:graphicData>
        </a:graphic>
      </p:graphicFrame>
      <p:pic>
        <p:nvPicPr>
          <p:cNvPr id="7175" name="Picture 6" descr="7E2EEB8F"/>
          <p:cNvPicPr>
            <a:picLocks noChangeAspect="1" noChangeArrowheads="1"/>
          </p:cNvPicPr>
          <p:nvPr/>
        </p:nvPicPr>
        <p:blipFill>
          <a:blip r:embed="rId5">
            <a:lum bright="-30000" contrast="72000"/>
          </a:blip>
          <a:srcRect/>
          <a:stretch>
            <a:fillRect/>
          </a:stretch>
        </p:blipFill>
        <p:spPr bwMode="auto">
          <a:xfrm>
            <a:off x="5715008" y="1928802"/>
            <a:ext cx="2998412" cy="257176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717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17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 name="Прямоугольник 10"/>
          <p:cNvSpPr/>
          <p:nvPr/>
        </p:nvSpPr>
        <p:spPr>
          <a:xfrm>
            <a:off x="0" y="357166"/>
            <a:ext cx="9144000" cy="486287"/>
          </a:xfrm>
          <a:prstGeom prst="rect">
            <a:avLst/>
          </a:prstGeom>
        </p:spPr>
        <p:txBody>
          <a:bodyPr wrap="square">
            <a:spAutoFit/>
          </a:bodyPr>
          <a:lstStyle/>
          <a:p>
            <a:pPr algn="ctr">
              <a:lnSpc>
                <a:spcPct val="80000"/>
              </a:lnSpc>
              <a:defRPr/>
            </a:pPr>
            <a:r>
              <a:rPr lang="ru-RU" sz="3200" b="1" dirty="0" smtClean="0">
                <a:ln w="1905"/>
                <a:solidFill>
                  <a:schemeClr val="accent6">
                    <a:lumMod val="75000"/>
                  </a:schemeClr>
                </a:solidFill>
              </a:rPr>
              <a:t>Радиоактивный распад</a:t>
            </a:r>
          </a:p>
        </p:txBody>
      </p:sp>
      <p:sp>
        <p:nvSpPr>
          <p:cNvPr id="12" name="Содержимое 2"/>
          <p:cNvSpPr txBox="1">
            <a:spLocks/>
          </p:cNvSpPr>
          <p:nvPr/>
        </p:nvSpPr>
        <p:spPr>
          <a:xfrm>
            <a:off x="857224" y="1142984"/>
            <a:ext cx="4614866" cy="4829196"/>
          </a:xfrm>
          <a:prstGeom prst="rect">
            <a:avLst/>
          </a:prstGeom>
        </p:spPr>
        <p:txBody>
          <a:bodyPr lIns="45720" rIns="45720">
            <a:normAutofit/>
          </a:bodyPr>
          <a:lstStyle/>
          <a:p>
            <a:pPr marL="0" marR="0" lvl="0" indent="0"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r>
              <a:rPr kumimoji="0" lang="ru-RU" sz="2800" b="1" i="0" u="none" strike="noStrike" kern="0" cap="none" spc="0" normalizeH="0" baseline="0" noProof="0" dirty="0" smtClean="0">
                <a:ln>
                  <a:noFill/>
                </a:ln>
                <a:solidFill>
                  <a:schemeClr val="tx1"/>
                </a:solidFill>
                <a:effectLst/>
                <a:uLnTx/>
                <a:uFillTx/>
                <a:latin typeface="+mn-lt"/>
                <a:ea typeface="+mn-lt"/>
                <a:cs typeface="+mn-lt"/>
              </a:rPr>
              <a:t>Задание. Сделать аналитическую запись формулы радиоактивного </a:t>
            </a:r>
          </a:p>
          <a:p>
            <a:pPr marL="0" marR="0" lvl="0" indent="0"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r>
              <a:rPr kumimoji="0" lang="ru-RU" sz="2800" b="1" i="0" u="none" strike="noStrike" kern="0" cap="none" spc="0" normalizeH="0" baseline="0" noProof="0" dirty="0" smtClean="0">
                <a:ln>
                  <a:noFill/>
                </a:ln>
                <a:solidFill>
                  <a:schemeClr val="tx1"/>
                </a:solidFill>
                <a:effectLst/>
                <a:uLnTx/>
                <a:uFillTx/>
                <a:latin typeface="+mn-lt"/>
                <a:ea typeface="+mn-lt"/>
                <a:cs typeface="+mn-lt"/>
              </a:rPr>
              <a:t>распада, обозначив начальную массу вещества М. Изобразить </a:t>
            </a:r>
          </a:p>
          <a:p>
            <a:pPr marL="0" marR="0" lvl="0" indent="0"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r>
              <a:rPr kumimoji="0" lang="ru-RU" sz="2800" b="1" i="0" u="none" strike="noStrike" kern="0" cap="none" spc="0" normalizeH="0" baseline="0" noProof="0" dirty="0" smtClean="0">
                <a:ln>
                  <a:noFill/>
                </a:ln>
                <a:solidFill>
                  <a:schemeClr val="tx1"/>
                </a:solidFill>
                <a:effectLst/>
                <a:uLnTx/>
                <a:uFillTx/>
                <a:latin typeface="+mn-lt"/>
                <a:ea typeface="+mn-lt"/>
                <a:cs typeface="+mn-lt"/>
              </a:rPr>
              <a:t>схематически график функции.</a:t>
            </a:r>
          </a:p>
          <a:p>
            <a:pPr marL="265176" marR="0" lvl="0" indent="-265176"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endParaRPr kumimoji="0" lang="ru-RU" sz="2800" b="1" i="1" u="none" strike="noStrike" kern="0" cap="none" spc="0" normalizeH="0" baseline="0" noProof="0" dirty="0" smtClean="0">
              <a:ln>
                <a:noFill/>
              </a:ln>
              <a:solidFill>
                <a:schemeClr val="tx1"/>
              </a:solidFill>
              <a:effectLst/>
              <a:uLnTx/>
              <a:uFillTx/>
              <a:latin typeface="+mn-lt"/>
              <a:ea typeface="+mn-lt"/>
              <a:cs typeface="+mn-lt"/>
            </a:endParaRPr>
          </a:p>
          <a:p>
            <a:pPr marL="265176" marR="0" lvl="0" indent="-265176" algn="l" defTabSz="914400" eaLnBrk="1" fontAlgn="auto" latinLnBrk="0" hangingPunct="1">
              <a:lnSpc>
                <a:spcPct val="80000"/>
              </a:lnSpc>
              <a:spcBef>
                <a:spcPts val="0"/>
              </a:spcBef>
              <a:spcAft>
                <a:spcPts val="0"/>
              </a:spcAft>
              <a:buClr>
                <a:schemeClr val="accent1"/>
              </a:buClr>
              <a:buSzPct val="80000"/>
              <a:buFont typeface="Wingdings 2" pitchFamily="18" charset="2"/>
              <a:buNone/>
              <a:tabLst/>
              <a:defRPr/>
            </a:pPr>
            <a:r>
              <a:rPr kumimoji="0" lang="ru-RU" sz="2400" b="1" i="1" u="none" strike="noStrike" kern="0" cap="none" spc="0" normalizeH="0" baseline="0" noProof="0" dirty="0" smtClean="0">
                <a:ln>
                  <a:noFill/>
                </a:ln>
                <a:solidFill>
                  <a:schemeClr val="tx1"/>
                </a:solidFill>
                <a:effectLst/>
                <a:uLnTx/>
                <a:uFillTx/>
                <a:latin typeface="+mn-lt"/>
                <a:ea typeface="+mn-lt"/>
                <a:cs typeface="+mn-lt"/>
              </a:rPr>
              <a:t>Ответ:                  .</a:t>
            </a:r>
            <a:endParaRPr kumimoji="0" lang="ru-RU" sz="2800" b="0" i="0" u="none" strike="noStrike" kern="0" cap="none" spc="0" normalizeH="0" baseline="0" noProof="0" dirty="0">
              <a:ln>
                <a:noFill/>
              </a:ln>
              <a:solidFill>
                <a:schemeClr val="tx1"/>
              </a:solidFill>
              <a:effectLst/>
              <a:uLnTx/>
              <a:uFillTx/>
              <a:latin typeface="+mn-lt"/>
              <a:ea typeface="+mn-lt"/>
              <a:cs typeface="+mn-lt"/>
            </a:endParaRPr>
          </a:p>
        </p:txBody>
      </p:sp>
      <p:graphicFrame>
        <p:nvGraphicFramePr>
          <p:cNvPr id="13" name="Object 8"/>
          <p:cNvGraphicFramePr>
            <a:graphicFrameLocks noChangeAspect="1"/>
          </p:cNvGraphicFramePr>
          <p:nvPr/>
        </p:nvGraphicFramePr>
        <p:xfrm>
          <a:off x="2114504" y="3971916"/>
          <a:ext cx="1295400" cy="793750"/>
        </p:xfrm>
        <a:graphic>
          <a:graphicData uri="http://schemas.openxmlformats.org/presentationml/2006/ole">
            <p:oleObj spid="_x0000_s25605" name="Формула" r:id="rId6" imgW="761669" imgH="469696" progId="Equation.3">
              <p:embed/>
            </p:oleObj>
          </a:graphicData>
        </a:graphic>
      </p:graphicFrame>
      <p:pic>
        <p:nvPicPr>
          <p:cNvPr id="14" name="Picture 5"/>
          <p:cNvPicPr>
            <a:picLocks noChangeAspect="1" noChangeArrowheads="1"/>
          </p:cNvPicPr>
          <p:nvPr/>
        </p:nvPicPr>
        <p:blipFill>
          <a:blip r:embed="rId7"/>
          <a:srcRect l="48905"/>
          <a:stretch>
            <a:fillRect/>
          </a:stretch>
        </p:blipFill>
        <p:spPr bwMode="auto">
          <a:xfrm>
            <a:off x="5572132" y="1714488"/>
            <a:ext cx="3086828" cy="285752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7">
                                            <p:txEl>
                                              <p:pRg st="0" end="0"/>
                                            </p:txEl>
                                          </p:spTgt>
                                        </p:tgtEl>
                                        <p:attrNameLst>
                                          <p:attrName>style.visibility</p:attrName>
                                        </p:attrNameLst>
                                      </p:cBhvr>
                                      <p:to>
                                        <p:strVal val="visible"/>
                                      </p:to>
                                    </p:set>
                                    <p:animEffect transition="in" filter="fade">
                                      <p:cBhvr>
                                        <p:cTn id="10" dur="2000"/>
                                        <p:tgtEl>
                                          <p:spTgt spid="819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2000"/>
                                        <p:tgtEl>
                                          <p:spTgt spid="7170"/>
                                        </p:tgtEl>
                                      </p:cBhvr>
                                    </p:animEffect>
                                  </p:childTnLst>
                                </p:cTn>
                              </p:par>
                              <p:par>
                                <p:cTn id="14" presetID="10" presetClass="entr" presetSubtype="0" fill="hold" nodeType="withEffect">
                                  <p:stCondLst>
                                    <p:cond delay="0"/>
                                  </p:stCondLst>
                                  <p:childTnLst>
                                    <p:set>
                                      <p:cBhvr>
                                        <p:cTn id="15" dur="1" fill="hold">
                                          <p:stCondLst>
                                            <p:cond delay="0"/>
                                          </p:stCondLst>
                                        </p:cTn>
                                        <p:tgtEl>
                                          <p:spTgt spid="7175"/>
                                        </p:tgtEl>
                                        <p:attrNameLst>
                                          <p:attrName>style.visibility</p:attrName>
                                        </p:attrNameLst>
                                      </p:cBhvr>
                                      <p:to>
                                        <p:strVal val="visible"/>
                                      </p:to>
                                    </p:set>
                                    <p:animEffect transition="in" filter="fade">
                                      <p:cBhvr>
                                        <p:cTn id="16" dur="2000"/>
                                        <p:tgtEl>
                                          <p:spTgt spid="71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8197">
                                            <p:txEl>
                                              <p:pRg st="0" end="0"/>
                                            </p:txEl>
                                          </p:spTgt>
                                        </p:tgtEl>
                                      </p:cBhvr>
                                    </p:animEffect>
                                    <p:set>
                                      <p:cBhvr>
                                        <p:cTn id="21" dur="1" fill="hold">
                                          <p:stCondLst>
                                            <p:cond delay="1999"/>
                                          </p:stCondLst>
                                        </p:cTn>
                                        <p:tgtEl>
                                          <p:spTgt spid="8197">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7170"/>
                                        </p:tgtEl>
                                      </p:cBhvr>
                                    </p:animEffect>
                                    <p:set>
                                      <p:cBhvr>
                                        <p:cTn id="24" dur="1" fill="hold">
                                          <p:stCondLst>
                                            <p:cond delay="1999"/>
                                          </p:stCondLst>
                                        </p:cTn>
                                        <p:tgtEl>
                                          <p:spTgt spid="717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7175"/>
                                        </p:tgtEl>
                                      </p:cBhvr>
                                    </p:animEffect>
                                    <p:set>
                                      <p:cBhvr>
                                        <p:cTn id="27" dur="1" fill="hold">
                                          <p:stCondLst>
                                            <p:cond delay="1999"/>
                                          </p:stCondLst>
                                        </p:cTn>
                                        <p:tgtEl>
                                          <p:spTgt spid="717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uiExpand="1" build="p"/>
      <p:bldP spid="8197" grpId="1" build="p"/>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714348" y="928670"/>
            <a:ext cx="4929221" cy="5572164"/>
          </a:xfrm>
          <a:prstGeom prst="rect">
            <a:avLst/>
          </a:prstGeom>
        </p:spPr>
        <p:txBody>
          <a:bodyPr vert="horz" lIns="91440" tIns="45720" rIns="91440" bIns="45720" rtlCol="0">
            <a:normAutofit/>
          </a:bodyPr>
          <a:lstStyle/>
          <a:p>
            <a:pPr marR="0" lvl="0" algn="l" defTabSz="914400" rtl="0" eaLnBrk="1" fontAlgn="auto" latinLnBrk="0" hangingPunct="1">
              <a:lnSpc>
                <a:spcPct val="70000"/>
              </a:lnSpc>
              <a:spcBef>
                <a:spcPct val="20000"/>
              </a:spcBef>
              <a:spcAft>
                <a:spcPts val="0"/>
              </a:spcAft>
              <a:buClrTx/>
              <a:buSzTx/>
              <a:buFont typeface="Wingdings" pitchFamily="2" charset="2"/>
              <a:buNone/>
              <a:tabLst/>
              <a:defRPr/>
            </a:pPr>
            <a:r>
              <a:rPr kumimoji="0" lang="ru-RU" sz="2400" i="0" u="none" strike="noStrike" kern="1200" cap="none" spc="0" normalizeH="0" baseline="0" noProof="0" dirty="0" smtClean="0">
                <a:ln>
                  <a:noFill/>
                </a:ln>
                <a:effectLst/>
                <a:uLnTx/>
                <a:uFillTx/>
                <a:ea typeface="+mn-ea"/>
                <a:cs typeface="+mn-cs"/>
              </a:rPr>
              <a:t>В </a:t>
            </a:r>
            <a:r>
              <a:rPr kumimoji="0" lang="en-US" sz="2400" i="0" u="none" strike="noStrike" kern="1200" cap="none" spc="0" normalizeH="0" baseline="0" noProof="0" dirty="0" smtClean="0">
                <a:ln>
                  <a:noFill/>
                </a:ln>
                <a:effectLst/>
                <a:uLnTx/>
                <a:uFillTx/>
                <a:ea typeface="+mn-ea"/>
                <a:cs typeface="+mn-cs"/>
              </a:rPr>
              <a:t>XIV</a:t>
            </a:r>
            <a:r>
              <a:rPr kumimoji="0" lang="ru-RU" sz="2400" i="0" u="none" strike="noStrike" kern="1200" cap="none" spc="0" normalizeH="0" baseline="0" noProof="0" dirty="0" smtClean="0">
                <a:ln>
                  <a:noFill/>
                </a:ln>
                <a:effectLst/>
                <a:uLnTx/>
                <a:uFillTx/>
                <a:ea typeface="+mn-ea"/>
                <a:cs typeface="+mn-cs"/>
              </a:rPr>
              <a:t>-</a:t>
            </a:r>
            <a:r>
              <a:rPr kumimoji="0" lang="en-US" sz="2400" i="0" u="none" strike="noStrike" kern="1200" cap="none" spc="0" normalizeH="0" baseline="0" noProof="0" dirty="0" smtClean="0">
                <a:ln>
                  <a:noFill/>
                </a:ln>
                <a:effectLst/>
                <a:uLnTx/>
                <a:uFillTx/>
                <a:ea typeface="+mn-ea"/>
                <a:cs typeface="+mn-cs"/>
              </a:rPr>
              <a:t>XV</a:t>
            </a:r>
            <a:r>
              <a:rPr kumimoji="0" lang="ru-RU" sz="2400" i="0" u="none" strike="noStrike" kern="1200" cap="none" spc="0" normalizeH="0" baseline="0" noProof="0" dirty="0" smtClean="0">
                <a:ln>
                  <a:noFill/>
                </a:ln>
                <a:effectLst/>
                <a:uLnTx/>
                <a:uFillTx/>
                <a:ea typeface="+mn-ea"/>
                <a:cs typeface="+mn-cs"/>
              </a:rPr>
              <a:t> веках в Западной Европе появляются банки – учреждения, которые давали деньги в рост князьям и купцам, финансировали за большие проценты дальние путешествия и завоевательные походы. Чтобы облегчить расчеты сложных процентов, взимаемых по займам, составили таблицы, по которым сразу можно было узнать, какую сумму надо было уплатить через  </a:t>
            </a:r>
            <a:r>
              <a:rPr kumimoji="0" lang="ru-RU" sz="2400" i="1" u="none" strike="noStrike" kern="1200" cap="none" spc="0" normalizeH="0" baseline="0" noProof="0" dirty="0" smtClean="0">
                <a:ln>
                  <a:noFill/>
                </a:ln>
                <a:effectLst/>
                <a:uLnTx/>
                <a:uFillTx/>
                <a:ea typeface="+mn-ea"/>
                <a:cs typeface="+mn-cs"/>
              </a:rPr>
              <a:t>п </a:t>
            </a:r>
            <a:r>
              <a:rPr kumimoji="0" lang="ru-RU" sz="2400" i="0" u="none" strike="noStrike" kern="1200" cap="none" spc="0" normalizeH="0" baseline="0" noProof="0" dirty="0" smtClean="0">
                <a:ln>
                  <a:noFill/>
                </a:ln>
                <a:effectLst/>
                <a:uLnTx/>
                <a:uFillTx/>
                <a:ea typeface="+mn-ea"/>
                <a:cs typeface="+mn-cs"/>
              </a:rPr>
              <a:t>лет, если была взята взаймы сумма  </a:t>
            </a:r>
            <a:r>
              <a:rPr kumimoji="0" lang="ru-RU" sz="2400" i="1" u="none" strike="noStrike" kern="1200" cap="none" spc="0" normalizeH="0" baseline="0" noProof="0" dirty="0" smtClean="0">
                <a:ln>
                  <a:noFill/>
                </a:ln>
                <a:effectLst/>
                <a:uLnTx/>
                <a:uFillTx/>
                <a:ea typeface="+mn-ea"/>
                <a:cs typeface="+mn-cs"/>
              </a:rPr>
              <a:t>а  </a:t>
            </a:r>
            <a:r>
              <a:rPr kumimoji="0" lang="ru-RU" sz="2400" i="0" u="none" strike="noStrike" kern="1200" cap="none" spc="0" normalizeH="0" baseline="0" noProof="0" dirty="0" smtClean="0">
                <a:ln>
                  <a:noFill/>
                </a:ln>
                <a:effectLst/>
                <a:uLnTx/>
                <a:uFillTx/>
                <a:ea typeface="+mn-ea"/>
                <a:cs typeface="+mn-cs"/>
              </a:rPr>
              <a:t>по  </a:t>
            </a:r>
            <a:r>
              <a:rPr kumimoji="0" lang="ru-RU" sz="2400" i="1" u="none" strike="noStrike" kern="1200" cap="none" spc="0" normalizeH="0" baseline="0" noProof="0" dirty="0" smtClean="0">
                <a:ln>
                  <a:noFill/>
                </a:ln>
                <a:effectLst/>
                <a:uLnTx/>
                <a:uFillTx/>
                <a:ea typeface="+mn-ea"/>
                <a:cs typeface="+mn-cs"/>
              </a:rPr>
              <a:t>р %</a:t>
            </a:r>
            <a:r>
              <a:rPr kumimoji="0" lang="ru-RU" sz="2400" i="0" u="none" strike="noStrike" kern="1200" cap="none" spc="0" normalizeH="0" baseline="0" noProof="0" dirty="0" smtClean="0">
                <a:ln>
                  <a:noFill/>
                </a:ln>
                <a:effectLst/>
                <a:uLnTx/>
                <a:uFillTx/>
                <a:ea typeface="+mn-ea"/>
                <a:cs typeface="+mn-cs"/>
              </a:rPr>
              <a:t>  годовых.</a:t>
            </a:r>
          </a:p>
          <a:p>
            <a:pPr marR="0" lvl="0" algn="l" defTabSz="914400" rtl="0" eaLnBrk="1" fontAlgn="auto" latinLnBrk="0" hangingPunct="1">
              <a:lnSpc>
                <a:spcPct val="70000"/>
              </a:lnSpc>
              <a:spcBef>
                <a:spcPct val="20000"/>
              </a:spcBef>
              <a:spcAft>
                <a:spcPts val="0"/>
              </a:spcAft>
              <a:buClrTx/>
              <a:buSzTx/>
              <a:buFont typeface="Wingdings" pitchFamily="2" charset="2"/>
              <a:buNone/>
              <a:tabLst/>
              <a:defRPr/>
            </a:pPr>
            <a:r>
              <a:rPr kumimoji="0" lang="ru-RU" sz="2400" i="0" u="none" strike="noStrike" kern="1200" cap="none" spc="0" normalizeH="0" baseline="0" noProof="0" dirty="0" smtClean="0">
                <a:ln>
                  <a:noFill/>
                </a:ln>
                <a:effectLst/>
                <a:uLnTx/>
                <a:uFillTx/>
                <a:ea typeface="+mn-ea"/>
                <a:cs typeface="+mn-cs"/>
              </a:rPr>
              <a:t>Эта сумма выражается</a:t>
            </a:r>
          </a:p>
          <a:p>
            <a:pPr marR="0" lvl="0" algn="l" defTabSz="914400" rtl="0" eaLnBrk="1" fontAlgn="auto" latinLnBrk="0" hangingPunct="1">
              <a:lnSpc>
                <a:spcPct val="70000"/>
              </a:lnSpc>
              <a:spcBef>
                <a:spcPct val="20000"/>
              </a:spcBef>
              <a:spcAft>
                <a:spcPts val="0"/>
              </a:spcAft>
              <a:buClrTx/>
              <a:buSzTx/>
              <a:buFont typeface="Wingdings" pitchFamily="2" charset="2"/>
              <a:buNone/>
              <a:tabLst/>
              <a:defRPr/>
            </a:pPr>
            <a:endParaRPr kumimoji="0" lang="ru-RU" sz="2400" i="0" u="none" strike="noStrike" kern="1200" cap="none" spc="0" normalizeH="0" baseline="0" noProof="0" dirty="0" smtClean="0">
              <a:ln>
                <a:noFill/>
              </a:ln>
              <a:effectLst/>
              <a:uLnTx/>
              <a:uFillTx/>
              <a:ea typeface="+mn-ea"/>
              <a:cs typeface="+mn-cs"/>
            </a:endParaRPr>
          </a:p>
          <a:p>
            <a:pPr marR="0" lvl="0" algn="l" defTabSz="914400" rtl="0" eaLnBrk="1" fontAlgn="auto" latinLnBrk="0" hangingPunct="1">
              <a:lnSpc>
                <a:spcPct val="70000"/>
              </a:lnSpc>
              <a:spcBef>
                <a:spcPct val="20000"/>
              </a:spcBef>
              <a:spcAft>
                <a:spcPts val="0"/>
              </a:spcAft>
              <a:buClrTx/>
              <a:buSzTx/>
              <a:buFont typeface="Wingdings" pitchFamily="2" charset="2"/>
              <a:buNone/>
              <a:tabLst/>
              <a:defRPr/>
            </a:pPr>
            <a:r>
              <a:rPr kumimoji="0" lang="ru-RU" sz="2400" i="0" u="none" strike="noStrike" kern="1200" cap="none" spc="0" normalizeH="0" baseline="0" noProof="0" dirty="0" smtClean="0">
                <a:ln>
                  <a:noFill/>
                </a:ln>
                <a:effectLst/>
                <a:uLnTx/>
                <a:uFillTx/>
                <a:ea typeface="+mn-ea"/>
                <a:cs typeface="+mn-cs"/>
              </a:rPr>
              <a:t> формулой</a:t>
            </a:r>
          </a:p>
        </p:txBody>
      </p:sp>
      <p:sp>
        <p:nvSpPr>
          <p:cNvPr id="16" name="Заголовок 15"/>
          <p:cNvSpPr>
            <a:spLocks noGrp="1"/>
          </p:cNvSpPr>
          <p:nvPr>
            <p:ph type="title"/>
          </p:nvPr>
        </p:nvSpPr>
        <p:spPr/>
        <p:txBody>
          <a:bodyPr>
            <a:normAutofit fontScale="90000"/>
          </a:bodyPr>
          <a:lstStyle/>
          <a:p>
            <a:r>
              <a:rPr lang="ru-RU" sz="4000" dirty="0">
                <a:solidFill>
                  <a:schemeClr val="accent6">
                    <a:lumMod val="75000"/>
                  </a:schemeClr>
                </a:solidFill>
                <a:effectLst>
                  <a:outerShdw blurRad="38100" dist="38100" dir="2700000" algn="tl">
                    <a:srgbClr val="C0C0C0"/>
                  </a:outerShdw>
                </a:effectLst>
              </a:rPr>
              <a:t>Рост вклада в банке</a:t>
            </a:r>
            <a:r>
              <a:rPr lang="ru-RU" i="1" dirty="0">
                <a:solidFill>
                  <a:schemeClr val="tx2"/>
                </a:solidFill>
                <a:effectLst>
                  <a:outerShdw blurRad="38100" dist="38100" dir="2700000" algn="tl">
                    <a:srgbClr val="C0C0C0"/>
                  </a:outerShdw>
                </a:effectLst>
              </a:rPr>
              <a:t/>
            </a:r>
            <a:br>
              <a:rPr lang="ru-RU" i="1" dirty="0">
                <a:solidFill>
                  <a:schemeClr val="tx2"/>
                </a:solidFill>
                <a:effectLst>
                  <a:outerShdw blurRad="38100" dist="38100" dir="2700000" algn="tl">
                    <a:srgbClr val="C0C0C0"/>
                  </a:outerShdw>
                </a:effectLst>
              </a:rPr>
            </a:br>
            <a:endParaRPr lang="ru-RU" dirty="0"/>
          </a:p>
        </p:txBody>
      </p:sp>
      <p:graphicFrame>
        <p:nvGraphicFramePr>
          <p:cNvPr id="3073" name="Object 3"/>
          <p:cNvGraphicFramePr>
            <a:graphicFrameLocks noChangeAspect="1"/>
          </p:cNvGraphicFramePr>
          <p:nvPr/>
        </p:nvGraphicFramePr>
        <p:xfrm>
          <a:off x="2357421" y="4643446"/>
          <a:ext cx="1981220" cy="928694"/>
        </p:xfrm>
        <a:graphic>
          <a:graphicData uri="http://schemas.openxmlformats.org/presentationml/2006/ole">
            <p:oleObj spid="_x0000_s3073" name="Формула" r:id="rId3" imgW="990170" imgH="469696" progId="Equation.3">
              <p:embed/>
            </p:oleObj>
          </a:graphicData>
        </a:graphic>
      </p:graphicFrame>
      <p:pic>
        <p:nvPicPr>
          <p:cNvPr id="3075" name="Picture 3"/>
          <p:cNvPicPr>
            <a:picLocks noChangeAspect="1" noChangeArrowheads="1"/>
          </p:cNvPicPr>
          <p:nvPr/>
        </p:nvPicPr>
        <p:blipFill>
          <a:blip r:embed="rId4"/>
          <a:srcRect/>
          <a:stretch>
            <a:fillRect/>
          </a:stretch>
        </p:blipFill>
        <p:spPr bwMode="auto">
          <a:xfrm>
            <a:off x="5607819" y="2071678"/>
            <a:ext cx="3536181" cy="2357454"/>
          </a:xfrm>
          <a:prstGeom prst="rect">
            <a:avLst/>
          </a:prstGeom>
          <a:noFill/>
          <a:ln w="9525">
            <a:noFill/>
            <a:miter lim="800000"/>
            <a:headEnd/>
            <a:tailEnd/>
          </a:ln>
          <a:effectLst>
            <a:softEdge rad="635000"/>
          </a:effectLst>
        </p:spPr>
      </p:pic>
      <p:sp>
        <p:nvSpPr>
          <p:cNvPr id="9" name="Содержимое 5"/>
          <p:cNvSpPr>
            <a:spLocks noGrp="1"/>
          </p:cNvSpPr>
          <p:nvPr>
            <p:ph idx="1"/>
          </p:nvPr>
        </p:nvSpPr>
        <p:spPr>
          <a:xfrm>
            <a:off x="642910" y="1142984"/>
            <a:ext cx="3829048" cy="4614882"/>
          </a:xfrm>
        </p:spPr>
        <p:txBody>
          <a:bodyPr>
            <a:normAutofit lnSpcReduction="10000"/>
          </a:bodyPr>
          <a:lstStyle/>
          <a:p>
            <a:pPr rtl="0">
              <a:lnSpc>
                <a:spcPct val="70000"/>
              </a:lnSpc>
              <a:spcBef>
                <a:spcPct val="20000"/>
              </a:spcBef>
              <a:buClrTx/>
              <a:buSzTx/>
              <a:buNone/>
              <a:defRPr/>
            </a:pPr>
            <a:r>
              <a:rPr lang="ru-RU" b="1" kern="1200" dirty="0" smtClean="0"/>
              <a:t>Задание. </a:t>
            </a:r>
            <a:r>
              <a:rPr lang="ru-RU" dirty="0" smtClean="0"/>
              <a:t>Банк выплачивает вкладчикам проценты по вкладам в размере 4% в год, т.е. за каждый год вклад увеличивается в 1,04 раза. </a:t>
            </a:r>
            <a:r>
              <a:rPr lang="ru-RU" kern="1200" dirty="0" smtClean="0"/>
              <a:t>Сделать аналитическую запись формулы, выражающей зависимость величины вклада от времени. Изобразить схематически график функции.</a:t>
            </a:r>
          </a:p>
          <a:p>
            <a:pPr lvl="0" rtl="0">
              <a:lnSpc>
                <a:spcPct val="70000"/>
              </a:lnSpc>
              <a:spcBef>
                <a:spcPct val="20000"/>
              </a:spcBef>
              <a:buClrTx/>
              <a:buSzTx/>
              <a:buNone/>
              <a:defRPr/>
            </a:pPr>
            <a:r>
              <a:rPr lang="ru-RU" b="1" dirty="0" smtClean="0"/>
              <a:t>Ответ:                  .</a:t>
            </a:r>
            <a:endParaRPr lang="ru-RU" b="1" kern="1200" dirty="0" smtClean="0"/>
          </a:p>
          <a:p>
            <a:pPr>
              <a:buNone/>
            </a:pPr>
            <a:endParaRPr lang="ru-RU" dirty="0"/>
          </a:p>
        </p:txBody>
      </p:sp>
      <p:graphicFrame>
        <p:nvGraphicFramePr>
          <p:cNvPr id="10" name="Object 5"/>
          <p:cNvGraphicFramePr>
            <a:graphicFrameLocks noChangeAspect="1"/>
          </p:cNvGraphicFramePr>
          <p:nvPr/>
        </p:nvGraphicFramePr>
        <p:xfrm>
          <a:off x="1828752" y="5043486"/>
          <a:ext cx="1319946" cy="357190"/>
        </p:xfrm>
        <a:graphic>
          <a:graphicData uri="http://schemas.openxmlformats.org/presentationml/2006/ole">
            <p:oleObj spid="_x0000_s3075" name="Формула" r:id="rId5" imgW="583947" imgH="228501" progId="Equation.3">
              <p:embed/>
            </p:oleObj>
          </a:graphicData>
        </a:graphic>
      </p:graphicFrame>
      <p:pic>
        <p:nvPicPr>
          <p:cNvPr id="11" name="Picture 4"/>
          <p:cNvPicPr>
            <a:picLocks noChangeAspect="1" noChangeArrowheads="1"/>
          </p:cNvPicPr>
          <p:nvPr/>
        </p:nvPicPr>
        <p:blipFill>
          <a:blip r:embed="rId6"/>
          <a:srcRect r="51095"/>
          <a:stretch>
            <a:fillRect/>
          </a:stretch>
        </p:blipFill>
        <p:spPr bwMode="auto">
          <a:xfrm>
            <a:off x="5614966" y="1685900"/>
            <a:ext cx="2976560" cy="287882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073"/>
                                        </p:tgtEl>
                                        <p:attrNameLst>
                                          <p:attrName>style.visibility</p:attrName>
                                        </p:attrNameLst>
                                      </p:cBhvr>
                                      <p:to>
                                        <p:strVal val="visible"/>
                                      </p:to>
                                    </p:set>
                                    <p:animEffect transition="in" filter="fade">
                                      <p:cBhvr>
                                        <p:cTn id="15" dur="2000"/>
                                        <p:tgtEl>
                                          <p:spTgt spid="3073"/>
                                        </p:tgtEl>
                                      </p:cBhvr>
                                    </p:animEffec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20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3073"/>
                                        </p:tgtEl>
                                      </p:cBhvr>
                                    </p:animEffect>
                                    <p:set>
                                      <p:cBhvr>
                                        <p:cTn id="26" dur="1" fill="hold">
                                          <p:stCondLst>
                                            <p:cond delay="1999"/>
                                          </p:stCondLst>
                                        </p:cTn>
                                        <p:tgtEl>
                                          <p:spTgt spid="307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3075"/>
                                        </p:tgtEl>
                                      </p:cBhvr>
                                    </p:animEffect>
                                    <p:set>
                                      <p:cBhvr>
                                        <p:cTn id="29" dur="1" fill="hold">
                                          <p:stCondLst>
                                            <p:cond delay="1999"/>
                                          </p:stCondLst>
                                        </p:cTn>
                                        <p:tgtEl>
                                          <p:spTgt spid="307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6" grpId="0"/>
      <p:bldP spid="9" grpId="0" uiExpan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785818"/>
          </a:xfrm>
        </p:spPr>
        <p:txBody>
          <a:bodyPr>
            <a:normAutofit/>
          </a:bodyPr>
          <a:lstStyle/>
          <a:p>
            <a:r>
              <a:rPr lang="ru-RU" sz="3600" dirty="0" smtClean="0">
                <a:effectLst/>
              </a:rPr>
              <a:t>Домашнее задание</a:t>
            </a:r>
            <a:endParaRPr lang="ru-RU" sz="3600" dirty="0">
              <a:effectLst/>
            </a:endParaRPr>
          </a:p>
        </p:txBody>
      </p:sp>
      <p:graphicFrame>
        <p:nvGraphicFramePr>
          <p:cNvPr id="6" name="Содержимое 3"/>
          <p:cNvGraphicFramePr>
            <a:graphicFrameLocks noGrp="1"/>
          </p:cNvGraphicFramePr>
          <p:nvPr>
            <p:ph idx="1"/>
          </p:nvPr>
        </p:nvGraphicFramePr>
        <p:xfrm>
          <a:off x="428596" y="1928802"/>
          <a:ext cx="7358114" cy="2743200"/>
        </p:xfrm>
        <a:graphic>
          <a:graphicData uri="http://schemas.openxmlformats.org/drawingml/2006/table">
            <a:tbl>
              <a:tblPr firstRow="1" bandRow="1">
                <a:tableStyleId>{5C22544A-7EE6-4342-B048-85BDC9FD1C3A}</a:tableStyleId>
              </a:tblPr>
              <a:tblGrid>
                <a:gridCol w="500066"/>
                <a:gridCol w="3614734"/>
                <a:gridCol w="528670"/>
                <a:gridCol w="2714644"/>
              </a:tblGrid>
              <a:tr h="370840">
                <a:tc gridSpan="2">
                  <a:txBody>
                    <a:bodyPr/>
                    <a:lstStyle/>
                    <a:p>
                      <a:pPr algn="ctr"/>
                      <a:r>
                        <a:rPr lang="ru-RU" sz="2400" b="0" dirty="0" smtClean="0">
                          <a:solidFill>
                            <a:schemeClr val="tx1"/>
                          </a:solidFill>
                        </a:rPr>
                        <a:t>Вариант 1</a:t>
                      </a:r>
                      <a:endParaRPr lang="ru-RU"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ru-R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ru-RU" sz="2400" b="0" dirty="0" smtClean="0">
                          <a:solidFill>
                            <a:schemeClr val="tx1"/>
                          </a:solidFill>
                        </a:rPr>
                        <a:t>Вариант 2</a:t>
                      </a:r>
                      <a:endParaRPr lang="ru-RU"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ru-R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1)</a:t>
                      </a:r>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1)</a:t>
                      </a:r>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2)</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2)</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3)</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3)</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4)</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4)</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ru-RU" sz="2400" dirty="0" smtClean="0">
                          <a:solidFill>
                            <a:schemeClr val="tx1"/>
                          </a:solidFill>
                        </a:rPr>
                        <a:t>5)</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5)</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ru-RU" sz="2400" dirty="0" smtClean="0">
                          <a:solidFill>
                            <a:schemeClr val="tx1"/>
                          </a:solidFill>
                        </a:rPr>
                        <a:t>    </a:t>
                      </a:r>
                      <a:endParaRPr lang="ru-RU"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Прямоугольник 16"/>
          <p:cNvSpPr/>
          <p:nvPr/>
        </p:nvSpPr>
        <p:spPr>
          <a:xfrm>
            <a:off x="2928926" y="1285860"/>
            <a:ext cx="6215074" cy="461665"/>
          </a:xfrm>
          <a:prstGeom prst="rect">
            <a:avLst/>
          </a:prstGeom>
        </p:spPr>
        <p:txBody>
          <a:bodyPr wrap="square">
            <a:spAutoFit/>
          </a:bodyPr>
          <a:lstStyle/>
          <a:p>
            <a:r>
              <a:rPr lang="ru-RU" sz="2400" b="1" dirty="0" smtClean="0"/>
              <a:t>Решить уравнения</a:t>
            </a:r>
            <a:endParaRPr lang="ru-RU" sz="2400" b="1" dirty="0"/>
          </a:p>
        </p:txBody>
      </p:sp>
      <p:pic>
        <p:nvPicPr>
          <p:cNvPr id="58369" name="Picture 1"/>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6786578" y="5000636"/>
            <a:ext cx="1905000" cy="1428750"/>
          </a:xfrm>
          <a:prstGeom prst="rect">
            <a:avLst/>
          </a:prstGeom>
          <a:noFill/>
          <a:ln w="9525">
            <a:noFill/>
            <a:miter lim="800000"/>
            <a:headEnd/>
            <a:tailEnd/>
          </a:ln>
          <a:effectLst>
            <a:softEdge rad="127000"/>
          </a:effectLst>
        </p:spPr>
      </p:pic>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3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94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5" name="Группа 24"/>
          <p:cNvGrpSpPr/>
          <p:nvPr/>
        </p:nvGrpSpPr>
        <p:grpSpPr>
          <a:xfrm>
            <a:off x="928662" y="2500306"/>
            <a:ext cx="6643734" cy="2143140"/>
            <a:chOff x="928662" y="2500306"/>
            <a:chExt cx="6643734" cy="2143140"/>
          </a:xfrm>
        </p:grpSpPr>
        <p:pic>
          <p:nvPicPr>
            <p:cNvPr id="59401"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00" y="4286256"/>
              <a:ext cx="1462836" cy="357189"/>
            </a:xfrm>
            <a:prstGeom prst="rect">
              <a:avLst/>
            </a:prstGeom>
            <a:noFill/>
          </p:spPr>
        </p:pic>
        <p:pic>
          <p:nvPicPr>
            <p:cNvPr id="12"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72066" y="2928934"/>
              <a:ext cx="2059499" cy="313333"/>
            </a:xfrm>
            <a:prstGeom prst="rect">
              <a:avLst/>
            </a:prstGeom>
            <a:noFill/>
          </p:spPr>
        </p:pic>
        <p:pic>
          <p:nvPicPr>
            <p:cNvPr id="13"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143504" y="3357562"/>
              <a:ext cx="1901076" cy="338739"/>
            </a:xfrm>
            <a:prstGeom prst="rect">
              <a:avLst/>
            </a:prstGeom>
            <a:noFill/>
          </p:spPr>
        </p:pic>
        <p:pic>
          <p:nvPicPr>
            <p:cNvPr id="14" name="Picture 1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14942" y="3857628"/>
              <a:ext cx="1029750" cy="318229"/>
            </a:xfrm>
            <a:prstGeom prst="rect">
              <a:avLst/>
            </a:prstGeom>
            <a:noFill/>
          </p:spPr>
        </p:pic>
        <p:pic>
          <p:nvPicPr>
            <p:cNvPr id="59393"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928662" y="2500306"/>
              <a:ext cx="950539" cy="335714"/>
            </a:xfrm>
            <a:prstGeom prst="rect">
              <a:avLst/>
            </a:prstGeom>
            <a:noFill/>
          </p:spPr>
        </p:pic>
        <p:pic>
          <p:nvPicPr>
            <p:cNvPr id="59395"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928662" y="3000372"/>
              <a:ext cx="2184570" cy="329824"/>
            </a:xfrm>
            <a:prstGeom prst="rect">
              <a:avLst/>
            </a:prstGeom>
            <a:noFill/>
          </p:spPr>
        </p:pic>
        <p:pic>
          <p:nvPicPr>
            <p:cNvPr id="59397"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928662" y="3429000"/>
              <a:ext cx="2267960" cy="329826"/>
            </a:xfrm>
            <a:prstGeom prst="rect">
              <a:avLst/>
            </a:prstGeom>
            <a:noFill/>
          </p:spPr>
        </p:pic>
        <p:pic>
          <p:nvPicPr>
            <p:cNvPr id="59399"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000100" y="3857628"/>
              <a:ext cx="2184570" cy="329824"/>
            </a:xfrm>
            <a:prstGeom prst="rect">
              <a:avLst/>
            </a:prstGeom>
            <a:noFill/>
          </p:spPr>
        </p:pic>
        <p:pic>
          <p:nvPicPr>
            <p:cNvPr id="59403" name="Picture 1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072066" y="2500306"/>
              <a:ext cx="2184569" cy="329824"/>
            </a:xfrm>
            <a:prstGeom prst="rect">
              <a:avLst/>
            </a:prstGeom>
            <a:noFill/>
          </p:spPr>
        </p:pic>
        <p:pic>
          <p:nvPicPr>
            <p:cNvPr id="59407" name="Picture 15"/>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214942" y="4286256"/>
              <a:ext cx="2357454" cy="357190"/>
            </a:xfrm>
            <a:prstGeom prst="rect">
              <a:avLst/>
            </a:prstGeom>
            <a:noFill/>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369"/>
                                        </p:tgtEl>
                                        <p:attrNameLst>
                                          <p:attrName>style.visibility</p:attrName>
                                        </p:attrNameLst>
                                      </p:cBhvr>
                                      <p:to>
                                        <p:strVal val="visible"/>
                                      </p:to>
                                    </p:set>
                                    <p:animEffect transition="in" filter="fade">
                                      <p:cBhvr>
                                        <p:cTn id="25" dur="2000"/>
                                        <p:tgtEl>
                                          <p:spTgt spid="58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dirty="0" smtClean="0"/>
              <a:t>Критерии оценивания</a:t>
            </a:r>
            <a:endParaRPr lang="ru-RU" dirty="0"/>
          </a:p>
        </p:txBody>
      </p:sp>
      <p:sp>
        <p:nvSpPr>
          <p:cNvPr id="3" name="Содержимое 2"/>
          <p:cNvSpPr>
            <a:spLocks noGrp="1"/>
          </p:cNvSpPr>
          <p:nvPr>
            <p:ph idx="1"/>
          </p:nvPr>
        </p:nvSpPr>
        <p:spPr>
          <a:xfrm>
            <a:off x="2428860" y="1285860"/>
            <a:ext cx="6257940" cy="4525963"/>
          </a:xfrm>
        </p:spPr>
        <p:txBody>
          <a:bodyPr/>
          <a:lstStyle/>
          <a:p>
            <a:pPr>
              <a:buClr>
                <a:schemeClr val="accent6">
                  <a:lumMod val="50000"/>
                </a:schemeClr>
              </a:buClr>
              <a:buFont typeface="Wingdings" pitchFamily="2" charset="2"/>
              <a:buChar char="v"/>
            </a:pPr>
            <a:r>
              <a:rPr lang="ru-RU" dirty="0" smtClean="0"/>
              <a:t>15 - 16 баллов – отметка «5»;</a:t>
            </a:r>
          </a:p>
          <a:p>
            <a:pPr>
              <a:buClr>
                <a:schemeClr val="accent6">
                  <a:lumMod val="50000"/>
                </a:schemeClr>
              </a:buClr>
              <a:buFont typeface="Wingdings" pitchFamily="2" charset="2"/>
              <a:buChar char="v"/>
            </a:pPr>
            <a:r>
              <a:rPr lang="ru-RU" dirty="0" smtClean="0"/>
              <a:t>14 – 12 баллов – отметка «4»;</a:t>
            </a:r>
          </a:p>
          <a:p>
            <a:pPr>
              <a:buClr>
                <a:schemeClr val="accent6">
                  <a:lumMod val="50000"/>
                </a:schemeClr>
              </a:buClr>
              <a:buFont typeface="Wingdings" pitchFamily="2" charset="2"/>
              <a:buChar char="v"/>
            </a:pPr>
            <a:r>
              <a:rPr lang="ru-RU" dirty="0" smtClean="0"/>
              <a:t>11 – 9 баллов – отметка «3».</a:t>
            </a:r>
            <a:endParaRPr lang="ru-RU" dirty="0"/>
          </a:p>
        </p:txBody>
      </p:sp>
      <p:pic>
        <p:nvPicPr>
          <p:cNvPr id="57345" name="Picture 1"/>
          <p:cNvPicPr>
            <a:picLocks noChangeAspect="1" noChangeArrowheads="1"/>
          </p:cNvPicPr>
          <p:nvPr/>
        </p:nvPicPr>
        <p:blipFill>
          <a:blip r:embed="rId2"/>
          <a:srcRect/>
          <a:stretch>
            <a:fillRect/>
          </a:stretch>
        </p:blipFill>
        <p:spPr bwMode="auto">
          <a:xfrm>
            <a:off x="3000364" y="3071810"/>
            <a:ext cx="3357586" cy="3357586"/>
          </a:xfrm>
          <a:prstGeom prst="rect">
            <a:avLst/>
          </a:prstGeom>
          <a:noFill/>
          <a:ln w="9525">
            <a:noFill/>
            <a:miter lim="800000"/>
            <a:headEnd/>
            <a:tailEnd/>
          </a:ln>
          <a:effectLst>
            <a:softEdge rad="317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5"/>
                                        </p:tgtEl>
                                        <p:attrNameLst>
                                          <p:attrName>style.visibility</p:attrName>
                                        </p:attrNameLst>
                                      </p:cBhvr>
                                      <p:to>
                                        <p:strVal val="visible"/>
                                      </p:to>
                                    </p:set>
                                    <p:animEffect transition="in" filter="fade">
                                      <p:cBhvr>
                                        <p:cTn id="17" dur="20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285720" y="1000108"/>
            <a:ext cx="8643998" cy="2286016"/>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ru-RU" sz="3200" dirty="0" smtClean="0"/>
              <a:t>Уравнения </a:t>
            </a:r>
            <a:r>
              <a:rPr lang="ru-RU" sz="3200" dirty="0"/>
              <a:t>– это золотой </a:t>
            </a:r>
            <a:r>
              <a:rPr lang="ru-RU" sz="3200" dirty="0" smtClean="0"/>
              <a:t>ключ, </a:t>
            </a:r>
            <a:r>
              <a:rPr lang="ru-RU" sz="3200" dirty="0"/>
              <a:t>открывающий все математические </a:t>
            </a:r>
            <a:r>
              <a:rPr lang="ru-RU" sz="3200" dirty="0" smtClean="0"/>
              <a:t>сезамы.</a:t>
            </a:r>
            <a:r>
              <a:rPr lang="ru-RU" sz="3200" dirty="0"/>
              <a:t/>
            </a:r>
            <a:br>
              <a:rPr lang="ru-RU" sz="3200" dirty="0"/>
            </a:br>
            <a:endParaRPr kumimoji="0" lang="ru-RU" sz="3200" b="1" i="0" u="none" strike="noStrike" kern="1200" cap="none" spc="0" normalizeH="0" baseline="0" noProof="0" dirty="0" smtClean="0">
              <a:ln>
                <a:noFill/>
              </a:ln>
              <a:solidFill>
                <a:schemeClr val="tx2">
                  <a:shade val="85000"/>
                  <a:satMod val="150000"/>
                </a:schemeClr>
              </a:solidFill>
              <a:effectLst>
                <a:outerShdw blurRad="63500" dist="38100" dir="8220000" algn="tl" rotWithShape="0">
                  <a:srgbClr val="000000">
                    <a:alpha val="30000"/>
                  </a:srgbClr>
                </a:outerShdw>
              </a:effectLst>
              <a:uLnTx/>
              <a:uFillTx/>
              <a:latin typeface="+mj-lt"/>
              <a:ea typeface="+mj-lt"/>
              <a:cs typeface="+mj-lt"/>
            </a:endParaRPr>
          </a:p>
        </p:txBody>
      </p:sp>
      <p:pic>
        <p:nvPicPr>
          <p:cNvPr id="5" name="Picture 4"/>
          <p:cNvPicPr>
            <a:picLocks noChangeAspect="1" noChangeArrowheads="1"/>
          </p:cNvPicPr>
          <p:nvPr/>
        </p:nvPicPr>
        <p:blipFill>
          <a:blip r:embed="rId2"/>
          <a:srcRect/>
          <a:stretch>
            <a:fillRect/>
          </a:stretch>
        </p:blipFill>
        <p:spPr bwMode="auto">
          <a:xfrm>
            <a:off x="214282" y="3286124"/>
            <a:ext cx="4214842" cy="3161132"/>
          </a:xfrm>
          <a:prstGeom prst="rect">
            <a:avLst/>
          </a:prstGeom>
          <a:noFill/>
          <a:ln w="9525">
            <a:noFill/>
            <a:miter lim="800000"/>
            <a:headEnd/>
            <a:tailEnd/>
          </a:ln>
          <a:effectLst>
            <a:softEdge rad="6350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76320"/>
          </a:xfrm>
        </p:spPr>
        <p:txBody>
          <a:bodyPr/>
          <a:lstStyle/>
          <a:p>
            <a:r>
              <a:rPr lang="ru-RU" dirty="0" smtClean="0"/>
              <a:t>Цели урока</a:t>
            </a:r>
            <a:endParaRPr lang="ru-RU" dirty="0"/>
          </a:p>
        </p:txBody>
      </p:sp>
      <p:sp>
        <p:nvSpPr>
          <p:cNvPr id="3" name="Содержимое 2"/>
          <p:cNvSpPr>
            <a:spLocks noGrp="1"/>
          </p:cNvSpPr>
          <p:nvPr>
            <p:ph idx="1"/>
          </p:nvPr>
        </p:nvSpPr>
        <p:spPr>
          <a:xfrm>
            <a:off x="500034" y="1643050"/>
            <a:ext cx="8286808" cy="2000264"/>
          </a:xfrm>
        </p:spPr>
        <p:txBody>
          <a:bodyPr>
            <a:noAutofit/>
          </a:bodyPr>
          <a:lstStyle/>
          <a:p>
            <a:pPr>
              <a:buClr>
                <a:schemeClr val="bg2">
                  <a:lumMod val="25000"/>
                </a:schemeClr>
              </a:buClr>
              <a:buFont typeface="Wingdings" pitchFamily="2" charset="2"/>
              <a:buChar char="v"/>
            </a:pPr>
            <a:r>
              <a:rPr lang="ru-RU" dirty="0" smtClean="0"/>
              <a:t>Выявить  общий   вид показательного </a:t>
            </a:r>
            <a:r>
              <a:rPr lang="ru-RU" dirty="0" smtClean="0"/>
              <a:t>уравнения. </a:t>
            </a:r>
            <a:endParaRPr lang="ru-RU" dirty="0" smtClean="0"/>
          </a:p>
          <a:p>
            <a:pPr>
              <a:buClr>
                <a:schemeClr val="bg2">
                  <a:lumMod val="25000"/>
                </a:schemeClr>
              </a:buClr>
              <a:buFont typeface="Wingdings" pitchFamily="2" charset="2"/>
              <a:buChar char="v"/>
            </a:pPr>
            <a:r>
              <a:rPr lang="ru-RU" dirty="0" smtClean="0"/>
              <a:t>Выяснить способы  его </a:t>
            </a:r>
            <a:r>
              <a:rPr lang="ru-RU" dirty="0" smtClean="0"/>
              <a:t>решения.</a:t>
            </a:r>
            <a:endParaRPr lang="ru-RU" dirty="0" smtClean="0"/>
          </a:p>
          <a:p>
            <a:pPr>
              <a:buClr>
                <a:schemeClr val="bg2">
                  <a:lumMod val="25000"/>
                </a:schemeClr>
              </a:buClr>
              <a:buFont typeface="Wingdings" pitchFamily="2" charset="2"/>
              <a:buChar char="v"/>
            </a:pPr>
            <a:r>
              <a:rPr lang="ru-RU" dirty="0" smtClean="0"/>
              <a:t>Научиться решать простейшие  показательные уравнения. </a:t>
            </a:r>
          </a:p>
          <a:p>
            <a:pPr>
              <a:buClr>
                <a:schemeClr val="bg2">
                  <a:lumMod val="25000"/>
                </a:schemeClr>
              </a:buClr>
              <a:buFont typeface="Wingdings" pitchFamily="2" charset="2"/>
              <a:buChar char="v"/>
            </a:pPr>
            <a:endParaRPr lang="ru-RU" dirty="0" smtClean="0"/>
          </a:p>
          <a:p>
            <a:pPr>
              <a:buClr>
                <a:schemeClr val="bg2">
                  <a:lumMod val="25000"/>
                </a:schemeClr>
              </a:buClr>
              <a:buFont typeface="Wingdings" pitchFamily="2" charset="2"/>
              <a:buChar char="v"/>
            </a:pPr>
            <a:endParaRPr lang="ru-RU" dirty="0"/>
          </a:p>
        </p:txBody>
      </p:sp>
      <p:pic>
        <p:nvPicPr>
          <p:cNvPr id="2050" name="Picture 2"/>
          <p:cNvPicPr>
            <a:picLocks noChangeAspect="1" noChangeArrowheads="1"/>
          </p:cNvPicPr>
          <p:nvPr/>
        </p:nvPicPr>
        <p:blipFill>
          <a:blip r:embed="rId2"/>
          <a:srcRect/>
          <a:stretch>
            <a:fillRect/>
          </a:stretch>
        </p:blipFill>
        <p:spPr bwMode="auto">
          <a:xfrm>
            <a:off x="4286248" y="3714752"/>
            <a:ext cx="4143364" cy="2755337"/>
          </a:xfrm>
          <a:prstGeom prst="rect">
            <a:avLst/>
          </a:prstGeom>
          <a:noFill/>
          <a:ln w="9525">
            <a:noFill/>
            <a:miter lim="800000"/>
            <a:headEnd/>
            <a:tailEnd/>
          </a:ln>
          <a:effectLst>
            <a:softEdge rad="6350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695308"/>
          </a:xfrm>
        </p:spPr>
        <p:txBody>
          <a:bodyPr>
            <a:normAutofit fontScale="90000"/>
          </a:bodyPr>
          <a:lstStyle/>
          <a:p>
            <a:r>
              <a:rPr lang="ru-RU" dirty="0" smtClean="0"/>
              <a:t>Определите </a:t>
            </a:r>
            <a:r>
              <a:rPr lang="ru-RU" dirty="0"/>
              <a:t>вид уравнения</a:t>
            </a:r>
          </a:p>
        </p:txBody>
      </p:sp>
      <p:sp>
        <p:nvSpPr>
          <p:cNvPr id="3" name="Содержимое 2"/>
          <p:cNvSpPr>
            <a:spLocks noGrp="1"/>
          </p:cNvSpPr>
          <p:nvPr>
            <p:ph idx="1"/>
          </p:nvPr>
        </p:nvSpPr>
        <p:spPr/>
        <p:txBody>
          <a:bodyPr/>
          <a:lstStyle/>
          <a:p>
            <a:pPr>
              <a:buNone/>
            </a:pPr>
            <a:r>
              <a:rPr lang="ru-RU" dirty="0" smtClean="0"/>
              <a:t> </a:t>
            </a:r>
          </a:p>
          <a:p>
            <a:pPr>
              <a:buNone/>
            </a:pPr>
            <a:endParaRPr lang="ru-RU" dirty="0" smtClean="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Таблица 16"/>
          <p:cNvGraphicFramePr>
            <a:graphicFrameLocks noGrp="1"/>
          </p:cNvGraphicFramePr>
          <p:nvPr/>
        </p:nvGraphicFramePr>
        <p:xfrm>
          <a:off x="1285852" y="1500174"/>
          <a:ext cx="6786611" cy="4725033"/>
        </p:xfrm>
        <a:graphic>
          <a:graphicData uri="http://schemas.openxmlformats.org/drawingml/2006/table">
            <a:tbl>
              <a:tblPr/>
              <a:tblGrid>
                <a:gridCol w="420769"/>
                <a:gridCol w="3151131"/>
                <a:gridCol w="3214711"/>
              </a:tblGrid>
              <a:tr h="635186">
                <a:tc>
                  <a:txBody>
                    <a:bodyPr/>
                    <a:lstStyle/>
                    <a:p>
                      <a:pPr algn="l">
                        <a:spcAft>
                          <a:spcPts val="0"/>
                        </a:spcAft>
                        <a:tabLst>
                          <a:tab pos="1752600" algn="l"/>
                          <a:tab pos="3420110" algn="ctr"/>
                        </a:tabLst>
                      </a:pPr>
                      <a:r>
                        <a:rPr lang="ru-RU" sz="2000" dirty="0" smtClean="0">
                          <a:latin typeface="Times New Roman"/>
                          <a:ea typeface="Calibri"/>
                          <a:cs typeface="Times New Roman"/>
                        </a:rPr>
                        <a:t>1) </a:t>
                      </a:r>
                      <a:endParaRPr lang="ru-RU" sz="24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0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r>
                        <a:rPr lang="ru-RU" sz="2000" dirty="0">
                          <a:latin typeface="Times New Roman"/>
                          <a:ea typeface="Calibri"/>
                          <a:cs typeface="Times New Roman"/>
                        </a:rPr>
                        <a:t>Линейное уравнение</a:t>
                      </a:r>
                      <a:endParaRPr lang="ru-RU" sz="2400" dirty="0">
                        <a:latin typeface="Times New Roman"/>
                        <a:ea typeface="Calibri"/>
                        <a:cs typeface="Times New Roman"/>
                      </a:endParaRPr>
                    </a:p>
                  </a:txBody>
                  <a:tcPr marL="68580" marR="68580" marT="0" marB="0">
                    <a:lnL>
                      <a:noFill/>
                    </a:lnL>
                    <a:lnR>
                      <a:noFill/>
                    </a:lnR>
                    <a:lnT>
                      <a:noFill/>
                    </a:lnT>
                    <a:lnB>
                      <a:noFill/>
                    </a:lnB>
                  </a:tcPr>
                </a:tc>
              </a:tr>
              <a:tr h="567469">
                <a:tc>
                  <a:txBody>
                    <a:bodyPr/>
                    <a:lstStyle/>
                    <a:p>
                      <a:pPr algn="l">
                        <a:spcAft>
                          <a:spcPts val="0"/>
                        </a:spcAft>
                        <a:tabLst>
                          <a:tab pos="1752600" algn="l"/>
                          <a:tab pos="3420110" algn="ctr"/>
                        </a:tabLst>
                      </a:pPr>
                      <a:r>
                        <a:rPr lang="ru-RU" sz="2000" dirty="0" smtClean="0">
                          <a:latin typeface="Times New Roman"/>
                          <a:ea typeface="Calibri"/>
                          <a:cs typeface="Times New Roman"/>
                        </a:rPr>
                        <a:t>2)</a:t>
                      </a:r>
                      <a:endParaRPr lang="ru-RU" sz="24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0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r>
                        <a:rPr lang="ru-RU" sz="2000" dirty="0">
                          <a:latin typeface="Times New Roman"/>
                          <a:ea typeface="Calibri"/>
                          <a:cs typeface="Times New Roman"/>
                        </a:rPr>
                        <a:t>Квадратное уравнение</a:t>
                      </a:r>
                      <a:endParaRPr lang="ru-RU" sz="2400" dirty="0">
                        <a:latin typeface="Times New Roman"/>
                        <a:ea typeface="Calibri"/>
                        <a:cs typeface="Times New Roman"/>
                      </a:endParaRPr>
                    </a:p>
                  </a:txBody>
                  <a:tcPr marL="68580" marR="68580" marT="0" marB="0">
                    <a:lnL>
                      <a:noFill/>
                    </a:lnL>
                    <a:lnR>
                      <a:noFill/>
                    </a:lnR>
                    <a:lnT>
                      <a:noFill/>
                    </a:lnT>
                    <a:lnB>
                      <a:noFill/>
                    </a:lnB>
                  </a:tcPr>
                </a:tc>
              </a:tr>
              <a:tr h="724507">
                <a:tc>
                  <a:txBody>
                    <a:bodyPr/>
                    <a:lstStyle/>
                    <a:p>
                      <a:pPr algn="l">
                        <a:spcAft>
                          <a:spcPts val="0"/>
                        </a:spcAft>
                        <a:tabLst>
                          <a:tab pos="1752600" algn="l"/>
                          <a:tab pos="3420110" algn="ctr"/>
                        </a:tabLst>
                      </a:pPr>
                      <a:r>
                        <a:rPr lang="ru-RU" sz="2000" dirty="0" smtClean="0">
                          <a:latin typeface="Times New Roman"/>
                          <a:ea typeface="Calibri"/>
                          <a:cs typeface="Times New Roman"/>
                        </a:rPr>
                        <a:t>3)</a:t>
                      </a:r>
                      <a:endParaRPr lang="ru-RU" sz="24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0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400" dirty="0">
                        <a:latin typeface="Times New Roman"/>
                        <a:ea typeface="Calibri"/>
                        <a:cs typeface="Times New Roman"/>
                      </a:endParaRPr>
                    </a:p>
                  </a:txBody>
                  <a:tcPr marL="68580" marR="68580" marT="0" marB="0">
                    <a:lnL>
                      <a:noFill/>
                    </a:lnL>
                    <a:lnR>
                      <a:noFill/>
                    </a:lnR>
                    <a:lnT>
                      <a:noFill/>
                    </a:lnT>
                    <a:lnB>
                      <a:noFill/>
                    </a:lnB>
                  </a:tcPr>
                </a:tc>
              </a:tr>
              <a:tr h="624350">
                <a:tc>
                  <a:txBody>
                    <a:bodyPr/>
                    <a:lstStyle/>
                    <a:p>
                      <a:pPr algn="l">
                        <a:spcAft>
                          <a:spcPts val="0"/>
                        </a:spcAft>
                        <a:tabLst>
                          <a:tab pos="1752600" algn="l"/>
                          <a:tab pos="3420110" algn="ctr"/>
                        </a:tabLst>
                      </a:pPr>
                      <a:r>
                        <a:rPr lang="ru-RU" sz="2000" dirty="0" smtClean="0">
                          <a:latin typeface="Times New Roman"/>
                          <a:ea typeface="Calibri"/>
                          <a:cs typeface="Times New Roman"/>
                        </a:rPr>
                        <a:t>4)</a:t>
                      </a:r>
                      <a:endParaRPr lang="ru-RU" sz="24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0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r>
                        <a:rPr lang="ru-RU" sz="2000" dirty="0">
                          <a:latin typeface="Times New Roman"/>
                          <a:ea typeface="Calibri"/>
                          <a:cs typeface="Times New Roman"/>
                        </a:rPr>
                        <a:t>Кубическое уравнение</a:t>
                      </a:r>
                      <a:endParaRPr lang="ru-RU" sz="2400" dirty="0">
                        <a:latin typeface="Times New Roman"/>
                        <a:ea typeface="Calibri"/>
                        <a:cs typeface="Times New Roman"/>
                      </a:endParaRPr>
                    </a:p>
                  </a:txBody>
                  <a:tcPr marL="68580" marR="68580" marT="0" marB="0">
                    <a:lnL>
                      <a:noFill/>
                    </a:lnL>
                    <a:lnR>
                      <a:noFill/>
                    </a:lnR>
                    <a:lnT>
                      <a:noFill/>
                    </a:lnT>
                    <a:lnB>
                      <a:noFill/>
                    </a:lnB>
                  </a:tcPr>
                </a:tc>
              </a:tr>
              <a:tr h="724507">
                <a:tc>
                  <a:txBody>
                    <a:bodyPr/>
                    <a:lstStyle/>
                    <a:p>
                      <a:pPr algn="l">
                        <a:spcAft>
                          <a:spcPts val="0"/>
                        </a:spcAft>
                        <a:tabLst>
                          <a:tab pos="1752600" algn="l"/>
                          <a:tab pos="3420110" algn="ctr"/>
                        </a:tabLst>
                      </a:pPr>
                      <a:r>
                        <a:rPr lang="ru-RU" sz="2000" dirty="0" smtClean="0">
                          <a:latin typeface="Times New Roman"/>
                          <a:ea typeface="Calibri"/>
                          <a:cs typeface="Times New Roman"/>
                        </a:rPr>
                        <a:t>5)</a:t>
                      </a:r>
                      <a:endParaRPr lang="ru-RU" sz="24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0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400" dirty="0">
                        <a:latin typeface="Times New Roman"/>
                        <a:ea typeface="Calibri"/>
                        <a:cs typeface="Times New Roman"/>
                      </a:endParaRPr>
                    </a:p>
                  </a:txBody>
                  <a:tcPr marL="68580" marR="68580" marT="0" marB="0">
                    <a:lnL>
                      <a:noFill/>
                    </a:lnL>
                    <a:lnR>
                      <a:noFill/>
                    </a:lnR>
                    <a:lnT>
                      <a:noFill/>
                    </a:lnT>
                    <a:lnB>
                      <a:noFill/>
                    </a:lnB>
                  </a:tcPr>
                </a:tc>
              </a:tr>
              <a:tr h="724507">
                <a:tc>
                  <a:txBody>
                    <a:bodyPr/>
                    <a:lstStyle/>
                    <a:p>
                      <a:pPr algn="l">
                        <a:spcAft>
                          <a:spcPts val="0"/>
                        </a:spcAft>
                        <a:tabLst>
                          <a:tab pos="1752600" algn="l"/>
                          <a:tab pos="3420110" algn="ctr"/>
                        </a:tabLst>
                      </a:pPr>
                      <a:r>
                        <a:rPr lang="ru-RU" sz="2000" dirty="0" smtClean="0">
                          <a:latin typeface="Times New Roman"/>
                          <a:ea typeface="Calibri"/>
                          <a:cs typeface="Times New Roman"/>
                        </a:rPr>
                        <a:t>6)</a:t>
                      </a:r>
                      <a:endParaRPr lang="ru-RU" sz="24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000" dirty="0">
                        <a:latin typeface="Times New Roman"/>
                        <a:ea typeface="Calibri"/>
                        <a:cs typeface="Times New Roman"/>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r>
                        <a:rPr lang="ru-RU" sz="2000" dirty="0">
                          <a:latin typeface="Times New Roman"/>
                          <a:ea typeface="Calibri"/>
                          <a:cs typeface="Times New Roman"/>
                        </a:rPr>
                        <a:t>Биквадратное уравнение</a:t>
                      </a:r>
                      <a:endParaRPr lang="ru-RU" sz="2400" dirty="0">
                        <a:latin typeface="Times New Roman"/>
                        <a:ea typeface="Calibri"/>
                        <a:cs typeface="Times New Roman"/>
                      </a:endParaRPr>
                    </a:p>
                  </a:txBody>
                  <a:tcPr marL="68580" marR="68580" marT="0" marB="0">
                    <a:lnL>
                      <a:noFill/>
                    </a:lnL>
                    <a:lnR>
                      <a:noFill/>
                    </a:lnR>
                    <a:lnT>
                      <a:noFill/>
                    </a:lnT>
                    <a:lnB>
                      <a:noFill/>
                    </a:lnB>
                  </a:tcPr>
                </a:tc>
              </a:tr>
              <a:tr h="724507">
                <a:tc>
                  <a:txBody>
                    <a:bodyPr/>
                    <a:lstStyle/>
                    <a:p>
                      <a:pPr algn="l">
                        <a:spcAft>
                          <a:spcPts val="0"/>
                        </a:spcAft>
                        <a:tabLst>
                          <a:tab pos="1752600" algn="l"/>
                          <a:tab pos="3420110" algn="ctr"/>
                        </a:tabLst>
                      </a:pPr>
                      <a:r>
                        <a:rPr lang="ru-RU" sz="2000" dirty="0" smtClean="0">
                          <a:latin typeface="Times New Roman"/>
                          <a:ea typeface="Calibri"/>
                          <a:cs typeface="Times New Roman"/>
                        </a:rPr>
                        <a:t>7)</a:t>
                      </a:r>
                      <a:endParaRPr lang="ru-RU" sz="2000" dirty="0">
                        <a:latin typeface="Times New Roman"/>
                        <a:ea typeface="Calibri"/>
                        <a:cs typeface="Times New Roman"/>
                      </a:endParaRPr>
                    </a:p>
                  </a:txBody>
                  <a:tcPr marL="68580" marR="68580" marT="0" marB="0">
                    <a:lnL>
                      <a:noFill/>
                    </a:lnL>
                    <a:lnR>
                      <a:noFill/>
                    </a:lnR>
                    <a:lnT>
                      <a:noFill/>
                    </a:lnT>
                    <a:lnB>
                      <a:noFill/>
                    </a:lnB>
                  </a:tcPr>
                </a:tc>
                <a:tc>
                  <a:txBody>
                    <a:bodyPr/>
                    <a:lstStyle/>
                    <a:p>
                      <a:pPr marL="0" marR="0" lvl="0" indent="0" algn="l" defTabSz="914400" eaLnBrk="1" fontAlgn="auto" latinLnBrk="0" hangingPunct="1">
                        <a:lnSpc>
                          <a:spcPct val="100000"/>
                        </a:lnSpc>
                        <a:spcBef>
                          <a:spcPts val="0"/>
                        </a:spcBef>
                        <a:spcAft>
                          <a:spcPts val="0"/>
                        </a:spcAft>
                        <a:buClrTx/>
                        <a:buSzTx/>
                        <a:buFontTx/>
                        <a:buNone/>
                        <a:tabLst>
                          <a:tab pos="1752600" algn="l"/>
                          <a:tab pos="3420110" algn="ctr"/>
                        </a:tabLst>
                        <a:defRPr/>
                      </a:pPr>
                      <a:endParaRPr lang="ru-RU" sz="2000" dirty="0" smtClean="0">
                        <a:solidFill>
                          <a:schemeClr val="tx1"/>
                        </a:solidFill>
                        <a:latin typeface="+mn-lt"/>
                        <a:ea typeface="+mn-ea"/>
                        <a:cs typeface="+mn-cs"/>
                      </a:endParaRPr>
                    </a:p>
                  </a:txBody>
                  <a:tcPr marL="68580" marR="68580" marT="0" marB="0">
                    <a:lnL>
                      <a:noFill/>
                    </a:lnL>
                    <a:lnR>
                      <a:noFill/>
                    </a:lnR>
                    <a:lnT>
                      <a:noFill/>
                    </a:lnT>
                    <a:lnB>
                      <a:noFill/>
                    </a:lnB>
                  </a:tcPr>
                </a:tc>
                <a:tc>
                  <a:txBody>
                    <a:bodyPr/>
                    <a:lstStyle/>
                    <a:p>
                      <a:pPr algn="l">
                        <a:spcAft>
                          <a:spcPts val="0"/>
                        </a:spcAft>
                        <a:tabLst>
                          <a:tab pos="1752600" algn="l"/>
                          <a:tab pos="3420110" algn="ctr"/>
                        </a:tabLst>
                      </a:pPr>
                      <a:endParaRPr lang="ru-RU" sz="2000" dirty="0">
                        <a:latin typeface="Times New Roman"/>
                        <a:ea typeface="Calibri"/>
                        <a:cs typeface="Times New Roman"/>
                      </a:endParaRPr>
                    </a:p>
                  </a:txBody>
                  <a:tcPr marL="68580" marR="68580" marT="0" marB="0">
                    <a:lnL>
                      <a:noFill/>
                    </a:lnL>
                    <a:lnR>
                      <a:noFill/>
                    </a:lnR>
                    <a:lnT>
                      <a:noFill/>
                    </a:lnT>
                    <a:lnB>
                      <a:noFill/>
                    </a:lnB>
                  </a:tcPr>
                </a:tc>
              </a:tr>
            </a:tbl>
          </a:graphicData>
        </a:graphic>
      </p:graphicFrame>
      <p:pic>
        <p:nvPicPr>
          <p:cNvPr id="9234" name="Рисунок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57356" y="1500174"/>
            <a:ext cx="2354808" cy="357190"/>
          </a:xfrm>
          <a:prstGeom prst="rect">
            <a:avLst/>
          </a:prstGeom>
          <a:noFill/>
        </p:spPr>
      </p:pic>
      <p:pic>
        <p:nvPicPr>
          <p:cNvPr id="9233" name="Рисунок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2071678"/>
            <a:ext cx="871964" cy="357190"/>
          </a:xfrm>
          <a:prstGeom prst="rect">
            <a:avLst/>
          </a:prstGeom>
          <a:noFill/>
        </p:spPr>
      </p:pic>
      <p:pic>
        <p:nvPicPr>
          <p:cNvPr id="9232" name="Рисунок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57356" y="2786058"/>
            <a:ext cx="1321603" cy="357190"/>
          </a:xfrm>
          <a:prstGeom prst="rect">
            <a:avLst/>
          </a:prstGeom>
          <a:noFill/>
        </p:spPr>
      </p:pic>
      <p:pic>
        <p:nvPicPr>
          <p:cNvPr id="9231" name="Рисунок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57356" y="3357562"/>
            <a:ext cx="1916920" cy="357190"/>
          </a:xfrm>
          <a:prstGeom prst="rect">
            <a:avLst/>
          </a:prstGeom>
          <a:noFill/>
        </p:spPr>
      </p:pic>
      <p:pic>
        <p:nvPicPr>
          <p:cNvPr id="9230" name="Рисунок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857356" y="4071942"/>
            <a:ext cx="2168654" cy="357190"/>
          </a:xfrm>
          <a:prstGeom prst="rect">
            <a:avLst/>
          </a:prstGeom>
          <a:noFill/>
        </p:spPr>
      </p:pic>
      <p:pic>
        <p:nvPicPr>
          <p:cNvPr id="9229" name="Рисунок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857356" y="4786322"/>
            <a:ext cx="2097051" cy="357190"/>
          </a:xfrm>
          <a:prstGeom prst="rect">
            <a:avLst/>
          </a:prstGeom>
          <a:noFill/>
        </p:spPr>
      </p:pic>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3"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857356" y="5500702"/>
            <a:ext cx="2613126" cy="35719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34"/>
                                        </p:tgtEl>
                                        <p:attrNameLst>
                                          <p:attrName>style.visibility</p:attrName>
                                        </p:attrNameLst>
                                      </p:cBhvr>
                                      <p:to>
                                        <p:strVal val="visible"/>
                                      </p:to>
                                    </p:set>
                                    <p:animEffect transition="in" filter="fade">
                                      <p:cBhvr>
                                        <p:cTn id="12" dur="2000"/>
                                        <p:tgtEl>
                                          <p:spTgt spid="9234"/>
                                        </p:tgtEl>
                                      </p:cBhvr>
                                    </p:animEffect>
                                  </p:childTnLst>
                                </p:cTn>
                              </p:par>
                              <p:par>
                                <p:cTn id="13" presetID="10" presetClass="entr" presetSubtype="0" fill="hold" nodeType="withEffect">
                                  <p:stCondLst>
                                    <p:cond delay="0"/>
                                  </p:stCondLst>
                                  <p:childTnLst>
                                    <p:set>
                                      <p:cBhvr>
                                        <p:cTn id="14" dur="1" fill="hold">
                                          <p:stCondLst>
                                            <p:cond delay="0"/>
                                          </p:stCondLst>
                                        </p:cTn>
                                        <p:tgtEl>
                                          <p:spTgt spid="9233"/>
                                        </p:tgtEl>
                                        <p:attrNameLst>
                                          <p:attrName>style.visibility</p:attrName>
                                        </p:attrNameLst>
                                      </p:cBhvr>
                                      <p:to>
                                        <p:strVal val="visible"/>
                                      </p:to>
                                    </p:set>
                                    <p:animEffect transition="in" filter="fade">
                                      <p:cBhvr>
                                        <p:cTn id="15" dur="2000"/>
                                        <p:tgtEl>
                                          <p:spTgt spid="9233"/>
                                        </p:tgtEl>
                                      </p:cBhvr>
                                    </p:animEffect>
                                  </p:childTnLst>
                                </p:cTn>
                              </p:par>
                              <p:par>
                                <p:cTn id="16" presetID="10" presetClass="entr" presetSubtype="0" fill="hold" nodeType="withEffect">
                                  <p:stCondLst>
                                    <p:cond delay="0"/>
                                  </p:stCondLst>
                                  <p:childTnLst>
                                    <p:set>
                                      <p:cBhvr>
                                        <p:cTn id="17" dur="1" fill="hold">
                                          <p:stCondLst>
                                            <p:cond delay="0"/>
                                          </p:stCondLst>
                                        </p:cTn>
                                        <p:tgtEl>
                                          <p:spTgt spid="9232"/>
                                        </p:tgtEl>
                                        <p:attrNameLst>
                                          <p:attrName>style.visibility</p:attrName>
                                        </p:attrNameLst>
                                      </p:cBhvr>
                                      <p:to>
                                        <p:strVal val="visible"/>
                                      </p:to>
                                    </p:set>
                                    <p:animEffect transition="in" filter="fade">
                                      <p:cBhvr>
                                        <p:cTn id="18" dur="2000"/>
                                        <p:tgtEl>
                                          <p:spTgt spid="9232"/>
                                        </p:tgtEl>
                                      </p:cBhvr>
                                    </p:animEffect>
                                  </p:childTnLst>
                                </p:cTn>
                              </p:par>
                              <p:par>
                                <p:cTn id="19" presetID="10" presetClass="entr" presetSubtype="0" fill="hold" nodeType="withEffect">
                                  <p:stCondLst>
                                    <p:cond delay="0"/>
                                  </p:stCondLst>
                                  <p:childTnLst>
                                    <p:set>
                                      <p:cBhvr>
                                        <p:cTn id="20" dur="1" fill="hold">
                                          <p:stCondLst>
                                            <p:cond delay="0"/>
                                          </p:stCondLst>
                                        </p:cTn>
                                        <p:tgtEl>
                                          <p:spTgt spid="9231"/>
                                        </p:tgtEl>
                                        <p:attrNameLst>
                                          <p:attrName>style.visibility</p:attrName>
                                        </p:attrNameLst>
                                      </p:cBhvr>
                                      <p:to>
                                        <p:strVal val="visible"/>
                                      </p:to>
                                    </p:set>
                                    <p:animEffect transition="in" filter="fade">
                                      <p:cBhvr>
                                        <p:cTn id="21" dur="2000"/>
                                        <p:tgtEl>
                                          <p:spTgt spid="9231"/>
                                        </p:tgtEl>
                                      </p:cBhvr>
                                    </p:animEffect>
                                  </p:childTnLst>
                                </p:cTn>
                              </p:par>
                              <p:par>
                                <p:cTn id="22" presetID="10" presetClass="entr" presetSubtype="0" fill="hold" nodeType="withEffect">
                                  <p:stCondLst>
                                    <p:cond delay="0"/>
                                  </p:stCondLst>
                                  <p:childTnLst>
                                    <p:set>
                                      <p:cBhvr>
                                        <p:cTn id="23" dur="1" fill="hold">
                                          <p:stCondLst>
                                            <p:cond delay="0"/>
                                          </p:stCondLst>
                                        </p:cTn>
                                        <p:tgtEl>
                                          <p:spTgt spid="9230"/>
                                        </p:tgtEl>
                                        <p:attrNameLst>
                                          <p:attrName>style.visibility</p:attrName>
                                        </p:attrNameLst>
                                      </p:cBhvr>
                                      <p:to>
                                        <p:strVal val="visible"/>
                                      </p:to>
                                    </p:set>
                                    <p:animEffect transition="in" filter="fade">
                                      <p:cBhvr>
                                        <p:cTn id="24" dur="2000"/>
                                        <p:tgtEl>
                                          <p:spTgt spid="9230"/>
                                        </p:tgtEl>
                                      </p:cBhvr>
                                    </p:animEffect>
                                  </p:childTnLst>
                                </p:cTn>
                              </p:par>
                              <p:par>
                                <p:cTn id="25" presetID="10" presetClass="entr" presetSubtype="0" fill="hold" nodeType="withEffect">
                                  <p:stCondLst>
                                    <p:cond delay="0"/>
                                  </p:stCondLst>
                                  <p:childTnLst>
                                    <p:set>
                                      <p:cBhvr>
                                        <p:cTn id="26" dur="1" fill="hold">
                                          <p:stCondLst>
                                            <p:cond delay="0"/>
                                          </p:stCondLst>
                                        </p:cTn>
                                        <p:tgtEl>
                                          <p:spTgt spid="9229"/>
                                        </p:tgtEl>
                                        <p:attrNameLst>
                                          <p:attrName>style.visibility</p:attrName>
                                        </p:attrNameLst>
                                      </p:cBhvr>
                                      <p:to>
                                        <p:strVal val="visible"/>
                                      </p:to>
                                    </p:set>
                                    <p:animEffect transition="in" filter="fade">
                                      <p:cBhvr>
                                        <p:cTn id="27" dur="2000"/>
                                        <p:tgtEl>
                                          <p:spTgt spid="9229"/>
                                        </p:tgtEl>
                                      </p:cBhvr>
                                    </p:animEffect>
                                  </p:childTnLst>
                                </p:cTn>
                              </p:par>
                              <p:par>
                                <p:cTn id="28" presetID="10" presetClass="entr" presetSubtype="0" fill="hold" nodeType="withEffect">
                                  <p:stCondLst>
                                    <p:cond delay="0"/>
                                  </p:stCondLst>
                                  <p:childTnLst>
                                    <p:set>
                                      <p:cBhvr>
                                        <p:cTn id="29" dur="1" fill="hold">
                                          <p:stCondLst>
                                            <p:cond delay="0"/>
                                          </p:stCondLst>
                                        </p:cTn>
                                        <p:tgtEl>
                                          <p:spTgt spid="33793"/>
                                        </p:tgtEl>
                                        <p:attrNameLst>
                                          <p:attrName>style.visibility</p:attrName>
                                        </p:attrNameLst>
                                      </p:cBhvr>
                                      <p:to>
                                        <p:strVal val="visible"/>
                                      </p:to>
                                    </p:set>
                                    <p:animEffect transition="in" filter="fade">
                                      <p:cBhvr>
                                        <p:cTn id="30" dur="2000"/>
                                        <p:tgtEl>
                                          <p:spTgt spid="3379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304800"/>
            <a:ext cx="8229600" cy="5338778"/>
          </a:xfrm>
        </p:spPr>
        <p:txBody>
          <a:bodyPr>
            <a:normAutofit/>
          </a:bodyPr>
          <a:lstStyle/>
          <a:p>
            <a:r>
              <a:rPr lang="ru-RU" dirty="0"/>
              <a:t>Показательное уравнение – это уравнение, которое содержит неизвестное в показателе степени.</a:t>
            </a:r>
            <a:br>
              <a:rPr lang="ru-RU" dirty="0"/>
            </a:b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428596" y="1928802"/>
            <a:ext cx="8229600" cy="1143000"/>
          </a:xfrm>
          <a:prstGeom prst="rect">
            <a:avLst/>
          </a:prstGeom>
        </p:spPr>
        <p:txBody>
          <a:bodyPr anchor="b" anchorCtr="0">
            <a:normAutofit fontScale="90000"/>
            <a:scene3d>
              <a:camera prst="orthographicFront"/>
              <a:lightRig rig="soft" dir="t">
                <a:rot lat="0" lon="0" rev="2100000"/>
              </a:lightRig>
            </a:scene3d>
            <a:sp3d prstMaterial="matte">
              <a:bevelT w="381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800" b="1" i="0" u="none" strike="noStrike" kern="1200" cap="none" spc="0" normalizeH="0" baseline="0" noProof="0" dirty="0" smtClean="0">
                <a:ln>
                  <a:noFill/>
                </a:ln>
                <a:solidFill>
                  <a:schemeClr val="tx2">
                    <a:shade val="85000"/>
                    <a:satMod val="150000"/>
                  </a:schemeClr>
                </a:solidFill>
                <a:effectLst>
                  <a:outerShdw blurRad="63500" dist="38100" dir="8220000" algn="tl" rotWithShape="0">
                    <a:srgbClr val="000000">
                      <a:alpha val="30000"/>
                    </a:srgbClr>
                  </a:outerShdw>
                </a:effectLst>
                <a:uLnTx/>
                <a:uFillTx/>
                <a:latin typeface="+mj-lt"/>
                <a:ea typeface="+mj-lt"/>
                <a:cs typeface="+mj-lt"/>
              </a:rPr>
              <a:t>Простейшее показательное уравнение имеет вид</a:t>
            </a:r>
            <a:endParaRPr kumimoji="0" lang="ru-RU" sz="4800" b="1" i="0" u="none" strike="noStrike" kern="1200" cap="none" spc="0" normalizeH="0" baseline="0" noProof="0" dirty="0">
              <a:ln>
                <a:noFill/>
              </a:ln>
              <a:solidFill>
                <a:schemeClr val="tx2">
                  <a:shade val="85000"/>
                  <a:satMod val="150000"/>
                </a:schemeClr>
              </a:solidFill>
              <a:effectLst>
                <a:outerShdw blurRad="63500" dist="38100" dir="8220000" algn="tl" rotWithShape="0">
                  <a:srgbClr val="000000">
                    <a:alpha val="30000"/>
                  </a:srgbClr>
                </a:outerShdw>
              </a:effectLst>
              <a:uLnTx/>
              <a:uFillTx/>
              <a:latin typeface="+mj-lt"/>
              <a:ea typeface="+mj-lt"/>
              <a:cs typeface="+mj-lt"/>
            </a:endParaRPr>
          </a:p>
        </p:txBody>
      </p:sp>
      <p:pic>
        <p:nvPicPr>
          <p:cNvPr id="5" name="Picture 7"/>
          <p:cNvPicPr>
            <a:picLocks noGrp="1" noChangeAspect="1" noChangeArrowheads="1"/>
          </p:cNvPicPr>
          <p:nvPr>
            <p:ph idx="1"/>
          </p:nvPr>
        </p:nvPicPr>
        <p:blipFill>
          <a:blip r:embed="rId2">
            <a:clrChange>
              <a:clrFrom>
                <a:srgbClr val="FFFFFF"/>
              </a:clrFrom>
              <a:clrTo>
                <a:srgbClr val="FFFFFF">
                  <a:alpha val="0"/>
                </a:srgbClr>
              </a:clrTo>
            </a:clrChange>
          </a:blip>
          <a:srcRect/>
          <a:stretch>
            <a:fillRect/>
          </a:stretch>
        </p:blipFill>
        <p:spPr bwMode="auto">
          <a:xfrm>
            <a:off x="1285852" y="3857628"/>
            <a:ext cx="6500872" cy="50006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662006"/>
          </a:xfrm>
        </p:spPr>
        <p:txBody>
          <a:bodyPr>
            <a:normAutofit/>
          </a:bodyPr>
          <a:lstStyle/>
          <a:p>
            <a:r>
              <a:rPr lang="ru-RU" sz="2800" dirty="0" smtClean="0">
                <a:effectLst/>
              </a:rPr>
              <a:t>Среди уравнений выбрать показательные</a:t>
            </a:r>
            <a:endParaRPr lang="ru-RU" sz="2800" dirty="0">
              <a:effectLst/>
            </a:endParaRPr>
          </a:p>
        </p:txBody>
      </p:sp>
      <p:graphicFrame>
        <p:nvGraphicFramePr>
          <p:cNvPr id="4" name="Содержимое 3"/>
          <p:cNvGraphicFramePr>
            <a:graphicFrameLocks noGrp="1"/>
          </p:cNvGraphicFramePr>
          <p:nvPr>
            <p:ph idx="1"/>
          </p:nvPr>
        </p:nvGraphicFramePr>
        <p:xfrm>
          <a:off x="1214414" y="1142984"/>
          <a:ext cx="5643602" cy="4572032"/>
        </p:xfrm>
        <a:graphic>
          <a:graphicData uri="http://schemas.openxmlformats.org/drawingml/2006/table">
            <a:tbl>
              <a:tblPr firstRow="1" bandRow="1">
                <a:tableStyleId>{5C22544A-7EE6-4342-B048-85BDC9FD1C3A}</a:tableStyleId>
              </a:tblPr>
              <a:tblGrid>
                <a:gridCol w="858809"/>
                <a:gridCol w="4784793"/>
              </a:tblGrid>
              <a:tr h="571504">
                <a:tc>
                  <a:txBody>
                    <a:bodyPr/>
                    <a:lstStyle/>
                    <a:p>
                      <a:r>
                        <a:rPr lang="ru-RU" sz="2400" b="0" dirty="0" smtClean="0">
                          <a:solidFill>
                            <a:schemeClr val="tx1"/>
                          </a:solidFill>
                          <a:effectLst/>
                        </a:rPr>
                        <a:t>1)</a:t>
                      </a:r>
                      <a:endParaRPr lang="ru-RU" sz="2400" b="0" dirty="0">
                        <a:solidFill>
                          <a:schemeClr val="tx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ru-RU"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71504">
                <a:tc>
                  <a:txBody>
                    <a:bodyPr/>
                    <a:lstStyle/>
                    <a:p>
                      <a:r>
                        <a:rPr lang="ru-RU" sz="2400" b="0" dirty="0" smtClean="0">
                          <a:effectLst/>
                        </a:rPr>
                        <a:t>2)</a:t>
                      </a:r>
                      <a:endParaRPr lang="ru-RU" sz="2400" b="0" dirty="0">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ru-RU" sz="24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71504">
                <a:tc>
                  <a:txBody>
                    <a:bodyPr/>
                    <a:lstStyle/>
                    <a:p>
                      <a:r>
                        <a:rPr lang="ru-RU" sz="2400" b="0" dirty="0" smtClean="0">
                          <a:effectLst/>
                        </a:rPr>
                        <a:t>3)</a:t>
                      </a:r>
                      <a:endParaRPr lang="ru-RU" sz="2400" b="0"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240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1504">
                <a:tc>
                  <a:txBody>
                    <a:bodyPr/>
                    <a:lstStyle/>
                    <a:p>
                      <a:r>
                        <a:rPr lang="ru-RU" sz="2400" b="0" dirty="0" smtClean="0">
                          <a:effectLst/>
                        </a:rPr>
                        <a:t>4)</a:t>
                      </a:r>
                      <a:endParaRPr lang="ru-RU" sz="2400" b="0"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1504">
                <a:tc>
                  <a:txBody>
                    <a:bodyPr/>
                    <a:lstStyle/>
                    <a:p>
                      <a:r>
                        <a:rPr lang="ru-RU" sz="2400" b="0" dirty="0" smtClean="0">
                          <a:effectLst/>
                        </a:rPr>
                        <a:t>5)</a:t>
                      </a:r>
                      <a:endParaRPr lang="ru-RU" sz="2400" b="0"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1504">
                <a:tc>
                  <a:txBody>
                    <a:bodyPr/>
                    <a:lstStyle/>
                    <a:p>
                      <a:r>
                        <a:rPr lang="ru-RU" sz="2400" b="0" dirty="0" smtClean="0">
                          <a:effectLst/>
                        </a:rPr>
                        <a:t>6)</a:t>
                      </a:r>
                      <a:endParaRPr lang="ru-RU" sz="2400" b="0"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1504">
                <a:tc>
                  <a:txBody>
                    <a:bodyPr/>
                    <a:lstStyle/>
                    <a:p>
                      <a:r>
                        <a:rPr lang="ru-RU" sz="2400" b="0" dirty="0" smtClean="0">
                          <a:effectLst/>
                        </a:rPr>
                        <a:t>7)</a:t>
                      </a:r>
                      <a:endParaRPr lang="ru-RU" sz="2400" b="0"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71504">
                <a:tc>
                  <a:txBody>
                    <a:bodyPr/>
                    <a:lstStyle/>
                    <a:p>
                      <a:r>
                        <a:rPr lang="ru-RU" sz="2400" b="0" dirty="0" smtClean="0">
                          <a:effectLst/>
                        </a:rPr>
                        <a:t>8)</a:t>
                      </a:r>
                      <a:endParaRPr lang="ru-RU" sz="2400" b="0" dirty="0">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ru-RU"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48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481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486" y="1214422"/>
            <a:ext cx="2337674" cy="446491"/>
          </a:xfrm>
          <a:prstGeom prst="rect">
            <a:avLst/>
          </a:prstGeom>
          <a:noFill/>
        </p:spPr>
      </p:pic>
      <p:pic>
        <p:nvPicPr>
          <p:cNvPr id="3481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487" y="1839509"/>
            <a:ext cx="2137659" cy="446491"/>
          </a:xfrm>
          <a:prstGeom prst="rect">
            <a:avLst/>
          </a:prstGeom>
          <a:noFill/>
        </p:spPr>
      </p:pic>
      <p:pic>
        <p:nvPicPr>
          <p:cNvPr id="3482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487" y="2464596"/>
            <a:ext cx="3639332" cy="446491"/>
          </a:xfrm>
          <a:prstGeom prst="rect">
            <a:avLst/>
          </a:prstGeom>
          <a:noFill/>
        </p:spPr>
      </p:pic>
      <p:pic>
        <p:nvPicPr>
          <p:cNvPr id="34823"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57487" y="3000384"/>
            <a:ext cx="3265868" cy="446491"/>
          </a:xfrm>
          <a:prstGeom prst="rect">
            <a:avLst/>
          </a:prstGeom>
          <a:noFill/>
        </p:spPr>
      </p:pic>
      <p:pic>
        <p:nvPicPr>
          <p:cNvPr id="34825"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57487" y="3536173"/>
            <a:ext cx="3265868" cy="446491"/>
          </a:xfrm>
          <a:prstGeom prst="rect">
            <a:avLst/>
          </a:prstGeom>
          <a:noFill/>
        </p:spPr>
      </p:pic>
      <p:pic>
        <p:nvPicPr>
          <p:cNvPr id="34827"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958432" y="4071962"/>
            <a:ext cx="2263291" cy="535789"/>
          </a:xfrm>
          <a:prstGeom prst="rect">
            <a:avLst/>
          </a:prstGeom>
          <a:noFill/>
        </p:spPr>
      </p:pic>
      <p:pic>
        <p:nvPicPr>
          <p:cNvPr id="34829"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958432" y="4607751"/>
            <a:ext cx="1912641" cy="535789"/>
          </a:xfrm>
          <a:prstGeom prst="rect">
            <a:avLst/>
          </a:prstGeom>
          <a:noFill/>
        </p:spPr>
      </p:pic>
      <p:pic>
        <p:nvPicPr>
          <p:cNvPr id="34831" name="Picture 1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958432" y="5143539"/>
            <a:ext cx="3112470" cy="44649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7"/>
                                        </p:tgtEl>
                                        <p:attrNameLst>
                                          <p:attrName>style.visibility</p:attrName>
                                        </p:attrNameLst>
                                      </p:cBhvr>
                                      <p:to>
                                        <p:strVal val="visible"/>
                                      </p:to>
                                    </p:set>
                                    <p:animEffect transition="in" filter="fade">
                                      <p:cBhvr>
                                        <p:cTn id="12" dur="2000"/>
                                        <p:tgtEl>
                                          <p:spTgt spid="34817"/>
                                        </p:tgtEl>
                                      </p:cBhvr>
                                    </p:animEffect>
                                  </p:childTnLst>
                                </p:cTn>
                              </p:par>
                              <p:par>
                                <p:cTn id="13" presetID="10" presetClass="entr" presetSubtype="0" fill="hold" nodeType="withEffect">
                                  <p:stCondLst>
                                    <p:cond delay="0"/>
                                  </p:stCondLst>
                                  <p:childTnLst>
                                    <p:set>
                                      <p:cBhvr>
                                        <p:cTn id="14" dur="1" fill="hold">
                                          <p:stCondLst>
                                            <p:cond delay="0"/>
                                          </p:stCondLst>
                                        </p:cTn>
                                        <p:tgtEl>
                                          <p:spTgt spid="34819"/>
                                        </p:tgtEl>
                                        <p:attrNameLst>
                                          <p:attrName>style.visibility</p:attrName>
                                        </p:attrNameLst>
                                      </p:cBhvr>
                                      <p:to>
                                        <p:strVal val="visible"/>
                                      </p:to>
                                    </p:set>
                                    <p:animEffect transition="in" filter="fade">
                                      <p:cBhvr>
                                        <p:cTn id="15" dur="2000"/>
                                        <p:tgtEl>
                                          <p:spTgt spid="3481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34821"/>
                                        </p:tgtEl>
                                        <p:attrNameLst>
                                          <p:attrName>style.visibility</p:attrName>
                                        </p:attrNameLst>
                                      </p:cBhvr>
                                      <p:to>
                                        <p:strVal val="visible"/>
                                      </p:to>
                                    </p:set>
                                    <p:animEffect transition="in" filter="fade">
                                      <p:cBhvr>
                                        <p:cTn id="21" dur="2000"/>
                                        <p:tgtEl>
                                          <p:spTgt spid="34821"/>
                                        </p:tgtEl>
                                      </p:cBhvr>
                                    </p:animEffect>
                                  </p:childTnLst>
                                </p:cTn>
                              </p:par>
                              <p:par>
                                <p:cTn id="22" presetID="10" presetClass="entr" presetSubtype="0" fill="hold" nodeType="withEffect">
                                  <p:stCondLst>
                                    <p:cond delay="0"/>
                                  </p:stCondLst>
                                  <p:childTnLst>
                                    <p:set>
                                      <p:cBhvr>
                                        <p:cTn id="23" dur="1" fill="hold">
                                          <p:stCondLst>
                                            <p:cond delay="0"/>
                                          </p:stCondLst>
                                        </p:cTn>
                                        <p:tgtEl>
                                          <p:spTgt spid="34823"/>
                                        </p:tgtEl>
                                        <p:attrNameLst>
                                          <p:attrName>style.visibility</p:attrName>
                                        </p:attrNameLst>
                                      </p:cBhvr>
                                      <p:to>
                                        <p:strVal val="visible"/>
                                      </p:to>
                                    </p:set>
                                    <p:animEffect transition="in" filter="fade">
                                      <p:cBhvr>
                                        <p:cTn id="24" dur="2000"/>
                                        <p:tgtEl>
                                          <p:spTgt spid="34823"/>
                                        </p:tgtEl>
                                      </p:cBhvr>
                                    </p:animEffect>
                                  </p:childTnLst>
                                </p:cTn>
                              </p:par>
                              <p:par>
                                <p:cTn id="25" presetID="10" presetClass="entr" presetSubtype="0" fill="hold" nodeType="withEffect">
                                  <p:stCondLst>
                                    <p:cond delay="0"/>
                                  </p:stCondLst>
                                  <p:childTnLst>
                                    <p:set>
                                      <p:cBhvr>
                                        <p:cTn id="26" dur="1" fill="hold">
                                          <p:stCondLst>
                                            <p:cond delay="0"/>
                                          </p:stCondLst>
                                        </p:cTn>
                                        <p:tgtEl>
                                          <p:spTgt spid="34825"/>
                                        </p:tgtEl>
                                        <p:attrNameLst>
                                          <p:attrName>style.visibility</p:attrName>
                                        </p:attrNameLst>
                                      </p:cBhvr>
                                      <p:to>
                                        <p:strVal val="visible"/>
                                      </p:to>
                                    </p:set>
                                    <p:animEffect transition="in" filter="fade">
                                      <p:cBhvr>
                                        <p:cTn id="27" dur="2000"/>
                                        <p:tgtEl>
                                          <p:spTgt spid="34825"/>
                                        </p:tgtEl>
                                      </p:cBhvr>
                                    </p:animEffect>
                                  </p:childTnLst>
                                </p:cTn>
                              </p:par>
                              <p:par>
                                <p:cTn id="28" presetID="10" presetClass="entr" presetSubtype="0" fill="hold" nodeType="withEffect">
                                  <p:stCondLst>
                                    <p:cond delay="0"/>
                                  </p:stCondLst>
                                  <p:childTnLst>
                                    <p:set>
                                      <p:cBhvr>
                                        <p:cTn id="29" dur="1" fill="hold">
                                          <p:stCondLst>
                                            <p:cond delay="0"/>
                                          </p:stCondLst>
                                        </p:cTn>
                                        <p:tgtEl>
                                          <p:spTgt spid="34827"/>
                                        </p:tgtEl>
                                        <p:attrNameLst>
                                          <p:attrName>style.visibility</p:attrName>
                                        </p:attrNameLst>
                                      </p:cBhvr>
                                      <p:to>
                                        <p:strVal val="visible"/>
                                      </p:to>
                                    </p:set>
                                    <p:animEffect transition="in" filter="fade">
                                      <p:cBhvr>
                                        <p:cTn id="30" dur="2000"/>
                                        <p:tgtEl>
                                          <p:spTgt spid="34827"/>
                                        </p:tgtEl>
                                      </p:cBhvr>
                                    </p:animEffect>
                                  </p:childTnLst>
                                </p:cTn>
                              </p:par>
                              <p:par>
                                <p:cTn id="31" presetID="10" presetClass="entr" presetSubtype="0" fill="hold" nodeType="withEffect">
                                  <p:stCondLst>
                                    <p:cond delay="0"/>
                                  </p:stCondLst>
                                  <p:childTnLst>
                                    <p:set>
                                      <p:cBhvr>
                                        <p:cTn id="32" dur="1" fill="hold">
                                          <p:stCondLst>
                                            <p:cond delay="0"/>
                                          </p:stCondLst>
                                        </p:cTn>
                                        <p:tgtEl>
                                          <p:spTgt spid="34829"/>
                                        </p:tgtEl>
                                        <p:attrNameLst>
                                          <p:attrName>style.visibility</p:attrName>
                                        </p:attrNameLst>
                                      </p:cBhvr>
                                      <p:to>
                                        <p:strVal val="visible"/>
                                      </p:to>
                                    </p:set>
                                    <p:animEffect transition="in" filter="fade">
                                      <p:cBhvr>
                                        <p:cTn id="33" dur="2000"/>
                                        <p:tgtEl>
                                          <p:spTgt spid="34829"/>
                                        </p:tgtEl>
                                      </p:cBhvr>
                                    </p:animEffect>
                                  </p:childTnLst>
                                </p:cTn>
                              </p:par>
                              <p:par>
                                <p:cTn id="34" presetID="10" presetClass="entr" presetSubtype="0" fill="hold" nodeType="withEffect">
                                  <p:stCondLst>
                                    <p:cond delay="0"/>
                                  </p:stCondLst>
                                  <p:childTnLst>
                                    <p:set>
                                      <p:cBhvr>
                                        <p:cTn id="35" dur="1" fill="hold">
                                          <p:stCondLst>
                                            <p:cond delay="0"/>
                                          </p:stCondLst>
                                        </p:cTn>
                                        <p:tgtEl>
                                          <p:spTgt spid="34831"/>
                                        </p:tgtEl>
                                        <p:attrNameLst>
                                          <p:attrName>style.visibility</p:attrName>
                                        </p:attrNameLst>
                                      </p:cBhvr>
                                      <p:to>
                                        <p:strVal val="visible"/>
                                      </p:to>
                                    </p:set>
                                    <p:animEffect transition="in" filter="fade">
                                      <p:cBhvr>
                                        <p:cTn id="36" dur="2000"/>
                                        <p:tgtEl>
                                          <p:spTgt spid="34831"/>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xit" presetSubtype="0" fill="hold" nodeType="clickEffect">
                                  <p:stCondLst>
                                    <p:cond delay="0"/>
                                  </p:stCondLst>
                                  <p:childTnLst>
                                    <p:animEffect transition="out" filter="fade">
                                      <p:cBhvr>
                                        <p:cTn id="40" dur="1000"/>
                                        <p:tgtEl>
                                          <p:spTgt spid="34819"/>
                                        </p:tgtEl>
                                      </p:cBhvr>
                                    </p:animEffect>
                                    <p:anim calcmode="lin" valueType="num">
                                      <p:cBhvr>
                                        <p:cTn id="41" dur="1000"/>
                                        <p:tgtEl>
                                          <p:spTgt spid="34819"/>
                                        </p:tgtEl>
                                        <p:attrNameLst>
                                          <p:attrName>ppt_x</p:attrName>
                                        </p:attrNameLst>
                                      </p:cBhvr>
                                      <p:tavLst>
                                        <p:tav tm="0">
                                          <p:val>
                                            <p:strVal val="ppt_x"/>
                                          </p:val>
                                        </p:tav>
                                        <p:tav tm="100000">
                                          <p:val>
                                            <p:strVal val="ppt_x"/>
                                          </p:val>
                                        </p:tav>
                                      </p:tavLst>
                                    </p:anim>
                                    <p:anim calcmode="lin" valueType="num">
                                      <p:cBhvr>
                                        <p:cTn id="42" dur="100" decel="100000"/>
                                        <p:tgtEl>
                                          <p:spTgt spid="34819"/>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34819"/>
                                        </p:tgtEl>
                                        <p:attrNameLst>
                                          <p:attrName>ppt_y</p:attrName>
                                        </p:attrNameLst>
                                      </p:cBhvr>
                                      <p:tavLst>
                                        <p:tav tm="0">
                                          <p:val>
                                            <p:strVal val="ppt_y"/>
                                          </p:val>
                                        </p:tav>
                                        <p:tav tm="100000">
                                          <p:val>
                                            <p:strVal val="ppt_y+1"/>
                                          </p:val>
                                        </p:tav>
                                      </p:tavLst>
                                    </p:anim>
                                    <p:set>
                                      <p:cBhvr>
                                        <p:cTn id="44" dur="1" fill="hold">
                                          <p:stCondLst>
                                            <p:cond delay="999"/>
                                          </p:stCondLst>
                                        </p:cTn>
                                        <p:tgtEl>
                                          <p:spTgt spid="34819"/>
                                        </p:tgtEl>
                                        <p:attrNameLst>
                                          <p:attrName>style.visibility</p:attrName>
                                        </p:attrNameLst>
                                      </p:cBhvr>
                                      <p:to>
                                        <p:strVal val="hidden"/>
                                      </p:to>
                                    </p:set>
                                  </p:childTnLst>
                                </p:cTn>
                              </p:par>
                              <p:par>
                                <p:cTn id="45" presetID="37" presetClass="exit" presetSubtype="0" fill="hold" nodeType="withEffect">
                                  <p:stCondLst>
                                    <p:cond delay="0"/>
                                  </p:stCondLst>
                                  <p:childTnLst>
                                    <p:animEffect transition="out" filter="fade">
                                      <p:cBhvr>
                                        <p:cTn id="46" dur="1000"/>
                                        <p:tgtEl>
                                          <p:spTgt spid="34825"/>
                                        </p:tgtEl>
                                      </p:cBhvr>
                                    </p:animEffect>
                                    <p:anim calcmode="lin" valueType="num">
                                      <p:cBhvr>
                                        <p:cTn id="47" dur="1000"/>
                                        <p:tgtEl>
                                          <p:spTgt spid="34825"/>
                                        </p:tgtEl>
                                        <p:attrNameLst>
                                          <p:attrName>ppt_x</p:attrName>
                                        </p:attrNameLst>
                                      </p:cBhvr>
                                      <p:tavLst>
                                        <p:tav tm="0">
                                          <p:val>
                                            <p:strVal val="ppt_x"/>
                                          </p:val>
                                        </p:tav>
                                        <p:tav tm="100000">
                                          <p:val>
                                            <p:strVal val="ppt_x"/>
                                          </p:val>
                                        </p:tav>
                                      </p:tavLst>
                                    </p:anim>
                                    <p:anim calcmode="lin" valueType="num">
                                      <p:cBhvr>
                                        <p:cTn id="48" dur="100" decel="100000"/>
                                        <p:tgtEl>
                                          <p:spTgt spid="34825"/>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34825"/>
                                        </p:tgtEl>
                                        <p:attrNameLst>
                                          <p:attrName>ppt_y</p:attrName>
                                        </p:attrNameLst>
                                      </p:cBhvr>
                                      <p:tavLst>
                                        <p:tav tm="0">
                                          <p:val>
                                            <p:strVal val="ppt_y"/>
                                          </p:val>
                                        </p:tav>
                                        <p:tav tm="100000">
                                          <p:val>
                                            <p:strVal val="ppt_y+1"/>
                                          </p:val>
                                        </p:tav>
                                      </p:tavLst>
                                    </p:anim>
                                    <p:set>
                                      <p:cBhvr>
                                        <p:cTn id="50" dur="1" fill="hold">
                                          <p:stCondLst>
                                            <p:cond delay="999"/>
                                          </p:stCondLst>
                                        </p:cTn>
                                        <p:tgtEl>
                                          <p:spTgt spid="34825"/>
                                        </p:tgtEl>
                                        <p:attrNameLst>
                                          <p:attrName>style.visibility</p:attrName>
                                        </p:attrNameLst>
                                      </p:cBhvr>
                                      <p:to>
                                        <p:strVal val="hidden"/>
                                      </p:to>
                                    </p:set>
                                  </p:childTnLst>
                                </p:cTn>
                              </p:par>
                              <p:par>
                                <p:cTn id="51" presetID="37" presetClass="exit" presetSubtype="0" fill="hold" nodeType="withEffect">
                                  <p:stCondLst>
                                    <p:cond delay="0"/>
                                  </p:stCondLst>
                                  <p:childTnLst>
                                    <p:animEffect transition="out" filter="fade">
                                      <p:cBhvr>
                                        <p:cTn id="52" dur="1000"/>
                                        <p:tgtEl>
                                          <p:spTgt spid="34831"/>
                                        </p:tgtEl>
                                      </p:cBhvr>
                                    </p:animEffect>
                                    <p:anim calcmode="lin" valueType="num">
                                      <p:cBhvr>
                                        <p:cTn id="53" dur="1000"/>
                                        <p:tgtEl>
                                          <p:spTgt spid="34831"/>
                                        </p:tgtEl>
                                        <p:attrNameLst>
                                          <p:attrName>ppt_x</p:attrName>
                                        </p:attrNameLst>
                                      </p:cBhvr>
                                      <p:tavLst>
                                        <p:tav tm="0">
                                          <p:val>
                                            <p:strVal val="ppt_x"/>
                                          </p:val>
                                        </p:tav>
                                        <p:tav tm="100000">
                                          <p:val>
                                            <p:strVal val="ppt_x"/>
                                          </p:val>
                                        </p:tav>
                                      </p:tavLst>
                                    </p:anim>
                                    <p:anim calcmode="lin" valueType="num">
                                      <p:cBhvr>
                                        <p:cTn id="54" dur="100" decel="100000"/>
                                        <p:tgtEl>
                                          <p:spTgt spid="34831"/>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34831"/>
                                        </p:tgtEl>
                                        <p:attrNameLst>
                                          <p:attrName>ppt_y</p:attrName>
                                        </p:attrNameLst>
                                      </p:cBhvr>
                                      <p:tavLst>
                                        <p:tav tm="0">
                                          <p:val>
                                            <p:strVal val="ppt_y"/>
                                          </p:val>
                                        </p:tav>
                                        <p:tav tm="100000">
                                          <p:val>
                                            <p:strVal val="ppt_y+1"/>
                                          </p:val>
                                        </p:tav>
                                      </p:tavLst>
                                    </p:anim>
                                    <p:set>
                                      <p:cBhvr>
                                        <p:cTn id="56" dur="1" fill="hold">
                                          <p:stCondLst>
                                            <p:cond delay="999"/>
                                          </p:stCondLst>
                                        </p:cTn>
                                        <p:tgtEl>
                                          <p:spTgt spid="348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p:spPr>
        <p:txBody>
          <a:bodyPr>
            <a:noAutofit/>
          </a:bodyPr>
          <a:lstStyle/>
          <a:p>
            <a:r>
              <a:rPr lang="ru-RU" sz="2800" dirty="0" smtClean="0"/>
              <a:t>Определить </a:t>
            </a:r>
            <a:r>
              <a:rPr lang="ru-RU" sz="2800" dirty="0"/>
              <a:t>способ </a:t>
            </a:r>
            <a:r>
              <a:rPr lang="ru-RU" sz="2800" dirty="0" smtClean="0"/>
              <a:t>решения уравнения</a:t>
            </a:r>
            <a:endParaRPr lang="ru-RU" dirty="0"/>
          </a:p>
        </p:txBody>
      </p:sp>
      <p:sp>
        <p:nvSpPr>
          <p:cNvPr id="3" name="Содержимое 2"/>
          <p:cNvSpPr>
            <a:spLocks noGrp="1"/>
          </p:cNvSpPr>
          <p:nvPr>
            <p:ph idx="1"/>
          </p:nvPr>
        </p:nvSpPr>
        <p:spPr>
          <a:xfrm>
            <a:off x="4429124" y="5000636"/>
            <a:ext cx="4186238" cy="1143008"/>
          </a:xfrm>
        </p:spPr>
        <p:txBody>
          <a:bodyPr>
            <a:normAutofit fontScale="92500" lnSpcReduction="20000"/>
          </a:bodyPr>
          <a:lstStyle/>
          <a:p>
            <a:pPr lvl="0">
              <a:buNone/>
            </a:pPr>
            <a:r>
              <a:rPr lang="ru-RU" dirty="0" smtClean="0"/>
              <a:t>Приведение обеих частей уравнения к одному и тому же основанию. </a:t>
            </a:r>
            <a:endParaRPr lang="ru-RU"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47" name="Rectangle 3"/>
          <p:cNvSpPr>
            <a:spLocks noChangeArrowheads="1"/>
          </p:cNvSpPr>
          <p:nvPr/>
        </p:nvSpPr>
        <p:spPr bwMode="auto">
          <a:xfrm>
            <a:off x="90488"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5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76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1" name="Группа 20"/>
          <p:cNvGrpSpPr/>
          <p:nvPr/>
        </p:nvGrpSpPr>
        <p:grpSpPr>
          <a:xfrm>
            <a:off x="2000232" y="1643050"/>
            <a:ext cx="3383905" cy="3071834"/>
            <a:chOff x="642910" y="1643050"/>
            <a:chExt cx="3383905" cy="3071834"/>
          </a:xfrm>
        </p:grpSpPr>
        <p:pic>
          <p:nvPicPr>
            <p:cNvPr id="317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1643050"/>
              <a:ext cx="3383905" cy="357190"/>
            </a:xfrm>
            <a:prstGeom prst="rect">
              <a:avLst/>
            </a:prstGeom>
            <a:noFill/>
          </p:spPr>
        </p:pic>
        <p:pic>
          <p:nvPicPr>
            <p:cNvPr id="3174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2910" y="2143116"/>
              <a:ext cx="1297164" cy="357190"/>
            </a:xfrm>
            <a:prstGeom prst="rect">
              <a:avLst/>
            </a:prstGeom>
            <a:noFill/>
          </p:spPr>
        </p:pic>
        <p:pic>
          <p:nvPicPr>
            <p:cNvPr id="3175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4348" y="2500306"/>
              <a:ext cx="1297164" cy="357190"/>
            </a:xfrm>
            <a:prstGeom prst="rect">
              <a:avLst/>
            </a:prstGeom>
            <a:noFill/>
          </p:spPr>
        </p:pic>
        <p:pic>
          <p:nvPicPr>
            <p:cNvPr id="31752"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14348" y="2857496"/>
              <a:ext cx="1297164" cy="357190"/>
            </a:xfrm>
            <a:prstGeom prst="rect">
              <a:avLst/>
            </a:prstGeom>
            <a:noFill/>
          </p:spPr>
        </p:pic>
        <p:pic>
          <p:nvPicPr>
            <p:cNvPr id="31754"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4348" y="3214686"/>
              <a:ext cx="770778" cy="357190"/>
            </a:xfrm>
            <a:prstGeom prst="rect">
              <a:avLst/>
            </a:prstGeom>
            <a:noFill/>
          </p:spPr>
        </p:pic>
        <p:pic>
          <p:nvPicPr>
            <p:cNvPr id="31756" name="Picture 1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14348" y="3571876"/>
              <a:ext cx="2744723" cy="357190"/>
            </a:xfrm>
            <a:prstGeom prst="rect">
              <a:avLst/>
            </a:prstGeom>
            <a:noFill/>
          </p:spPr>
        </p:pic>
        <p:pic>
          <p:nvPicPr>
            <p:cNvPr id="31758" name="Picture 1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428860" y="3929066"/>
              <a:ext cx="1052771" cy="357190"/>
            </a:xfrm>
            <a:prstGeom prst="rect">
              <a:avLst/>
            </a:prstGeom>
            <a:noFill/>
          </p:spPr>
        </p:pic>
        <p:pic>
          <p:nvPicPr>
            <p:cNvPr id="31760" name="Picture 1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14348" y="4357694"/>
              <a:ext cx="1710752" cy="357190"/>
            </a:xfrm>
            <a:prstGeom prst="rect">
              <a:avLst/>
            </a:prstGeom>
            <a:noFill/>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9144000" cy="519130"/>
          </a:xfrm>
        </p:spPr>
        <p:txBody>
          <a:bodyPr>
            <a:noAutofit/>
          </a:bodyPr>
          <a:lstStyle/>
          <a:p>
            <a:r>
              <a:rPr lang="ru-RU" sz="3200" dirty="0"/>
              <a:t>Определить способ решения уравнения</a:t>
            </a: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Содержимое 2"/>
          <p:cNvSpPr txBox="1">
            <a:spLocks/>
          </p:cNvSpPr>
          <p:nvPr/>
        </p:nvSpPr>
        <p:spPr>
          <a:xfrm>
            <a:off x="5000628" y="4500570"/>
            <a:ext cx="3429024" cy="1428760"/>
          </a:xfrm>
          <a:prstGeom prst="rect">
            <a:avLst/>
          </a:prstGeom>
        </p:spPr>
        <p:txBody>
          <a:bodyPr lIns="45720" rIns="45720">
            <a:normAutofit fontScale="92500" lnSpcReduction="20000"/>
          </a:bodyPr>
          <a:lstStyle/>
          <a:p>
            <a:pPr lvl="0" indent="-274320" algn="r">
              <a:buClr>
                <a:schemeClr val="accent1"/>
              </a:buClr>
              <a:buSzPct val="80000"/>
            </a:pPr>
            <a:r>
              <a:rPr lang="ru-RU" sz="2800" dirty="0" smtClean="0"/>
              <a:t>Замена переменной (приведение к квадратному уравнению)</a:t>
            </a:r>
            <a:endParaRPr kumimoji="0" lang="ru-RU" sz="2800" u="none" strike="noStrike" kern="0" cap="none" spc="0" normalizeH="0" baseline="0" noProof="0" dirty="0">
              <a:ln>
                <a:noFill/>
              </a:ln>
              <a:solidFill>
                <a:schemeClr val="tx1"/>
              </a:solidFill>
              <a:effectLst/>
              <a:uLnTx/>
              <a:uFillTx/>
              <a:latin typeface="+mn-lt"/>
              <a:ea typeface="+mn-lt"/>
              <a:cs typeface="+mn-lt"/>
            </a:endParaRPr>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3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3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3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3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4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4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4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7" name="Группа 36"/>
          <p:cNvGrpSpPr/>
          <p:nvPr/>
        </p:nvGrpSpPr>
        <p:grpSpPr>
          <a:xfrm>
            <a:off x="1571604" y="1500174"/>
            <a:ext cx="5143536" cy="4643470"/>
            <a:chOff x="428596" y="1500174"/>
            <a:chExt cx="5143536" cy="4643470"/>
          </a:xfrm>
        </p:grpSpPr>
        <p:pic>
          <p:nvPicPr>
            <p:cNvPr id="30725"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34" y="2928934"/>
              <a:ext cx="2060423" cy="285752"/>
            </a:xfrm>
            <a:prstGeom prst="rect">
              <a:avLst/>
            </a:prstGeom>
            <a:noFill/>
          </p:spPr>
        </p:pic>
        <p:pic>
          <p:nvPicPr>
            <p:cNvPr id="30727"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34" y="3214686"/>
              <a:ext cx="1928826" cy="307964"/>
            </a:xfrm>
            <a:prstGeom prst="rect">
              <a:avLst/>
            </a:prstGeom>
            <a:noFill/>
          </p:spPr>
        </p:pic>
        <p:pic>
          <p:nvPicPr>
            <p:cNvPr id="3072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34" y="3500438"/>
              <a:ext cx="872296" cy="306919"/>
            </a:xfrm>
            <a:prstGeom prst="rect">
              <a:avLst/>
            </a:prstGeom>
            <a:noFill/>
          </p:spPr>
        </p:pic>
        <p:pic>
          <p:nvPicPr>
            <p:cNvPr id="30731"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34" y="3857628"/>
              <a:ext cx="4752507" cy="285752"/>
            </a:xfrm>
            <a:prstGeom prst="rect">
              <a:avLst/>
            </a:prstGeom>
            <a:noFill/>
          </p:spPr>
        </p:pic>
        <p:pic>
          <p:nvPicPr>
            <p:cNvPr id="30733"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1472" y="4214818"/>
              <a:ext cx="714380" cy="308482"/>
            </a:xfrm>
            <a:prstGeom prst="rect">
              <a:avLst/>
            </a:prstGeom>
            <a:noFill/>
          </p:spPr>
        </p:pic>
        <p:pic>
          <p:nvPicPr>
            <p:cNvPr id="30735"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71472" y="4572008"/>
              <a:ext cx="767019" cy="285752"/>
            </a:xfrm>
            <a:prstGeom prst="rect">
              <a:avLst/>
            </a:prstGeom>
            <a:noFill/>
          </p:spPr>
        </p:pic>
        <p:pic>
          <p:nvPicPr>
            <p:cNvPr id="30737" name="Picture 1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42910" y="4857760"/>
              <a:ext cx="642943" cy="305398"/>
            </a:xfrm>
            <a:prstGeom prst="rect">
              <a:avLst/>
            </a:prstGeom>
            <a:noFill/>
          </p:spPr>
        </p:pic>
        <p:pic>
          <p:nvPicPr>
            <p:cNvPr id="30739" name="Picture 1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71472" y="5214950"/>
              <a:ext cx="3218470" cy="285752"/>
            </a:xfrm>
            <a:prstGeom prst="rect">
              <a:avLst/>
            </a:prstGeom>
            <a:noFill/>
          </p:spPr>
        </p:pic>
        <p:pic>
          <p:nvPicPr>
            <p:cNvPr id="30741" name="Picture 2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071802" y="5500702"/>
              <a:ext cx="631662" cy="285752"/>
            </a:xfrm>
            <a:prstGeom prst="rect">
              <a:avLst/>
            </a:prstGeom>
            <a:noFill/>
          </p:spPr>
        </p:pic>
        <p:pic>
          <p:nvPicPr>
            <p:cNvPr id="30743" name="Picture 23"/>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42910" y="5857892"/>
              <a:ext cx="1428760" cy="285752"/>
            </a:xfrm>
            <a:prstGeom prst="rect">
              <a:avLst/>
            </a:prstGeom>
            <a:noFill/>
          </p:spPr>
        </p:pic>
        <p:pic>
          <p:nvPicPr>
            <p:cNvPr id="30" name="Picture 3"/>
            <p:cNvPicPr>
              <a:picLocks noChangeAspect="1" noChangeArrowheads="1"/>
            </p:cNvPicPr>
            <p:nvPr/>
          </p:nvPicPr>
          <p:blipFill>
            <a:blip r:embed="rId12">
              <a:clrChange>
                <a:clrFrom>
                  <a:srgbClr val="FFFFFF"/>
                </a:clrFrom>
                <a:clrTo>
                  <a:srgbClr val="FFFFFF">
                    <a:alpha val="0"/>
                  </a:srgbClr>
                </a:clrTo>
              </a:clrChange>
            </a:blip>
            <a:srcRect l="70632" t="-25000"/>
            <a:stretch>
              <a:fillRect/>
            </a:stretch>
          </p:blipFill>
          <p:spPr bwMode="auto">
            <a:xfrm>
              <a:off x="428596" y="2500306"/>
              <a:ext cx="2376253" cy="357190"/>
            </a:xfrm>
            <a:prstGeom prst="rect">
              <a:avLst/>
            </a:prstGeom>
            <a:noFill/>
          </p:spPr>
        </p:pic>
        <p:pic>
          <p:nvPicPr>
            <p:cNvPr id="32769" name="Picture 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28596" y="1500174"/>
              <a:ext cx="2180739" cy="285752"/>
            </a:xfrm>
            <a:prstGeom prst="rect">
              <a:avLst/>
            </a:prstGeom>
            <a:noFill/>
          </p:spPr>
        </p:pic>
        <p:pic>
          <p:nvPicPr>
            <p:cNvPr id="32771" name="Picture 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28596" y="1857364"/>
              <a:ext cx="5143536" cy="285752"/>
            </a:xfrm>
            <a:prstGeom prst="rect">
              <a:avLst/>
            </a:prstGeom>
            <a:noFill/>
          </p:spPr>
        </p:pic>
        <p:pic>
          <p:nvPicPr>
            <p:cNvPr id="32773" name="Picture 5"/>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28596" y="2143116"/>
              <a:ext cx="3444064" cy="285752"/>
            </a:xfrm>
            <a:prstGeom prst="rect">
              <a:avLst/>
            </a:prstGeom>
            <a:noFill/>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9144000" cy="857256"/>
          </a:xfrm>
        </p:spPr>
        <p:txBody>
          <a:bodyPr>
            <a:normAutofit/>
          </a:bodyPr>
          <a:lstStyle/>
          <a:p>
            <a:r>
              <a:rPr lang="ru-RU" sz="3200" dirty="0" smtClean="0"/>
              <a:t>Определить </a:t>
            </a:r>
            <a:r>
              <a:rPr lang="ru-RU" sz="3200" dirty="0"/>
              <a:t>способ решения уравнения</a:t>
            </a:r>
          </a:p>
        </p:txBody>
      </p:sp>
      <p:sp>
        <p:nvSpPr>
          <p:cNvPr id="4" name="Содержимое 2"/>
          <p:cNvSpPr txBox="1">
            <a:spLocks/>
          </p:cNvSpPr>
          <p:nvPr/>
        </p:nvSpPr>
        <p:spPr>
          <a:xfrm>
            <a:off x="4714876" y="4714884"/>
            <a:ext cx="4186238" cy="1143008"/>
          </a:xfrm>
          <a:prstGeom prst="rect">
            <a:avLst/>
          </a:prstGeom>
        </p:spPr>
        <p:txBody>
          <a:bodyPr lIns="45720" rIns="45720">
            <a:normAutofit/>
          </a:bodyPr>
          <a:lstStyle/>
          <a:p>
            <a:pPr lvl="0" indent="-274320" algn="r">
              <a:buClr>
                <a:schemeClr val="accent1"/>
              </a:buClr>
              <a:buSzPct val="80000"/>
            </a:pPr>
            <a:r>
              <a:rPr lang="ru-RU" sz="2800" dirty="0" smtClean="0"/>
              <a:t>Вынесение общего множителя за скобки</a:t>
            </a:r>
            <a:endParaRPr kumimoji="0" lang="ru-RU" sz="2800" u="none" strike="noStrike" kern="0" cap="none" spc="0" normalizeH="0" baseline="0" noProof="0" dirty="0">
              <a:ln>
                <a:noFill/>
              </a:ln>
              <a:solidFill>
                <a:schemeClr val="tx1"/>
              </a:solidFill>
              <a:effectLst/>
              <a:uLnTx/>
              <a:uFillTx/>
              <a:latin typeface="+mn-lt"/>
              <a:ea typeface="+mn-lt"/>
              <a:cs typeface="+mn-lt"/>
            </a:endParaRP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71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4" name="Группа 23"/>
          <p:cNvGrpSpPr/>
          <p:nvPr/>
        </p:nvGrpSpPr>
        <p:grpSpPr>
          <a:xfrm>
            <a:off x="785786" y="1714488"/>
            <a:ext cx="7895779" cy="3857652"/>
            <a:chOff x="500034" y="1857364"/>
            <a:chExt cx="7895779" cy="3857652"/>
          </a:xfrm>
        </p:grpSpPr>
        <p:pic>
          <p:nvPicPr>
            <p:cNvPr id="296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34" y="1857364"/>
              <a:ext cx="2350929" cy="395289"/>
            </a:xfrm>
            <a:prstGeom prst="rect">
              <a:avLst/>
            </a:prstGeom>
            <a:noFill/>
          </p:spPr>
        </p:pic>
        <p:pic>
          <p:nvPicPr>
            <p:cNvPr id="2969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34" y="2214554"/>
              <a:ext cx="4981865" cy="357190"/>
            </a:xfrm>
            <a:prstGeom prst="rect">
              <a:avLst/>
            </a:prstGeom>
            <a:noFill/>
          </p:spPr>
        </p:pic>
        <p:pic>
          <p:nvPicPr>
            <p:cNvPr id="2970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34" y="2643182"/>
              <a:ext cx="7895779" cy="357190"/>
            </a:xfrm>
            <a:prstGeom prst="rect">
              <a:avLst/>
            </a:prstGeom>
            <a:noFill/>
          </p:spPr>
        </p:pic>
        <p:pic>
          <p:nvPicPr>
            <p:cNvPr id="29703"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34" y="3000372"/>
              <a:ext cx="1203166" cy="357190"/>
            </a:xfrm>
            <a:prstGeom prst="rect">
              <a:avLst/>
            </a:prstGeom>
            <a:noFill/>
          </p:spPr>
        </p:pic>
        <p:pic>
          <p:nvPicPr>
            <p:cNvPr id="29705"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0034" y="3286124"/>
              <a:ext cx="5846636" cy="357190"/>
            </a:xfrm>
            <a:prstGeom prst="rect">
              <a:avLst/>
            </a:prstGeom>
            <a:noFill/>
          </p:spPr>
        </p:pic>
        <p:pic>
          <p:nvPicPr>
            <p:cNvPr id="29707"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00034" y="3714752"/>
              <a:ext cx="958773" cy="357190"/>
            </a:xfrm>
            <a:prstGeom prst="rect">
              <a:avLst/>
            </a:prstGeom>
            <a:noFill/>
          </p:spPr>
        </p:pic>
        <p:pic>
          <p:nvPicPr>
            <p:cNvPr id="29709"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0034" y="4071942"/>
              <a:ext cx="714380" cy="331054"/>
            </a:xfrm>
            <a:prstGeom prst="rect">
              <a:avLst/>
            </a:prstGeom>
            <a:noFill/>
          </p:spPr>
        </p:pic>
        <p:pic>
          <p:nvPicPr>
            <p:cNvPr id="29711" name="Picture 1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00034" y="4500570"/>
              <a:ext cx="3628299" cy="357190"/>
            </a:xfrm>
            <a:prstGeom prst="rect">
              <a:avLst/>
            </a:prstGeom>
            <a:noFill/>
          </p:spPr>
        </p:pic>
        <p:pic>
          <p:nvPicPr>
            <p:cNvPr id="29713" name="Picture 1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428992" y="4857760"/>
              <a:ext cx="789578" cy="357190"/>
            </a:xfrm>
            <a:prstGeom prst="rect">
              <a:avLst/>
            </a:prstGeom>
            <a:noFill/>
          </p:spPr>
        </p:pic>
        <p:pic>
          <p:nvPicPr>
            <p:cNvPr id="29715" name="Picture 1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00034" y="5357826"/>
              <a:ext cx="1785950" cy="357190"/>
            </a:xfrm>
            <a:prstGeom prst="rect">
              <a:avLst/>
            </a:prstGeom>
            <a:noFill/>
          </p:spPr>
        </p:pic>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дшга">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дшга</Template>
  <TotalTime>1314</TotalTime>
  <Words>669</Words>
  <Application>Microsoft Office PowerPoint</Application>
  <PresentationFormat>Экран (4:3)</PresentationFormat>
  <Paragraphs>116</Paragraphs>
  <Slides>19</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дшга</vt:lpstr>
      <vt:lpstr>Формула</vt:lpstr>
      <vt:lpstr>Показательные уравнения. Способы решения показательных уравнений.</vt:lpstr>
      <vt:lpstr>Цели урока</vt:lpstr>
      <vt:lpstr>Определите вид уравнения</vt:lpstr>
      <vt:lpstr>Показательное уравнение – это уравнение, которое содержит неизвестное в показателе степени. </vt:lpstr>
      <vt:lpstr>Простейшее показательное уравнение имеет вид</vt:lpstr>
      <vt:lpstr>Среди уравнений выбрать показательные</vt:lpstr>
      <vt:lpstr>Определить способ решения уравнения</vt:lpstr>
      <vt:lpstr>Определить способ решения уравнения</vt:lpstr>
      <vt:lpstr>Определить способ решения уравнения</vt:lpstr>
      <vt:lpstr>Некоторые способы решения показательных уравнений</vt:lpstr>
      <vt:lpstr>Сгруппировать показательные уравнения по способам решения </vt:lpstr>
      <vt:lpstr>С точки  зрения физиологии человека </vt:lpstr>
      <vt:lpstr>Слайд 13</vt:lpstr>
      <vt:lpstr>Органический рост</vt:lpstr>
      <vt:lpstr>Слайд 15</vt:lpstr>
      <vt:lpstr>Рост вклада в банке </vt:lpstr>
      <vt:lpstr>Домашнее задание</vt:lpstr>
      <vt:lpstr>Критерии оценивания</vt:lpstr>
      <vt:lpstr>Уравнения – это золотой ключ, открывающий все математические сезамы.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Показательные уравнения. Способы решения показательных уравнений.</dc:title>
  <dc:creator>1</dc:creator>
  <cp:lastModifiedBy>1</cp:lastModifiedBy>
  <cp:revision>80</cp:revision>
  <dcterms:created xsi:type="dcterms:W3CDTF">2013-04-16T13:44:50Z</dcterms:created>
  <dcterms:modified xsi:type="dcterms:W3CDTF">2013-04-21T22:57:26Z</dcterms:modified>
</cp:coreProperties>
</file>