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312" r:id="rId3"/>
    <p:sldId id="315" r:id="rId4"/>
    <p:sldId id="342" r:id="rId5"/>
    <p:sldId id="335" r:id="rId6"/>
    <p:sldId id="332" r:id="rId7"/>
    <p:sldId id="265" r:id="rId8"/>
    <p:sldId id="272" r:id="rId9"/>
    <p:sldId id="271" r:id="rId10"/>
    <p:sldId id="328" r:id="rId11"/>
    <p:sldId id="266" r:id="rId12"/>
    <p:sldId id="298" r:id="rId13"/>
    <p:sldId id="267" r:id="rId14"/>
    <p:sldId id="280" r:id="rId15"/>
    <p:sldId id="340" r:id="rId16"/>
    <p:sldId id="322" r:id="rId17"/>
    <p:sldId id="336" r:id="rId18"/>
    <p:sldId id="341" r:id="rId19"/>
    <p:sldId id="301" r:id="rId20"/>
    <p:sldId id="325" r:id="rId21"/>
    <p:sldId id="256" r:id="rId22"/>
    <p:sldId id="286" r:id="rId23"/>
    <p:sldId id="288" r:id="rId24"/>
    <p:sldId id="290" r:id="rId25"/>
    <p:sldId id="289" r:id="rId26"/>
    <p:sldId id="261" r:id="rId27"/>
    <p:sldId id="263" r:id="rId28"/>
    <p:sldId id="333" r:id="rId29"/>
    <p:sldId id="262" r:id="rId30"/>
    <p:sldId id="258" r:id="rId31"/>
    <p:sldId id="260" r:id="rId32"/>
    <p:sldId id="291" r:id="rId33"/>
    <p:sldId id="295" r:id="rId34"/>
    <p:sldId id="294" r:id="rId35"/>
    <p:sldId id="299" r:id="rId36"/>
    <p:sldId id="337" r:id="rId37"/>
    <p:sldId id="338" r:id="rId38"/>
    <p:sldId id="303" r:id="rId39"/>
    <p:sldId id="304" r:id="rId40"/>
    <p:sldId id="339" r:id="rId41"/>
    <p:sldId id="327" r:id="rId42"/>
    <p:sldId id="334" r:id="rId43"/>
    <p:sldId id="313" r:id="rId44"/>
    <p:sldId id="330" r:id="rId45"/>
    <p:sldId id="343" r:id="rId46"/>
    <p:sldId id="331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9B11F"/>
    <a:srgbClr val="20BA24"/>
    <a:srgbClr val="3D9A36"/>
    <a:srgbClr val="41DF45"/>
    <a:srgbClr val="157917"/>
    <a:srgbClr val="21C125"/>
    <a:srgbClr val="2CA44B"/>
    <a:srgbClr val="38985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5" d="100"/>
          <a:sy n="65" d="100"/>
        </p:scale>
        <p:origin x="-678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260A0B-BA56-47BC-A96C-9F5C0E41B73A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E3E403-1431-4898-B786-956742B15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9136DC-89DC-45C4-B7C5-88CAC433B729}" type="slidenum">
              <a:rPr lang="ru-RU" smtClean="0">
                <a:latin typeface="Arial" charset="0"/>
                <a:cs typeface="Arial" charset="0"/>
              </a:rPr>
              <a:pPr/>
              <a:t>7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EA5E7C-D844-428D-BC2F-2F0FBF8D4C28}" type="slidenum">
              <a:rPr lang="ru-RU" smtClean="0">
                <a:latin typeface="Arial" charset="0"/>
                <a:cs typeface="Arial" charset="0"/>
              </a:rPr>
              <a:pPr/>
              <a:t>16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4D794F-AA51-426D-9946-94FD23D89F0F}" type="slidenum">
              <a:rPr lang="ru-RU" smtClean="0">
                <a:latin typeface="Arial" charset="0"/>
                <a:cs typeface="Arial" charset="0"/>
              </a:rPr>
              <a:pPr/>
              <a:t>22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2C4450-761A-4928-8C9B-61DC2408983F}" type="slidenum">
              <a:rPr lang="ru-RU" smtClean="0">
                <a:latin typeface="Arial" charset="0"/>
                <a:cs typeface="Arial" charset="0"/>
              </a:rPr>
              <a:pPr/>
              <a:t>39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36D99-51AC-4274-93CC-D5D3770E6588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C305-6105-4A85-A145-2160E13B5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9DC8C-2890-4332-92A9-9A684040B17D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F9EB5-8855-41F3-B182-C8B01BED6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6D091-6888-4933-8499-CBEB54B4130D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66AF-AF91-4C09-A4EA-3DCC8562B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18F84-F3CA-47ED-A5C0-B0AC6995C750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AB0A7-3233-4CA7-B934-42999192D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F5A21-46B5-4CE3-BD57-81343A58DA3E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CA20-8177-451F-B084-FFE34EEB7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72150-F8A4-4271-B24A-1BF0E1BD6333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4BA85-01F2-47F6-B371-E4A0CF948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864BB-513F-4314-9681-19CA5B9A8653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3133-65EA-478A-9BF4-0DC5C70BA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755A7-D552-4863-9983-9B2A54FECF97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5E018-99F5-4F5B-A3C2-385CBEDCB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2B92-42F6-429C-A6F8-E2361324E3BA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5E923-4316-4F5D-BF00-635B62D55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91CA-0935-4AC2-A31D-1FF4F962D383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D7C6B-06D2-447A-9FF3-38DC16EEE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2E07-7913-418F-B134-F98ABD016820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B88F-DCAE-48E7-AFBE-5A8CCA69B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B58DD-E763-4ADF-9235-6AB5862738B6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50D65-048B-4E63-93F3-3170B2112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7DB3-B604-4E49-90F7-E06CCBE9F52E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13C6A-93FD-4661-B9CD-A3B810756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D8F92-53B6-4F02-865A-28E45B01B1F8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DEF4-7E33-4DE9-9B94-10ACDF43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70BB6-017A-49B6-A880-ABCC49B8B0D1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397B9-0735-42E0-9956-8DD210F26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049-B593-4628-A92B-A902CA2F14A8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74C37-C475-459E-9A6C-40D42EF5C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A8A1B-A910-47BD-906C-A6060E26D362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DE5FC-D8FB-4D72-8880-5B01CC181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6B495-4FEA-48DE-BDF9-B3A3F4FF5B0B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F228C-2453-49E9-94F3-43CF41388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0D560-4FCE-44E6-9648-FDD6F61F9354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13738-A6B9-4410-A500-3D75B6934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289F7-D95C-4B91-9FBF-5B9D9340B1B1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004C1-6592-4169-96BC-A384440D7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51884-2258-4628-B458-81670F41AF00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1496-FFB6-4710-ACAC-B4B0247AF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6EE06-6A95-46D8-9181-932296C62E0A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83A6-6B58-4D2A-8373-93C653180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1DF45"/>
            </a:gs>
            <a:gs pos="14999">
              <a:srgbClr val="41DF45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84A9EA-A7B6-481D-AB38-CD05407F303F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E88924-821C-4EFC-BE2B-A97E99269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1DF45"/>
            </a:gs>
            <a:gs pos="14999">
              <a:srgbClr val="41DF45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9B781C-AC50-4FD8-B597-B6C337A12961}" type="datetimeFigureOut">
              <a:rPr lang="ru-RU"/>
              <a:pPr>
                <a:defRPr/>
              </a:pPr>
              <a:t>19.07.2014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F3442A-2F61-4083-8F60-418A26B04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altairtour.ru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tairtour.ru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://www.zapoved.ne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poved.net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hyperlink" Target="http://samara-photo.ru/photo/id.125377.html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iki.kem-edu.ru/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yski.su/blog/2009-02-17" TargetMode="External"/><Relationship Id="rId5" Type="http://schemas.openxmlformats.org/officeDocument/2006/relationships/hyperlink" Target="http://wiki.kem-edu.ru/" TargetMode="Externa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trana.ru/places/20790133" TargetMode="External"/><Relationship Id="rId2" Type="http://schemas.openxmlformats.org/officeDocument/2006/relationships/hyperlink" Target="http://strana.ru/places/207985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hor-np.kemv.ru/" TargetMode="Externa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heregesh.su/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gs.ru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ariinsk-tur.ru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igraza.ru/various/366-fizmin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zagadki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://bio.1september.ru/article.php?ID=20090020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ressa.ru/Anonspublication/show/id/2057" TargetMode="External"/><Relationship Id="rId4" Type="http://schemas.openxmlformats.org/officeDocument/2006/relationships/hyperlink" Target="http://pressa.ru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myski.su/" TargetMode="External"/><Relationship Id="rId13" Type="http://schemas.openxmlformats.org/officeDocument/2006/relationships/hyperlink" Target="http://rutracker.org/" TargetMode="External"/><Relationship Id="rId18" Type="http://schemas.openxmlformats.org/officeDocument/2006/relationships/hyperlink" Target="http://tash-school9.narod.ru/" TargetMode="External"/><Relationship Id="rId3" Type="http://schemas.openxmlformats.org/officeDocument/2006/relationships/hyperlink" Target="http://biouroki.ru/" TargetMode="External"/><Relationship Id="rId21" Type="http://schemas.openxmlformats.org/officeDocument/2006/relationships/hyperlink" Target="http://www.kuzbass85.ru/" TargetMode="External"/><Relationship Id="rId7" Type="http://schemas.openxmlformats.org/officeDocument/2006/relationships/hyperlink" Target="http://images.yandex.ru/" TargetMode="External"/><Relationship Id="rId12" Type="http://schemas.openxmlformats.org/officeDocument/2006/relationships/hyperlink" Target="http://prozagadki.ru/" TargetMode="External"/><Relationship Id="rId17" Type="http://schemas.openxmlformats.org/officeDocument/2006/relationships/hyperlink" Target="http://smito.ru/" TargetMode="External"/><Relationship Id="rId2" Type="http://schemas.openxmlformats.org/officeDocument/2006/relationships/hyperlink" Target="http://art.novokuznetsk.su/" TargetMode="External"/><Relationship Id="rId16" Type="http://schemas.openxmlformats.org/officeDocument/2006/relationships/hyperlink" Target="http://sheregesh.su/" TargetMode="External"/><Relationship Id="rId20" Type="http://schemas.openxmlformats.org/officeDocument/2006/relationships/hyperlink" Target="http://wiki.kem-edu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fotki.yandex.ru/" TargetMode="External"/><Relationship Id="rId11" Type="http://schemas.openxmlformats.org/officeDocument/2006/relationships/hyperlink" Target="http://pressa.ru/Anonspublication/show/id/2057" TargetMode="External"/><Relationship Id="rId5" Type="http://schemas.openxmlformats.org/officeDocument/2006/relationships/hyperlink" Target="http://festival.1september.ru/authors" TargetMode="External"/><Relationship Id="rId15" Type="http://schemas.openxmlformats.org/officeDocument/2006/relationships/hyperlink" Target="http://shema-dohoda/" TargetMode="External"/><Relationship Id="rId23" Type="http://schemas.openxmlformats.org/officeDocument/2006/relationships/hyperlink" Target="http://www.shor-np.kemv.ru/" TargetMode="External"/><Relationship Id="rId10" Type="http://schemas.openxmlformats.org/officeDocument/2006/relationships/hyperlink" Target="http://pressa.ru/" TargetMode="External"/><Relationship Id="rId19" Type="http://schemas.openxmlformats.org/officeDocument/2006/relationships/hyperlink" Target="http://www.nvkz.kuzbass.net/" TargetMode="External"/><Relationship Id="rId4" Type="http://schemas.openxmlformats.org/officeDocument/2006/relationships/hyperlink" Target="http://birds-altay.ru/" TargetMode="External"/><Relationship Id="rId9" Type="http://schemas.openxmlformats.org/officeDocument/2006/relationships/hyperlink" Target="http://news.ngs.ru/" TargetMode="External"/><Relationship Id="rId14" Type="http://schemas.openxmlformats.org/officeDocument/2006/relationships/hyperlink" Target="http://sewelew.ru/bogatstvo-shorii/bogatstvo-shorii" TargetMode="External"/><Relationship Id="rId22" Type="http://schemas.openxmlformats.org/officeDocument/2006/relationships/hyperlink" Target="http://www.zapoved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talnya.ru/users/svv-lotarev@yandex.r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poved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4872" y="2060848"/>
            <a:ext cx="5904656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Среднегодовая  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ʈ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-1С°, минимальная 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ʈ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-52С°, максимальная 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ʈ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+32С°.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1000 мм осадков в год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Снежный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покров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достигает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местами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- 250 см.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Преобладают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ветры южного и юго-западного направления.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en-US" sz="11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http://www.altairtour.ru</a:t>
            </a:r>
            <a:endParaRPr lang="ru-RU" sz="11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3978275" y="2997200"/>
            <a:ext cx="185738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600"/>
          </a:p>
        </p:txBody>
      </p:sp>
      <p:pic>
        <p:nvPicPr>
          <p:cNvPr id="26627" name="Picture 2" descr="C:\Users\user\Pictures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225"/>
            <a:ext cx="9147175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1560513" y="333375"/>
            <a:ext cx="5964237" cy="64611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Внеурочное мероприятие </a:t>
            </a:r>
            <a:endParaRPr lang="ru-RU" sz="3600">
              <a:solidFill>
                <a:srgbClr val="002060"/>
              </a:solidFill>
            </a:endParaRPr>
          </a:p>
        </p:txBody>
      </p:sp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1695450" y="1744663"/>
            <a:ext cx="5524500" cy="52387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«Шорский национальный парк»</a:t>
            </a:r>
            <a:endParaRPr lang="ru-RU" sz="2800"/>
          </a:p>
        </p:txBody>
      </p:sp>
      <p:sp>
        <p:nvSpPr>
          <p:cNvPr id="26630" name="Прямоугольник 3"/>
          <p:cNvSpPr>
            <a:spLocks noChangeArrowheads="1"/>
          </p:cNvSpPr>
          <p:nvPr/>
        </p:nvSpPr>
        <p:spPr bwMode="auto">
          <a:xfrm>
            <a:off x="5583238" y="5889625"/>
            <a:ext cx="3563937" cy="923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Бурлуцкая О.В. ,учитель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МБОУ «Школа №62»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Кемеровская обл., г. Прокопьевск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smtClean="0"/>
          </a:p>
        </p:txBody>
      </p:sp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-17463" y="4522788"/>
            <a:ext cx="9144001" cy="1714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2" descr="http://strana.ru/media/images/uploaded/gallery_promo19054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89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47838" y="1133475"/>
            <a:ext cx="5613400" cy="163195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Сложная горная система, сильно расчлененная речными долинами. Средняя высота над уровнем моря 500–800 м, отдельные вершины достигают 1600–1800 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Высшая точка - гора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Мустаг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1570 м.</a:t>
            </a:r>
          </a:p>
        </p:txBody>
      </p:sp>
      <p:sp>
        <p:nvSpPr>
          <p:cNvPr id="36869" name="Прямоугольник 4"/>
          <p:cNvSpPr>
            <a:spLocks noChangeArrowheads="1"/>
          </p:cNvSpPr>
          <p:nvPr/>
        </p:nvSpPr>
        <p:spPr bwMode="auto">
          <a:xfrm>
            <a:off x="3725863" y="333375"/>
            <a:ext cx="1698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Рельеф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60453" y="126605"/>
            <a:ext cx="4192458" cy="3806451"/>
          </a:xfr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ru-RU" sz="36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Уголь</a:t>
            </a:r>
            <a:r>
              <a:rPr lang="ru-RU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железная руда, золото, медь, фосфориты, доломит</a:t>
            </a:r>
            <a:r>
              <a:rPr lang="ru-RU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Главные полезные ископаемые Горной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Шории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volmarket.at.ua/_bd/2/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750" y="2365375"/>
            <a:ext cx="2212975" cy="2054225"/>
          </a:xfrm>
          <a:prstGeom prst="rect">
            <a:avLst/>
          </a:prstGeom>
          <a:noFill/>
        </p:spPr>
      </p:pic>
      <p:pic>
        <p:nvPicPr>
          <p:cNvPr id="1030" name="Picture 6" descr="http://900igr.net/datai/geografija/Svoeobrazie-prirody-Urala/0023-039-Poleznye-iskopaemye-Srednego-Ura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2365375"/>
            <a:ext cx="2693988" cy="2024063"/>
          </a:xfrm>
          <a:prstGeom prst="rect">
            <a:avLst/>
          </a:prstGeom>
          <a:noFill/>
        </p:spPr>
      </p:pic>
      <p:sp>
        <p:nvSpPr>
          <p:cNvPr id="37893" name="Прямоугольник 4"/>
          <p:cNvSpPr>
            <a:spLocks noChangeArrowheads="1"/>
          </p:cNvSpPr>
          <p:nvPr/>
        </p:nvSpPr>
        <p:spPr bwMode="auto">
          <a:xfrm>
            <a:off x="7573963" y="2368550"/>
            <a:ext cx="1106487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уголь</a:t>
            </a:r>
            <a:endParaRPr lang="ru-RU"/>
          </a:p>
        </p:txBody>
      </p:sp>
      <p:sp>
        <p:nvSpPr>
          <p:cNvPr id="37894" name="Прямоугольник 6"/>
          <p:cNvSpPr>
            <a:spLocks noChangeArrowheads="1"/>
          </p:cNvSpPr>
          <p:nvPr/>
        </p:nvSpPr>
        <p:spPr bwMode="auto">
          <a:xfrm>
            <a:off x="909638" y="2193925"/>
            <a:ext cx="1019175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золото</a:t>
            </a:r>
            <a:endParaRPr lang="ru-RU"/>
          </a:p>
        </p:txBody>
      </p:sp>
      <p:pic>
        <p:nvPicPr>
          <p:cNvPr id="1034" name="Picture 10" descr="http://geo.web.ru/druza/m-perov_8_9317_Gul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700" y="4559300"/>
            <a:ext cx="2994025" cy="2159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953250" y="4714875"/>
            <a:ext cx="1727200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железная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руда</a:t>
            </a:r>
            <a:endParaRPr lang="ru-RU" dirty="0"/>
          </a:p>
        </p:txBody>
      </p:sp>
      <p:pic>
        <p:nvPicPr>
          <p:cNvPr id="1036" name="Picture 12" descr="http://school96.narod.ru/doog2003/fosfor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4681538"/>
            <a:ext cx="2852738" cy="2146300"/>
          </a:xfrm>
          <a:prstGeom prst="rect">
            <a:avLst/>
          </a:prstGeom>
          <a:noFill/>
        </p:spPr>
      </p:pic>
      <p:sp>
        <p:nvSpPr>
          <p:cNvPr id="37898" name="Прямоугольник 10"/>
          <p:cNvSpPr>
            <a:spLocks noChangeArrowheads="1"/>
          </p:cNvSpPr>
          <p:nvPr/>
        </p:nvSpPr>
        <p:spPr bwMode="auto">
          <a:xfrm>
            <a:off x="755650" y="4652963"/>
            <a:ext cx="116522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фосфорит</a:t>
            </a:r>
          </a:p>
        </p:txBody>
      </p:sp>
      <p:pic>
        <p:nvPicPr>
          <p:cNvPr id="1038" name="Picture 14" descr="http://pro-kamni.ru/wp-content/uploads/2013/01/Mineral-dolomit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2013" y="4700588"/>
            <a:ext cx="2389187" cy="2181225"/>
          </a:xfrm>
          <a:prstGeom prst="rect">
            <a:avLst/>
          </a:prstGeom>
          <a:noFill/>
        </p:spPr>
      </p:pic>
      <p:sp>
        <p:nvSpPr>
          <p:cNvPr id="37900" name="Прямоугольник 11"/>
          <p:cNvSpPr>
            <a:spLocks noChangeArrowheads="1"/>
          </p:cNvSpPr>
          <p:nvPr/>
        </p:nvSpPr>
        <p:spPr bwMode="auto">
          <a:xfrm>
            <a:off x="4090988" y="4565650"/>
            <a:ext cx="1011237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доломит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www.snpltd.ru/Images/Products/mountain_skiing_Russia_shoria_332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-15875"/>
            <a:ext cx="9236076" cy="69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32372" y="1831351"/>
            <a:ext cx="5904656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Среднегодовая  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ʈ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-1С°, минимальная 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ʈ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-52С°, максимальная 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ʈ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+32С°.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1000 мм осадков в год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Снежный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покров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достигает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местами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- 250 см. </a:t>
            </a:r>
            <a:endParaRPr lang="ru-RU" sz="2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Преобладают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ветры южного и юго-западного направления.</a:t>
            </a:r>
            <a:r>
              <a:rPr lang="en-US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en-US" sz="11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http://www.altairtour.ru</a:t>
            </a:r>
            <a:endParaRPr lang="ru-RU" sz="11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Прямоугольник 1"/>
          <p:cNvSpPr>
            <a:spLocks noChangeArrowheads="1"/>
          </p:cNvSpPr>
          <p:nvPr/>
        </p:nvSpPr>
        <p:spPr bwMode="auto">
          <a:xfrm>
            <a:off x="6632575" y="6634163"/>
            <a:ext cx="257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http://www.zapoved.net</a:t>
            </a:r>
            <a:endParaRPr lang="ru-RU"/>
          </a:p>
        </p:txBody>
      </p:sp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6613" y="133350"/>
            <a:ext cx="20066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713" y="779463"/>
            <a:ext cx="8001000" cy="1323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Доминирует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черневая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тайга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пихты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и осины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подлеском из высокорослых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кустарников - черемухи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обыкновенной, рябины сибирской и калины обыкновенной), а также леса с преобладанием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сосны кедровой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291" name="Рисунок 2" descr="0_6e617_d6494723_X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46375"/>
            <a:ext cx="28432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зображение 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038" y="2640013"/>
            <a:ext cx="5046662" cy="3943350"/>
          </a:xfrm>
          <a:prstGeom prst="rect">
            <a:avLst/>
          </a:prstGeom>
          <a:noFill/>
        </p:spPr>
      </p:pic>
      <p:sp>
        <p:nvSpPr>
          <p:cNvPr id="39941" name="Прямоугольник 2"/>
          <p:cNvSpPr>
            <a:spLocks noChangeArrowheads="1"/>
          </p:cNvSpPr>
          <p:nvPr/>
        </p:nvSpPr>
        <p:spPr bwMode="auto">
          <a:xfrm>
            <a:off x="3686175" y="58738"/>
            <a:ext cx="1535113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Флора</a:t>
            </a:r>
          </a:p>
        </p:txBody>
      </p:sp>
      <p:pic>
        <p:nvPicPr>
          <p:cNvPr id="1026" name="Picture 2" descr="http://www.floraprice.ru/v2/wp-content/uploads/2010/12/pb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6588" y="2736850"/>
            <a:ext cx="2243137" cy="1689100"/>
          </a:xfrm>
          <a:prstGeom prst="rect">
            <a:avLst/>
          </a:prstGeom>
          <a:noFill/>
        </p:spPr>
      </p:pic>
      <p:pic>
        <p:nvPicPr>
          <p:cNvPr id="1028" name="Picture 4" descr="http://sad.ru/images/kali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" y="4602163"/>
            <a:ext cx="1700213" cy="2236787"/>
          </a:xfrm>
          <a:prstGeom prst="rect">
            <a:avLst/>
          </a:prstGeom>
          <a:noFill/>
        </p:spPr>
      </p:pic>
      <p:pic>
        <p:nvPicPr>
          <p:cNvPr id="1032" name="Picture 8" descr="http://xn---24-5cdu0f.xn--p1ai/files/tovar/4_13242312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45363" y="4687888"/>
            <a:ext cx="1524000" cy="206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www.anywalls.com/download.php?file=201211/640x480/anywalls.com-27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28125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User\Мои документы\Мои рисунки\картинки на конф\Cypripedium_calceolus_wiki_mg-k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488" y="3176588"/>
            <a:ext cx="2243137" cy="2455862"/>
          </a:xfrm>
          <a:prstGeom prst="rect">
            <a:avLst/>
          </a:prstGeom>
          <a:noFill/>
        </p:spPr>
      </p:pic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6892925" y="2808288"/>
            <a:ext cx="2122488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Венерин башмачок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капельный</a:t>
            </a:r>
          </a:p>
        </p:txBody>
      </p:sp>
      <p:sp>
        <p:nvSpPr>
          <p:cNvPr id="40964" name="Заголовок 1"/>
          <p:cNvSpPr txBox="1">
            <a:spLocks/>
          </p:cNvSpPr>
          <p:nvPr/>
        </p:nvSpPr>
        <p:spPr bwMode="auto">
          <a:xfrm>
            <a:off x="2924175" y="2187575"/>
            <a:ext cx="3370263" cy="180975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Растения </a:t>
            </a:r>
            <a:br>
              <a:rPr lang="ru-RU" sz="3600" b="1"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Красной</a:t>
            </a:r>
            <a:b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книги</a:t>
            </a:r>
          </a:p>
        </p:txBody>
      </p:sp>
      <p:pic>
        <p:nvPicPr>
          <p:cNvPr id="6" name="Picture 4" descr="C:\Documents and Settings\User\Мои документы\Мои рисунки\картинки на конф\75420_1904e2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75" y="390525"/>
            <a:ext cx="2376488" cy="1803400"/>
          </a:xfrm>
          <a:prstGeom prst="rect">
            <a:avLst/>
          </a:prstGeom>
          <a:noFill/>
        </p:spPr>
      </p:pic>
      <p:sp>
        <p:nvSpPr>
          <p:cNvPr id="40966" name="Прямоугольник 6"/>
          <p:cNvSpPr>
            <a:spLocks noChangeArrowheads="1"/>
          </p:cNvSpPr>
          <p:nvPr/>
        </p:nvSpPr>
        <p:spPr bwMode="auto">
          <a:xfrm>
            <a:off x="3530600" y="11113"/>
            <a:ext cx="2139950" cy="647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Тимьян сибирский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(Богородская трава)</a:t>
            </a:r>
            <a:endParaRPr lang="ru-RU"/>
          </a:p>
        </p:txBody>
      </p:sp>
      <p:pic>
        <p:nvPicPr>
          <p:cNvPr id="8" name="Picture 10" descr="http://vlirt.ru/wp-content/uploads/2011/12/40_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9875" y="774700"/>
            <a:ext cx="2530475" cy="1901825"/>
          </a:xfrm>
          <a:prstGeom prst="rect">
            <a:avLst/>
          </a:prstGeom>
          <a:noFill/>
        </p:spPr>
      </p:pic>
      <p:sp>
        <p:nvSpPr>
          <p:cNvPr id="40968" name="Прямоугольник 8"/>
          <p:cNvSpPr>
            <a:spLocks noChangeArrowheads="1"/>
          </p:cNvSpPr>
          <p:nvPr/>
        </p:nvSpPr>
        <p:spPr bwMode="auto">
          <a:xfrm>
            <a:off x="6804025" y="74613"/>
            <a:ext cx="2160588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родиола розовая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(золотой корень)</a:t>
            </a:r>
            <a:endParaRPr lang="ru-RU"/>
          </a:p>
        </p:txBody>
      </p:sp>
      <p:pic>
        <p:nvPicPr>
          <p:cNvPr id="10" name="Picture 14" descr="http://fito-doktor.ru/fito-doktor/images/rasten/bashmaso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100" y="652463"/>
            <a:ext cx="2608263" cy="2170112"/>
          </a:xfrm>
          <a:prstGeom prst="rect">
            <a:avLst/>
          </a:prstGeom>
          <a:noFill/>
        </p:spPr>
      </p:pic>
      <p:sp>
        <p:nvSpPr>
          <p:cNvPr id="40970" name="Прямоугольник 10"/>
          <p:cNvSpPr>
            <a:spLocks noChangeArrowheads="1"/>
          </p:cNvSpPr>
          <p:nvPr/>
        </p:nvSpPr>
        <p:spPr bwMode="auto">
          <a:xfrm>
            <a:off x="406400" y="0"/>
            <a:ext cx="2124075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Венерин башмачок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крупноцветковый</a:t>
            </a:r>
          </a:p>
        </p:txBody>
      </p:sp>
      <p:pic>
        <p:nvPicPr>
          <p:cNvPr id="12" name="Picture 4" descr="C:\Documents and Settings\User\Мои документы\Мои рисунки\картинки на конф\800px-Spotte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3" y="3449638"/>
            <a:ext cx="2651125" cy="1762125"/>
          </a:xfrm>
          <a:prstGeom prst="rect">
            <a:avLst/>
          </a:prstGeom>
          <a:noFill/>
        </p:spPr>
      </p:pic>
      <p:pic>
        <p:nvPicPr>
          <p:cNvPr id="13" name="Picture 12" descr="http://www.floraprice.ru/v2/wp-content/uploads/2011/03/lev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65500" y="4870450"/>
            <a:ext cx="2535238" cy="1981200"/>
          </a:xfrm>
          <a:prstGeom prst="rect">
            <a:avLst/>
          </a:prstGeom>
          <a:noFill/>
        </p:spPr>
      </p:pic>
      <p:sp>
        <p:nvSpPr>
          <p:cNvPr id="40973" name="Прямоугольник 13"/>
          <p:cNvSpPr>
            <a:spLocks noChangeArrowheads="1"/>
          </p:cNvSpPr>
          <p:nvPr/>
        </p:nvSpPr>
        <p:spPr bwMode="auto">
          <a:xfrm>
            <a:off x="376238" y="2855913"/>
            <a:ext cx="2065337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Венерин башмачок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крапчатый</a:t>
            </a:r>
          </a:p>
        </p:txBody>
      </p:sp>
      <p:sp>
        <p:nvSpPr>
          <p:cNvPr id="40974" name="Прямоугольник 14"/>
          <p:cNvSpPr>
            <a:spLocks noChangeArrowheads="1"/>
          </p:cNvSpPr>
          <p:nvPr/>
        </p:nvSpPr>
        <p:spPr bwMode="auto">
          <a:xfrm>
            <a:off x="3360738" y="4225925"/>
            <a:ext cx="2384425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левзея сафлоровидная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(маралий корень)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img-fotki.yandex.ru/get/9250/155023954.15/0_100bb3_7e8bd437_-1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-109538"/>
            <a:ext cx="9290051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87626117_3925073_d0b7d0b5d0bcd0bbd18fd0bdd0b8d0bad0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925" y="4718050"/>
            <a:ext cx="3341688" cy="2146300"/>
          </a:xfrm>
          <a:prstGeom prst="rect">
            <a:avLst/>
          </a:prstGeom>
          <a:noFill/>
        </p:spPr>
      </p:pic>
      <p:pic>
        <p:nvPicPr>
          <p:cNvPr id="4" name="Рисунок 3" descr="kostyani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2738" y="4157663"/>
            <a:ext cx="2749550" cy="2066925"/>
          </a:xfrm>
          <a:prstGeom prst="rect">
            <a:avLst/>
          </a:prstGeom>
          <a:noFill/>
        </p:spPr>
      </p:pic>
      <p:pic>
        <p:nvPicPr>
          <p:cNvPr id="5" name="Рисунок 4" descr="0_33e41_586f61bd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3813" y="4211638"/>
            <a:ext cx="2863851" cy="1890712"/>
          </a:xfrm>
          <a:prstGeom prst="rect">
            <a:avLst/>
          </a:prstGeom>
          <a:noFill/>
        </p:spPr>
      </p:pic>
      <p:pic>
        <p:nvPicPr>
          <p:cNvPr id="6" name="Рисунок 5" descr="88963375_large_119385028312383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3788" y="1981200"/>
            <a:ext cx="1985962" cy="2487613"/>
          </a:xfrm>
          <a:prstGeom prst="rect">
            <a:avLst/>
          </a:prstGeom>
          <a:noFill/>
        </p:spPr>
      </p:pic>
      <p:sp>
        <p:nvSpPr>
          <p:cNvPr id="41990" name="Прямоугольник 6"/>
          <p:cNvSpPr>
            <a:spLocks noChangeArrowheads="1"/>
          </p:cNvSpPr>
          <p:nvPr/>
        </p:nvSpPr>
        <p:spPr bwMode="auto">
          <a:xfrm>
            <a:off x="3763963" y="115888"/>
            <a:ext cx="1528762" cy="647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Times New Roman" pitchFamily="18" charset="0"/>
                <a:cs typeface="Times New Roman" pitchFamily="18" charset="0"/>
              </a:rPr>
              <a:t>Ягоды</a:t>
            </a:r>
            <a:endParaRPr lang="ru-RU" sz="3600" b="1"/>
          </a:p>
        </p:txBody>
      </p:sp>
      <p:sp>
        <p:nvSpPr>
          <p:cNvPr id="8" name="TextBox 7"/>
          <p:cNvSpPr txBox="1"/>
          <p:nvPr/>
        </p:nvSpPr>
        <p:spPr>
          <a:xfrm>
            <a:off x="4089400" y="4495800"/>
            <a:ext cx="120332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земляника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1725" y="3778250"/>
            <a:ext cx="11715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костяника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9400" y="1984375"/>
            <a:ext cx="976313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черника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3763" y="3778250"/>
            <a:ext cx="1090612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брусника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2988" y="685800"/>
            <a:ext cx="7429500" cy="1938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видов млекопитающих 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180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видов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птиц. </a:t>
            </a:r>
          </a:p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царственного марал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могучий лось, хрупкая кабарга, косуля, пушистый соболь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грациозная норка, неуклюжая росомаха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ловкая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рысь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Встречаются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кабан и медведь, рябчик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глухарь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5bcc8f504fcfb6920ceb7be828d6196381877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925" y="3786188"/>
            <a:ext cx="3206750" cy="2657475"/>
          </a:xfrm>
          <a:prstGeom prst="rect">
            <a:avLst/>
          </a:prstGeom>
          <a:noFill/>
        </p:spPr>
      </p:pic>
      <p:pic>
        <p:nvPicPr>
          <p:cNvPr id="4" name="Рисунок 3" descr="foto_1_1322762966_17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9375" y="3206750"/>
            <a:ext cx="3017838" cy="3017838"/>
          </a:xfrm>
          <a:prstGeom prst="rect">
            <a:avLst/>
          </a:prstGeom>
          <a:noFill/>
        </p:spPr>
      </p:pic>
      <p:pic>
        <p:nvPicPr>
          <p:cNvPr id="5" name="Рисунок 4" descr="косул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2650" y="4254500"/>
            <a:ext cx="3376613" cy="2451100"/>
          </a:xfrm>
          <a:prstGeom prst="rect">
            <a:avLst/>
          </a:prstGeom>
          <a:noFill/>
        </p:spPr>
      </p:pic>
      <p:sp>
        <p:nvSpPr>
          <p:cNvPr id="43014" name="Прямоугольник 5"/>
          <p:cNvSpPr>
            <a:spLocks noChangeArrowheads="1"/>
          </p:cNvSpPr>
          <p:nvPr/>
        </p:nvSpPr>
        <p:spPr bwMode="auto">
          <a:xfrm>
            <a:off x="7605713" y="6572250"/>
            <a:ext cx="15382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6"/>
              </a:rPr>
              <a:t>http://www.zapoved.net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375" y="0"/>
            <a:ext cx="1936750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Фауна</a:t>
            </a:r>
            <a:endParaRPr lang="ru-RU" sz="3600" dirty="0"/>
          </a:p>
        </p:txBody>
      </p:sp>
      <p:pic>
        <p:nvPicPr>
          <p:cNvPr id="1026" name="Picture 2" descr="http://www.tomovl.ru/images/fishingline7_rabchi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486150"/>
            <a:ext cx="3840163" cy="2738438"/>
          </a:xfrm>
          <a:prstGeom prst="rect">
            <a:avLst/>
          </a:prstGeom>
          <a:noFill/>
        </p:spPr>
      </p:pic>
      <p:sp>
        <p:nvSpPr>
          <p:cNvPr id="43017" name="AutoShape 4" descr="http://skb-kukuevka.ru/block/gallery/big/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8" name="AutoShape 6" descr="http://skb-kukuevka.ru/block/gallery/big/4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9" name="AutoShape 8" descr="http://skb-kukuevka.ru/block/gallery/big/4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34" name="Picture 10" descr="http://skb-kukuevka.ru/block/gallery/big/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3775" y="3548063"/>
            <a:ext cx="3578225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0" descr="http://samara-photo.ru/images/4cf5168e50a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18741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3432175"/>
            <a:ext cx="2870200" cy="1914525"/>
          </a:xfrm>
          <a:prstGeom prst="rect">
            <a:avLst/>
          </a:prstGeom>
          <a:noFill/>
        </p:spPr>
      </p:pic>
      <p:pic>
        <p:nvPicPr>
          <p:cNvPr id="8" name="Рисунок 3" descr="Sable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5786438"/>
            <a:ext cx="1619250" cy="8128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" name="Рисунок 8" descr="700_700_true_false_fd679d679020400bdd55ac13d654fca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8" y="633413"/>
            <a:ext cx="2913062" cy="2195512"/>
          </a:xfrm>
          <a:prstGeom prst="rect">
            <a:avLst/>
          </a:prstGeom>
          <a:noFill/>
        </p:spPr>
      </p:pic>
      <p:pic>
        <p:nvPicPr>
          <p:cNvPr id="10" name="Рисунок 9" descr="201109151500_1827222_640p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3125" y="1504950"/>
            <a:ext cx="3384550" cy="2628900"/>
          </a:xfrm>
          <a:prstGeom prst="rect">
            <a:avLst/>
          </a:prstGeom>
          <a:noFill/>
        </p:spPr>
      </p:pic>
      <p:pic>
        <p:nvPicPr>
          <p:cNvPr id="11" name="Рисунок 10" descr="1284020900_zabavnaja-zhivnost_25998_s__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7538" y="854075"/>
            <a:ext cx="1871662" cy="2797175"/>
          </a:xfrm>
          <a:prstGeom prst="rect">
            <a:avLst/>
          </a:prstGeom>
          <a:noFill/>
        </p:spPr>
      </p:pic>
      <p:pic>
        <p:nvPicPr>
          <p:cNvPr id="12" name="Рисунок 11" descr="mink_near_wate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3888" y="4870450"/>
            <a:ext cx="3048000" cy="1828800"/>
          </a:xfrm>
          <a:prstGeom prst="rect">
            <a:avLst/>
          </a:prstGeom>
          <a:noFill/>
        </p:spPr>
      </p:pic>
      <p:pic>
        <p:nvPicPr>
          <p:cNvPr id="13" name="Рисунок 12" descr="438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91263" y="4327525"/>
            <a:ext cx="2773362" cy="22748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28688" y="3122613"/>
            <a:ext cx="1096962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росомаха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8750" y="285750"/>
            <a:ext cx="7397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кабан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0563" y="1100138"/>
            <a:ext cx="977900" cy="371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медведь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2375" y="457200"/>
            <a:ext cx="6635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рысь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3238" y="4483100"/>
            <a:ext cx="750887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норка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5188" y="3857625"/>
            <a:ext cx="928687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кабарга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4375" y="5357813"/>
            <a:ext cx="854075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соболь</a:t>
            </a:r>
          </a:p>
        </p:txBody>
      </p:sp>
      <p:sp>
        <p:nvSpPr>
          <p:cNvPr id="45072" name="Прямоугольник 1"/>
          <p:cNvSpPr>
            <a:spLocks noChangeArrowheads="1"/>
          </p:cNvSpPr>
          <p:nvPr/>
        </p:nvSpPr>
        <p:spPr bwMode="auto">
          <a:xfrm>
            <a:off x="6391275" y="6616700"/>
            <a:ext cx="26685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10"/>
              </a:rPr>
              <a:t>http://samara-photo.ru/photo/id.125377.html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2"/>
          <p:cNvSpPr>
            <a:spLocks noChangeArrowheads="1"/>
          </p:cNvSpPr>
          <p:nvPr/>
        </p:nvSpPr>
        <p:spPr bwMode="auto">
          <a:xfrm>
            <a:off x="2479675" y="106363"/>
            <a:ext cx="4189413" cy="175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Занесены</a:t>
            </a:r>
            <a:r>
              <a:rPr lang="ru-RU" sz="36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Красную книгу </a:t>
            </a:r>
          </a:p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РФ и Кузбасса</a:t>
            </a:r>
            <a:endParaRPr lang="ru-RU" sz="3600" b="1"/>
          </a:p>
        </p:txBody>
      </p:sp>
      <p:pic>
        <p:nvPicPr>
          <p:cNvPr id="4" name="Рисунок 3" descr="53-350x4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075" y="207963"/>
            <a:ext cx="2622550" cy="3316287"/>
          </a:xfrm>
          <a:prstGeom prst="rect">
            <a:avLst/>
          </a:prstGeom>
          <a:noFill/>
        </p:spPr>
      </p:pic>
      <p:sp>
        <p:nvSpPr>
          <p:cNvPr id="46084" name="Прямоугольник 4"/>
          <p:cNvSpPr>
            <a:spLocks noChangeArrowheads="1"/>
          </p:cNvSpPr>
          <p:nvPr/>
        </p:nvSpPr>
        <p:spPr bwMode="auto">
          <a:xfrm>
            <a:off x="0" y="403225"/>
            <a:ext cx="2079625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орлан белохвостый</a:t>
            </a:r>
            <a:endParaRPr lang="ru-RU"/>
          </a:p>
        </p:txBody>
      </p:sp>
      <p:pic>
        <p:nvPicPr>
          <p:cNvPr id="5122" name="Picture 2" descr="Иглохвостый стриж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4651375"/>
            <a:ext cx="2547938" cy="2005013"/>
          </a:xfrm>
          <a:prstGeom prst="rect">
            <a:avLst/>
          </a:prstGeom>
          <a:noFill/>
        </p:spPr>
      </p:pic>
      <p:sp>
        <p:nvSpPr>
          <p:cNvPr id="46086" name="Прямоугольник 5"/>
          <p:cNvSpPr>
            <a:spLocks noChangeArrowheads="1"/>
          </p:cNvSpPr>
          <p:nvPr/>
        </p:nvSpPr>
        <p:spPr bwMode="auto">
          <a:xfrm>
            <a:off x="163513" y="4268788"/>
            <a:ext cx="210502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иглохвостый стриж</a:t>
            </a:r>
            <a:endParaRPr lang="ru-RU"/>
          </a:p>
        </p:txBody>
      </p:sp>
      <p:pic>
        <p:nvPicPr>
          <p:cNvPr id="5124" name="Picture 4" descr="http://www.bazieri.ge/statiebi/citeli-cigni/saetu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3363" y="4614863"/>
            <a:ext cx="2408237" cy="2109787"/>
          </a:xfrm>
          <a:prstGeom prst="rect">
            <a:avLst/>
          </a:prstGeom>
          <a:noFill/>
        </p:spPr>
      </p:pic>
      <p:pic>
        <p:nvPicPr>
          <p:cNvPr id="5126" name="Picture 6" descr="http://galereika.net/_ph/156/2/2139102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2225675"/>
            <a:ext cx="2584450" cy="1908175"/>
          </a:xfrm>
          <a:prstGeom prst="rect">
            <a:avLst/>
          </a:prstGeom>
          <a:noFill/>
        </p:spPr>
      </p:pic>
      <p:sp>
        <p:nvSpPr>
          <p:cNvPr id="46089" name="Прямоугольник 6"/>
          <p:cNvSpPr>
            <a:spLocks noChangeArrowheads="1"/>
          </p:cNvSpPr>
          <p:nvPr/>
        </p:nvSpPr>
        <p:spPr bwMode="auto">
          <a:xfrm>
            <a:off x="7478713" y="2060575"/>
            <a:ext cx="989012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скопа</a:t>
            </a:r>
          </a:p>
        </p:txBody>
      </p:sp>
      <p:sp>
        <p:nvSpPr>
          <p:cNvPr id="46090" name="Прямоугольник 7"/>
          <p:cNvSpPr>
            <a:spLocks noChangeArrowheads="1"/>
          </p:cNvSpPr>
          <p:nvPr/>
        </p:nvSpPr>
        <p:spPr bwMode="auto">
          <a:xfrm>
            <a:off x="7415213" y="4502150"/>
            <a:ext cx="1030287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беркут</a:t>
            </a:r>
          </a:p>
        </p:txBody>
      </p:sp>
      <p:sp>
        <p:nvSpPr>
          <p:cNvPr id="46091" name="Прямоугольник 8"/>
          <p:cNvSpPr>
            <a:spLocks noChangeArrowheads="1"/>
          </p:cNvSpPr>
          <p:nvPr/>
        </p:nvSpPr>
        <p:spPr bwMode="auto">
          <a:xfrm>
            <a:off x="3957638" y="2898775"/>
            <a:ext cx="1341437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серая цапля</a:t>
            </a:r>
          </a:p>
        </p:txBody>
      </p:sp>
      <p:pic>
        <p:nvPicPr>
          <p:cNvPr id="5128" name="Picture 8" descr="http://4.bp.blogspot.com/-2NR1KA09weM/UI5D7LBZ-qI/AAAAAAAABk0/L56ua1pYB0k/s1600/29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9150" y="3297238"/>
            <a:ext cx="2541588" cy="324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://kedr.marshruty.ru/Img.ashx?T=A&amp;D=be46e2dd286d494eb9abd9ac818c4746&amp;F=032%20-%20%D0%BE%D0%B7.%D0%94%D1%83%D0%B1%D0%BE%D0%B2%D0%BE%D0%B5%20-%20(03-08-2007%20-%2011.01).jpg&amp;S=XL&amp;R=-1972093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-80963"/>
            <a:ext cx="925195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zapoved.ru/UserFiles/image001(41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5108575"/>
            <a:ext cx="2474912" cy="1700213"/>
          </a:xfrm>
          <a:prstGeom prst="rect">
            <a:avLst/>
          </a:prstGeom>
          <a:noFill/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963613" y="4745038"/>
            <a:ext cx="754062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ленок</a:t>
            </a:r>
            <a:endParaRPr lang="ru-RU"/>
          </a:p>
        </p:txBody>
      </p:sp>
      <p:sp>
        <p:nvSpPr>
          <p:cNvPr id="47108" name="Прямоугольник 4"/>
          <p:cNvSpPr>
            <a:spLocks noChangeArrowheads="1"/>
          </p:cNvSpPr>
          <p:nvPr/>
        </p:nvSpPr>
        <p:spPr bwMode="auto">
          <a:xfrm>
            <a:off x="3041650" y="404813"/>
            <a:ext cx="3168650" cy="1200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Рыбы </a:t>
            </a:r>
            <a:endParaRPr lang="ru-RU" sz="3600" b="1"/>
          </a:p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(14 видов)</a:t>
            </a:r>
            <a:endParaRPr lang="ru-RU" sz="3600" b="1"/>
          </a:p>
        </p:txBody>
      </p:sp>
      <p:sp>
        <p:nvSpPr>
          <p:cNvPr id="47109" name="Прямоугольник 6"/>
          <p:cNvSpPr>
            <a:spLocks noChangeArrowheads="1"/>
          </p:cNvSpPr>
          <p:nvPr/>
        </p:nvSpPr>
        <p:spPr bwMode="auto">
          <a:xfrm>
            <a:off x="7153275" y="4519613"/>
            <a:ext cx="68897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щука</a:t>
            </a:r>
          </a:p>
        </p:txBody>
      </p:sp>
      <p:pic>
        <p:nvPicPr>
          <p:cNvPr id="8" name="Рисунок 7" descr="http://krai.myschool44.edu.ru/pics/zhivotnyj_mir/harius_sibirskij.pn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87700"/>
            <a:ext cx="2401888" cy="1365250"/>
          </a:xfrm>
          <a:prstGeom prst="rect">
            <a:avLst/>
          </a:prstGeom>
          <a:noFill/>
        </p:spPr>
      </p:pic>
      <p:sp>
        <p:nvSpPr>
          <p:cNvPr id="47111" name="Прямоугольник 8"/>
          <p:cNvSpPr>
            <a:spLocks noChangeArrowheads="1"/>
          </p:cNvSpPr>
          <p:nvPr/>
        </p:nvSpPr>
        <p:spPr bwMode="auto">
          <a:xfrm>
            <a:off x="773113" y="2787650"/>
            <a:ext cx="855662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хариус</a:t>
            </a:r>
            <a:endParaRPr lang="ru-RU"/>
          </a:p>
        </p:txBody>
      </p:sp>
      <p:pic>
        <p:nvPicPr>
          <p:cNvPr id="10" name="Рисунок 9" descr="http://krai.myschool44.edu.ru/pics/zhivotnyj_mir/nalim.pn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6388" y="3187700"/>
            <a:ext cx="2268537" cy="1304925"/>
          </a:xfrm>
          <a:prstGeom prst="rect">
            <a:avLst/>
          </a:prstGeom>
          <a:noFill/>
        </p:spPr>
      </p:pic>
      <p:sp>
        <p:nvSpPr>
          <p:cNvPr id="47113" name="Прямоугольник 10"/>
          <p:cNvSpPr>
            <a:spLocks noChangeArrowheads="1"/>
          </p:cNvSpPr>
          <p:nvPr/>
        </p:nvSpPr>
        <p:spPr bwMode="auto">
          <a:xfrm>
            <a:off x="7419975" y="2787650"/>
            <a:ext cx="798513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налим</a:t>
            </a:r>
            <a:endParaRPr lang="ru-RU"/>
          </a:p>
        </p:txBody>
      </p:sp>
      <p:pic>
        <p:nvPicPr>
          <p:cNvPr id="12" name="Picture 4" descr="http://www.zapoved.ru/UserFiles/image001(56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5038" y="5022850"/>
            <a:ext cx="2297112" cy="1841500"/>
          </a:xfrm>
          <a:prstGeom prst="rect">
            <a:avLst/>
          </a:prstGeom>
          <a:noFill/>
        </p:spPr>
      </p:pic>
      <p:sp>
        <p:nvSpPr>
          <p:cNvPr id="47115" name="Прямоугольник 13"/>
          <p:cNvSpPr>
            <a:spLocks noChangeArrowheads="1"/>
          </p:cNvSpPr>
          <p:nvPr/>
        </p:nvSpPr>
        <p:spPr bwMode="auto">
          <a:xfrm>
            <a:off x="4030663" y="4448175"/>
            <a:ext cx="1049337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таймень </a:t>
            </a:r>
            <a:endParaRPr lang="ru-RU"/>
          </a:p>
        </p:txBody>
      </p:sp>
      <p:pic>
        <p:nvPicPr>
          <p:cNvPr id="5128" name="Picture 8" descr="http://rybalka-ua.com/images/atlas_ryb/shuka/shuka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6225" y="4968875"/>
            <a:ext cx="2384425" cy="17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07950" y="260350"/>
            <a:ext cx="3195638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Цель занятия:</a:t>
            </a:r>
            <a:endParaRPr lang="ru-RU" sz="3600"/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3524250" y="584200"/>
            <a:ext cx="5241925" cy="7080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повышение интереса учащихся к изучению национальных парков. </a:t>
            </a:r>
          </a:p>
        </p:txBody>
      </p:sp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107950" y="1727200"/>
            <a:ext cx="1947863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27653" name="Прямоугольник 4"/>
          <p:cNvSpPr>
            <a:spLocks noChangeArrowheads="1"/>
          </p:cNvSpPr>
          <p:nvPr/>
        </p:nvSpPr>
        <p:spPr bwMode="auto">
          <a:xfrm>
            <a:off x="2411413" y="1916113"/>
            <a:ext cx="6546850" cy="4556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i="1" u="sng">
                <a:latin typeface="Times New Roman" pitchFamily="18" charset="0"/>
                <a:cs typeface="Times New Roman" pitchFamily="18" charset="0"/>
              </a:rPr>
              <a:t>предметные</a:t>
            </a:r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ознакомить с географическим расположением национального парка; расширить кругозор учащихся об особо охраняемой природной территории Кемеровской области; памятниках природы, с конкурсами, проводимыми «Шорским национальным парком»; побуждать познавательный интерес к особенностям флоры и фауны.</a:t>
            </a:r>
          </a:p>
          <a:p>
            <a:pPr algn="just"/>
            <a:r>
              <a:rPr lang="ru-RU" b="1" i="1" u="sng">
                <a:latin typeface="Times New Roman" pitchFamily="18" charset="0"/>
                <a:cs typeface="Times New Roman" pitchFamily="18" charset="0"/>
              </a:rPr>
              <a:t>личностные</a:t>
            </a:r>
            <a:r>
              <a:rPr lang="ru-RU" b="1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воспитывать интерес к миру живых существ, природным комплексам; воспитывать ответственное отношение к окружающей природе, чувства сопричастности к сохранению уникальности природы.</a:t>
            </a:r>
            <a:r>
              <a:rPr lang="ru-RU" u="sng"/>
              <a:t> </a:t>
            </a:r>
          </a:p>
          <a:p>
            <a:pPr algn="just"/>
            <a:r>
              <a:rPr lang="ru-RU" b="1" i="1" u="sng">
                <a:latin typeface="Times New Roman" pitchFamily="18" charset="0"/>
                <a:cs typeface="Times New Roman" pitchFamily="18" charset="0"/>
              </a:rPr>
              <a:t>регулятивные</a:t>
            </a:r>
            <a:r>
              <a:rPr lang="ru-RU" b="1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формировать умения самостоятельно обнаруживать и формировать учебную проблему, определять цель учебной деятельности.</a:t>
            </a:r>
          </a:p>
          <a:p>
            <a:r>
              <a:rPr lang="ru-RU" b="1" i="1" u="sng">
                <a:latin typeface="Times New Roman" pitchFamily="18" charset="0"/>
                <a:cs typeface="Times New Roman" pitchFamily="18" charset="0"/>
              </a:rPr>
              <a:t>коммуникативные</a:t>
            </a:r>
            <a:r>
              <a:rPr lang="ru-RU" b="1" i="1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развитие творческих способностей ребёнка; самостоятельно организовывать учебное взаимодействие в группе.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9856"/>
            </a:gs>
            <a:gs pos="14999">
              <a:srgbClr val="38985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5" descr="Без-имени-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28775"/>
            <a:ext cx="50911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71600" y="188640"/>
          <a:ext cx="7488435" cy="129258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488435"/>
              </a:tblGrid>
              <a:tr h="1292584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Эмблема </a:t>
                      </a:r>
                    </a:p>
                    <a:p>
                      <a:pPr algn="ctr"/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Шорского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национального парка»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7" marR="91427" marT="45738" marB="45738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694488" y="6161088"/>
            <a:ext cx="2447925" cy="6477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Выполнил: Крепких А. ученик 7 класса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9856"/>
            </a:gs>
            <a:gs pos="14999">
              <a:srgbClr val="38985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245"/>
            <a:ext cx="8784976" cy="218521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Направления парка- природный туризм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территории парка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природных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достопримечательностей,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«памятники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природы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Перспективным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видом туризма является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экологический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спортивный (восхождение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горные вершины, спуск в пещеры)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Действуют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два водных маршрута по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Мрас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 су</a:t>
            </a:r>
            <a:endParaRPr lang="ru-RU" sz="20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7" descr="http://www.relax-live.ru/images/articles/park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5888" y="2846388"/>
            <a:ext cx="2944813" cy="2444750"/>
          </a:xfrm>
          <a:prstGeom prst="rect">
            <a:avLst/>
          </a:prstGeom>
          <a:noFill/>
        </p:spPr>
      </p:pic>
      <p:pic>
        <p:nvPicPr>
          <p:cNvPr id="22532" name="Picture 9" descr="http://f8.b5.49.storage.ngs.ru/90046b4862ebdccfd54fd66b93647c9b/81342c26906c5066389933694b_376_287_cro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5900" y="3444875"/>
            <a:ext cx="3346450" cy="2747963"/>
          </a:xfrm>
          <a:prstGeom prst="rect">
            <a:avLst/>
          </a:prstGeom>
          <a:noFill/>
        </p:spPr>
      </p:pic>
      <p:pic>
        <p:nvPicPr>
          <p:cNvPr id="22533" name="Picture 11" descr="http://d5.d5.ab.storage.ngs.ru/6bf122303cacdd977e3e6da11f84c8db/07b42fa75a21e2e88341ca3c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4550" y="4333875"/>
            <a:ext cx="3225800" cy="2517775"/>
          </a:xfrm>
          <a:prstGeom prst="rect">
            <a:avLst/>
          </a:prstGeom>
          <a:noFill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8463" y="6032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9B11F"/>
            </a:gs>
            <a:gs pos="8000">
              <a:srgbClr val="29B11F"/>
            </a:gs>
            <a:gs pos="45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611560" y="31823"/>
            <a:ext cx="300135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Водопад «Сага»</a:t>
            </a:r>
          </a:p>
        </p:txBody>
      </p:sp>
      <p:pic>
        <p:nvPicPr>
          <p:cNvPr id="23555" name="Рисунок 3" descr="http://www.shor-np.kemv.ru/ostanec_sold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25" y="3133725"/>
            <a:ext cx="4657725" cy="37306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00563" y="31823"/>
            <a:ext cx="4643437" cy="31085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Останец «Солдат»</a:t>
            </a:r>
          </a:p>
          <a:p>
            <a:pPr algn="ctr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«Старуха-камень» стоит на особой границе, нарушать которую не положено щукам. Если попадется на крючок, ее отпускают из-за страха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смерти.</a:t>
            </a:r>
            <a:endParaRPr lang="ru-RU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4227513"/>
            <a:ext cx="4572000" cy="18161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Это ручей Шолбычак, падая с высоты 18 метров, образует водопад из нескольких каскадов.</a:t>
            </a:r>
          </a:p>
        </p:txBody>
      </p:sp>
      <p:pic>
        <p:nvPicPr>
          <p:cNvPr id="7" name="Picture 6" descr="http://krai.myschool44.edu.ru/pics/relyef/gornaya_shoriya_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550" y="701675"/>
            <a:ext cx="3109913" cy="3529013"/>
          </a:xfrm>
          <a:prstGeom prst="rect">
            <a:avLst/>
          </a:prstGeom>
          <a:noFill/>
        </p:spPr>
      </p:pic>
      <p:pic>
        <p:nvPicPr>
          <p:cNvPr id="8" name="Рисунок 2" descr="http://www.shor-np.kemv.ru/sag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3813" y="688975"/>
            <a:ext cx="4559301" cy="3425825"/>
          </a:xfrm>
          <a:prstGeom prst="rect">
            <a:avLst/>
          </a:prstGeom>
          <a:noFill/>
        </p:spPr>
      </p:pic>
      <p:sp>
        <p:nvSpPr>
          <p:cNvPr id="50184" name="Прямоугольник 3"/>
          <p:cNvSpPr>
            <a:spLocks noChangeArrowheads="1"/>
          </p:cNvSpPr>
          <p:nvPr/>
        </p:nvSpPr>
        <p:spPr bwMode="auto">
          <a:xfrm>
            <a:off x="-19050" y="6596063"/>
            <a:ext cx="1447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u="sng">
                <a:latin typeface="Times New Roman" pitchFamily="18" charset="0"/>
                <a:cs typeface="Times New Roman" pitchFamily="18" charset="0"/>
                <a:hlinkClick r:id="rId6"/>
              </a:rPr>
              <a:t>http://wiki.kem-edu.ru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D9A36"/>
            </a:gs>
            <a:gs pos="14999">
              <a:srgbClr val="3D9A3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184"/>
            <a:ext cx="3888432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Арка «Пьющий слон»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(«Шалаш-камень») памятник природы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603" name="Picture 2" descr="Файл 23_2_pyushii_sl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188" y="1298575"/>
            <a:ext cx="4797426" cy="3468688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3700" y="2146300"/>
            <a:ext cx="3316288" cy="1041400"/>
          </a:xfrm>
          <a:prstGeom prst="rect">
            <a:avLst/>
          </a:prstGeom>
          <a:noFill/>
        </p:spPr>
      </p:pic>
      <p:pic>
        <p:nvPicPr>
          <p:cNvPr id="25605" name="Picture 2" descr="Верблюды Горная Шор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513" y="3352800"/>
            <a:ext cx="4541837" cy="3365500"/>
          </a:xfrm>
          <a:prstGeom prst="rect">
            <a:avLst/>
          </a:prstGeom>
          <a:noFill/>
        </p:spPr>
      </p:pic>
      <p:sp>
        <p:nvSpPr>
          <p:cNvPr id="52230" name="Прямоугольник 2"/>
          <p:cNvSpPr>
            <a:spLocks noChangeArrowheads="1"/>
          </p:cNvSpPr>
          <p:nvPr/>
        </p:nvSpPr>
        <p:spPr bwMode="auto">
          <a:xfrm>
            <a:off x="0" y="6583363"/>
            <a:ext cx="144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u="sng">
                <a:latin typeface="Times New Roman" pitchFamily="18" charset="0"/>
                <a:cs typeface="Times New Roman" pitchFamily="18" charset="0"/>
                <a:hlinkClick r:id="rId5"/>
              </a:rPr>
              <a:t>http://wiki.kem-edu.ru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Прямоугольник 2"/>
          <p:cNvSpPr>
            <a:spLocks noChangeArrowheads="1"/>
          </p:cNvSpPr>
          <p:nvPr/>
        </p:nvSpPr>
        <p:spPr bwMode="auto">
          <a:xfrm>
            <a:off x="7129463" y="6605588"/>
            <a:ext cx="20050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6"/>
              </a:rPr>
              <a:t>http://myski.su/blog/2009-02-17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9" y="0"/>
            <a:ext cx="2987824" cy="61247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Скалы «Царские ворота» </a:t>
            </a:r>
          </a:p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(высотой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100м)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правый берег  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Мрас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-су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сквозное отверстие в виде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капли.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Окраска скал меняется в зависимости от погоды и освещения: в солнечную погоду они светлые, серо-белые или розоватые, а в пасмурную – серые с фиолетовым оттенком</a:t>
            </a:r>
          </a:p>
        </p:txBody>
      </p:sp>
      <p:pic>
        <p:nvPicPr>
          <p:cNvPr id="24579" name="Рисунок 2" descr="http://www.shor-np.kemv.ru/image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1488" y="-6350"/>
            <a:ext cx="6138862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>
                <a:lumMod val="40000"/>
                <a:lumOff val="60000"/>
              </a:schemeClr>
            </a:gs>
            <a:gs pos="4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7" descr="Изображение 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140075"/>
            <a:ext cx="3651250" cy="26273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388" y="5762625"/>
            <a:ext cx="8821737" cy="101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Уникальный памятник природы – "Спасские дворцы" - так называются скалы, расположенные недалеко от посёлка Спасска. Поражают размеры, массивность и неприступность скал, сложенных гранитными породами в окружении тайги.</a:t>
            </a:r>
          </a:p>
        </p:txBody>
      </p:sp>
      <p:pic>
        <p:nvPicPr>
          <p:cNvPr id="31748" name="Рисунок 5" descr="Изображение 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-92075"/>
            <a:ext cx="4711700" cy="3475038"/>
          </a:xfrm>
          <a:prstGeom prst="rect">
            <a:avLst/>
          </a:prstGeom>
          <a:noFill/>
        </p:spPr>
      </p:pic>
      <p:pic>
        <p:nvPicPr>
          <p:cNvPr id="1026" name="Picture 2" descr="http://znv.ru/konkurs2010/210/7/5387_210_7_12907933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-92075"/>
            <a:ext cx="4359275" cy="579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1">
                <a:lumMod val="60000"/>
                <a:lumOff val="40000"/>
              </a:schemeClr>
            </a:gs>
            <a:gs pos="4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97500"/>
            <a:ext cx="9215438" cy="1322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Мустаг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(1570 м) - высшая точка Горной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Шории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Подъем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вершину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Зеленая и спуск – на кресельной канатной дороге. Далее – пеший переход к группе гранитных скал «Верблюды», подъем на вершину г. Курган к Поклонному кресту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Рисунок 2" descr="IMG_18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79375"/>
            <a:ext cx="4657725" cy="3492500"/>
          </a:xfrm>
          <a:prstGeom prst="rect">
            <a:avLst/>
          </a:prstGeom>
          <a:noFill/>
        </p:spPr>
      </p:pic>
      <p:pic>
        <p:nvPicPr>
          <p:cNvPr id="33796" name="Рисунок 3" descr="Изображение 1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25" y="-60325"/>
            <a:ext cx="4657725" cy="3498850"/>
          </a:xfrm>
          <a:prstGeom prst="rect">
            <a:avLst/>
          </a:prstGeom>
          <a:noFill/>
        </p:spPr>
      </p:pic>
      <p:pic>
        <p:nvPicPr>
          <p:cNvPr id="33797" name="Рисунок 4" descr="Изображение 2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9888" y="3176588"/>
            <a:ext cx="2962275" cy="2224087"/>
          </a:xfrm>
          <a:prstGeom prst="rect">
            <a:avLst/>
          </a:prstGeom>
          <a:noFill/>
        </p:spPr>
      </p:pic>
      <p:pic>
        <p:nvPicPr>
          <p:cNvPr id="33798" name="Рисунок 5" descr="Изображение 1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5650" y="3176588"/>
            <a:ext cx="2962275" cy="2224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>
                <a:lumMod val="20000"/>
                <a:lumOff val="80000"/>
              </a:schemeClr>
            </a:gs>
            <a:gs pos="4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3"/>
          <p:cNvSpPr>
            <a:spLocks noChangeArrowheads="1"/>
          </p:cNvSpPr>
          <p:nvPr/>
        </p:nvSpPr>
        <p:spPr bwMode="auto">
          <a:xfrm>
            <a:off x="539750" y="2971800"/>
            <a:ext cx="1228725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речка Кия</a:t>
            </a:r>
            <a:r>
              <a:rPr lang="ru-RU"/>
              <a:t> </a:t>
            </a: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6432550" y="3686175"/>
            <a:ext cx="2711450" cy="8620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Кизасские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пещеры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Пещера Рябиновая, протяжённость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ходов 1645 м</a:t>
            </a:r>
          </a:p>
        </p:txBody>
      </p:sp>
      <p:pic>
        <p:nvPicPr>
          <p:cNvPr id="26629" name="Picture 6" descr="http://img-fotki.yandex.ru/get/6617/26088170.51/0_92f8e_57b4c0cb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144963"/>
            <a:ext cx="3724275" cy="2468562"/>
          </a:xfrm>
          <a:prstGeom prst="rect">
            <a:avLst/>
          </a:prstGeom>
          <a:noFill/>
        </p:spPr>
      </p:pic>
      <p:sp>
        <p:nvSpPr>
          <p:cNvPr id="56325" name="Прямоугольник 5"/>
          <p:cNvSpPr>
            <a:spLocks noChangeArrowheads="1"/>
          </p:cNvSpPr>
          <p:nvPr/>
        </p:nvSpPr>
        <p:spPr bwMode="auto">
          <a:xfrm>
            <a:off x="4032250" y="3502025"/>
            <a:ext cx="1231900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  Ергаки</a:t>
            </a:r>
          </a:p>
        </p:txBody>
      </p:sp>
      <p:pic>
        <p:nvPicPr>
          <p:cNvPr id="26631" name="Picture 8" descr="http://img-fotki.yandex.ru/get/6618/26088170.50/0_92f81_a6ea76bd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75" y="109538"/>
            <a:ext cx="4333875" cy="2871787"/>
          </a:xfrm>
          <a:prstGeom prst="rect">
            <a:avLst/>
          </a:prstGeom>
          <a:noFill/>
        </p:spPr>
      </p:pic>
      <p:sp>
        <p:nvSpPr>
          <p:cNvPr id="56327" name="Прямоугольник 6"/>
          <p:cNvSpPr>
            <a:spLocks noChangeArrowheads="1"/>
          </p:cNvSpPr>
          <p:nvPr/>
        </p:nvSpPr>
        <p:spPr bwMode="auto">
          <a:xfrm>
            <a:off x="6218238" y="115888"/>
            <a:ext cx="1647825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озеро Светлое</a:t>
            </a:r>
          </a:p>
        </p:txBody>
      </p:sp>
      <p:pic>
        <p:nvPicPr>
          <p:cNvPr id="26633" name="Picture 2" descr="http://www.rgo.ru/wp-content/images/fe9c7473c6d530c8950ebf11a7e8381b_495_280_1_0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3" y="19050"/>
            <a:ext cx="4584700" cy="2595563"/>
          </a:xfrm>
          <a:prstGeom prst="rect">
            <a:avLst/>
          </a:prstGeom>
          <a:noFill/>
        </p:spPr>
      </p:pic>
      <p:sp>
        <p:nvSpPr>
          <p:cNvPr id="56329" name="Прямоугольник 7"/>
          <p:cNvSpPr>
            <a:spLocks noChangeArrowheads="1"/>
          </p:cNvSpPr>
          <p:nvPr/>
        </p:nvSpPr>
        <p:spPr bwMode="auto">
          <a:xfrm>
            <a:off x="985838" y="25400"/>
            <a:ext cx="2405062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Ледяная гора Мустаг</a:t>
            </a:r>
          </a:p>
        </p:txBody>
      </p:sp>
      <p:pic>
        <p:nvPicPr>
          <p:cNvPr id="26635" name="Picture 4" descr="http://www.marshruty.ru/PhotoFiles/1/3/4/f/134f730e3bc84944ae0a730af8c927d6/vert120/(3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6363" y="4559300"/>
            <a:ext cx="2760662" cy="2311400"/>
          </a:xfrm>
          <a:prstGeom prst="rect">
            <a:avLst/>
          </a:prstGeom>
          <a:noFill/>
        </p:spPr>
      </p:pic>
      <p:pic>
        <p:nvPicPr>
          <p:cNvPr id="1026" name="Picture 2" descr="сплав река К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163" y="3395663"/>
            <a:ext cx="2955926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>
                <a:lumMod val="60000"/>
                <a:lumOff val="40000"/>
              </a:schemeClr>
            </a:gs>
            <a:gs pos="4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" y="5373688"/>
            <a:ext cx="9144000" cy="1322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2001 году на горе Курган, одной из вершин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Мустага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 честь 2000-летия Рождества Христова, благодаря усилиям Кемеровской и Новокузнецкой епархии, был поставлен огромный металлический крест. Конструкция весит  7,5 тонн,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Вместе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основанием его высота составляет примерно 20 метров.</a:t>
            </a:r>
          </a:p>
        </p:txBody>
      </p:sp>
      <p:pic>
        <p:nvPicPr>
          <p:cNvPr id="32771" name="Рисунок 2" descr="IMG_18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2700"/>
            <a:ext cx="4108450" cy="5278438"/>
          </a:xfrm>
          <a:prstGeom prst="rect">
            <a:avLst/>
          </a:prstGeom>
          <a:noFill/>
        </p:spPr>
      </p:pic>
      <p:pic>
        <p:nvPicPr>
          <p:cNvPr id="3074" name="Picture 2" descr="http://www.shoria.net/upload/5392498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5263" y="328613"/>
            <a:ext cx="5199062" cy="4170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157917"/>
            </a:gs>
            <a:gs pos="65000">
              <a:schemeClr val="accent1"/>
            </a:gs>
            <a:gs pos="4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4613"/>
            <a:ext cx="9144000" cy="1631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Горную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Шорию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называют Сибирской Швейцарией: горнолыжные курорты, альпийские луга и необыкновенно чистый, лекарственный воздух. Здесь водятся соболя, хариусы, кедровые орехи, дикие звери и «снежные люди». Поросшие лесом горы прорезаны глубокими каньонами рек, и это делает ландшафт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выразительным, не похожим на «обычную» тайгу.</a:t>
            </a:r>
          </a:p>
        </p:txBody>
      </p:sp>
      <p:pic>
        <p:nvPicPr>
          <p:cNvPr id="2050" name="Picture 2" descr="http://www.novoland.ru/files/photo/946_file_Al_piiskie_lu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262063"/>
            <a:ext cx="4876800" cy="3663950"/>
          </a:xfrm>
          <a:prstGeom prst="rect">
            <a:avLst/>
          </a:prstGeom>
          <a:noFill/>
        </p:spPr>
      </p:pic>
      <p:pic>
        <p:nvPicPr>
          <p:cNvPr id="2052" name="Picture 4" descr="http://www.domsporta.com/images/sherege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650" y="19050"/>
            <a:ext cx="4681538" cy="351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179388" y="765175"/>
            <a:ext cx="3529012" cy="23383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i="1" u="sng">
                <a:latin typeface="Times New Roman" pitchFamily="18" charset="0"/>
                <a:cs typeface="Times New Roman" pitchFamily="18" charset="0"/>
              </a:rPr>
              <a:t>Знают: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особо охраняемую природную территорию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«Шорский национальный парк»,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памятники природы, расположенные на территории парка.</a:t>
            </a:r>
          </a:p>
          <a:p>
            <a:pPr algn="just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1096963" y="4005263"/>
            <a:ext cx="6519862" cy="14763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1.Формирование ответственного отношения к учению, готовности и способности, учащихся к саморазвитию и самообразованию на основе мотивации к обучению и познанию.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2.Знание основных принципов и правил отношения к окружающей среде.   </a:t>
            </a:r>
          </a:p>
        </p:txBody>
      </p:sp>
      <p:sp>
        <p:nvSpPr>
          <p:cNvPr id="28675" name="Прямоугольник 3"/>
          <p:cNvSpPr>
            <a:spLocks noChangeArrowheads="1"/>
          </p:cNvSpPr>
          <p:nvPr/>
        </p:nvSpPr>
        <p:spPr bwMode="auto">
          <a:xfrm>
            <a:off x="1657350" y="6367463"/>
            <a:ext cx="536257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самостоятельно определяют цель своего обучения.</a:t>
            </a:r>
          </a:p>
        </p:txBody>
      </p:sp>
      <p:sp>
        <p:nvSpPr>
          <p:cNvPr id="28676" name="Прямоугольник 5"/>
          <p:cNvSpPr>
            <a:spLocks noChangeArrowheads="1"/>
          </p:cNvSpPr>
          <p:nvPr/>
        </p:nvSpPr>
        <p:spPr bwMode="auto">
          <a:xfrm>
            <a:off x="4075113" y="776288"/>
            <a:ext cx="4818062" cy="2339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i="1" u="sng">
                <a:latin typeface="Times New Roman" pitchFamily="18" charset="0"/>
                <a:cs typeface="Times New Roman" pitchFamily="18" charset="0"/>
              </a:rPr>
              <a:t>Умеют:</a:t>
            </a:r>
            <a:r>
              <a:rPr lang="ru-RU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давать определение биологическим терминам; составлять устно небольшое монологическое высказывание по заданному вопросу; пользуясь картой определять место положения национального парка, различать животных и растения, занесенных в Красную книгу; работать  в группах; ставить цель и планировать свои действия.</a:t>
            </a:r>
          </a:p>
        </p:txBody>
      </p:sp>
      <p:sp>
        <p:nvSpPr>
          <p:cNvPr id="28677" name="Прямоугольник 6"/>
          <p:cNvSpPr>
            <a:spLocks noChangeArrowheads="1"/>
          </p:cNvSpPr>
          <p:nvPr/>
        </p:nvSpPr>
        <p:spPr bwMode="auto">
          <a:xfrm>
            <a:off x="3376613" y="188913"/>
            <a:ext cx="1998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Предметные: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8" name="Прямоугольник 7"/>
          <p:cNvSpPr>
            <a:spLocks noChangeArrowheads="1"/>
          </p:cNvSpPr>
          <p:nvPr/>
        </p:nvSpPr>
        <p:spPr bwMode="auto">
          <a:xfrm>
            <a:off x="3376613" y="3389313"/>
            <a:ext cx="1960562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Личностные:</a:t>
            </a:r>
            <a:endParaRPr lang="ru-RU" sz="2400"/>
          </a:p>
        </p:txBody>
      </p:sp>
      <p:sp>
        <p:nvSpPr>
          <p:cNvPr id="28679" name="Прямоугольник 8"/>
          <p:cNvSpPr>
            <a:spLocks noChangeArrowheads="1"/>
          </p:cNvSpPr>
          <p:nvPr/>
        </p:nvSpPr>
        <p:spPr bwMode="auto">
          <a:xfrm>
            <a:off x="3225800" y="5743575"/>
            <a:ext cx="26924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Метапредметные: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21001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813" y="4941888"/>
            <a:ext cx="9001125" cy="1754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  <a:hlinkClick r:id="rId2"/>
              </a:rPr>
              <a:t>Гора Зелёная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 центр популярного горнолыжного </a:t>
            </a:r>
            <a:r>
              <a:rPr lang="ru-RU" b="1" dirty="0">
                <a:latin typeface="Times New Roman" pitchFamily="18" charset="0"/>
                <a:cs typeface="Times New Roman" pitchFamily="18" charset="0"/>
                <a:hlinkClick r:id="rId3"/>
              </a:rPr>
              <a:t>курорта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  <a:hlinkClick r:id="rId3"/>
              </a:rPr>
              <a:t>Шерегеш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Легкий «сухой» снег, типичный для Горной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Шории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привлекает сюда горнолыжников и сноубордистов.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Мекка летнего туризма —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Шорский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национальный парк, занимающий треть территории удивительного края. Бурные и порожистые реки Горной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Шории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питаются снегом и обильными летними осадками, поэтому с весны, когда вода прибывает, сюда едут любители водного спорта.</a:t>
            </a:r>
          </a:p>
        </p:txBody>
      </p:sp>
      <p:pic>
        <p:nvPicPr>
          <p:cNvPr id="30723" name="Рисунок 2" descr="2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-6350"/>
            <a:ext cx="4370388" cy="3279775"/>
          </a:xfrm>
          <a:prstGeom prst="rect">
            <a:avLst/>
          </a:prstGeom>
          <a:noFill/>
        </p:spPr>
      </p:pic>
      <p:pic>
        <p:nvPicPr>
          <p:cNvPr id="30724" name="Рисунок 3" descr="0_19e0_5e10f0a5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4963" y="1066800"/>
            <a:ext cx="5011737" cy="3760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D9A36"/>
            </a:gs>
            <a:gs pos="14999">
              <a:srgbClr val="3D9A3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1"/>
          <p:cNvSpPr>
            <a:spLocks noChangeArrowheads="1"/>
          </p:cNvSpPr>
          <p:nvPr/>
        </p:nvSpPr>
        <p:spPr bwMode="auto">
          <a:xfrm>
            <a:off x="827088" y="115888"/>
            <a:ext cx="7705725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Конкурс ко дню рождения парка.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Лучшие фотографии.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Рисунок 2" descr="http://www.shor-np.kemv.ru/bel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182813"/>
            <a:ext cx="3073400" cy="2413000"/>
          </a:xfrm>
          <a:prstGeom prst="rect">
            <a:avLst/>
          </a:prstGeom>
          <a:noFill/>
        </p:spPr>
      </p:pic>
      <p:pic>
        <p:nvPicPr>
          <p:cNvPr id="34820" name="Рисунок 3" descr="http://www.shor-np.kemv.ru/os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6550" y="2798763"/>
            <a:ext cx="3395663" cy="2820987"/>
          </a:xfrm>
          <a:prstGeom prst="rect">
            <a:avLst/>
          </a:prstGeom>
          <a:noFill/>
        </p:spPr>
      </p:pic>
      <p:pic>
        <p:nvPicPr>
          <p:cNvPr id="34821" name="Рисунок 4" descr="http://www.shor-np.kemv.ru/shalash_shama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3913188"/>
            <a:ext cx="3060700" cy="2646362"/>
          </a:xfrm>
          <a:prstGeom prst="rect">
            <a:avLst/>
          </a:prstGeom>
          <a:noFill/>
        </p:spPr>
      </p:pic>
      <p:sp>
        <p:nvSpPr>
          <p:cNvPr id="60422" name="Прямоугольник 1"/>
          <p:cNvSpPr>
            <a:spLocks noChangeArrowheads="1"/>
          </p:cNvSpPr>
          <p:nvPr/>
        </p:nvSpPr>
        <p:spPr bwMode="auto">
          <a:xfrm>
            <a:off x="7304088" y="6596063"/>
            <a:ext cx="1828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5"/>
              </a:rPr>
              <a:t>http://www.shor-np.kemv.ru/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3" name="Прямоугольник 2"/>
          <p:cNvSpPr>
            <a:spLocks noChangeArrowheads="1"/>
          </p:cNvSpPr>
          <p:nvPr/>
        </p:nvSpPr>
        <p:spPr bwMode="auto">
          <a:xfrm>
            <a:off x="684213" y="1817688"/>
            <a:ext cx="1990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«Живая природа»</a:t>
            </a:r>
            <a:endParaRPr lang="ru-RU"/>
          </a:p>
        </p:txBody>
      </p:sp>
      <p:sp>
        <p:nvSpPr>
          <p:cNvPr id="60424" name="Прямоугольник 3"/>
          <p:cNvSpPr>
            <a:spLocks noChangeArrowheads="1"/>
          </p:cNvSpPr>
          <p:nvPr/>
        </p:nvSpPr>
        <p:spPr bwMode="auto">
          <a:xfrm>
            <a:off x="3689350" y="1484313"/>
            <a:ext cx="1797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Номинации:</a:t>
            </a:r>
            <a:endParaRPr lang="ru-RU" sz="240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52788" y="2349500"/>
            <a:ext cx="2709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«Красоты родного края» </a:t>
            </a:r>
            <a:endParaRPr lang="ru-RU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581775" y="3387725"/>
            <a:ext cx="2325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«Человек и природа»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17000">
              <a:srgbClr val="85C2FF"/>
            </a:gs>
            <a:gs pos="36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1"/>
          <p:cNvSpPr>
            <a:spLocks noChangeArrowheads="1"/>
          </p:cNvSpPr>
          <p:nvPr/>
        </p:nvSpPr>
        <p:spPr bwMode="auto">
          <a:xfrm>
            <a:off x="762000" y="100013"/>
            <a:ext cx="7850188" cy="1077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 </a:t>
            </a:r>
            <a:r>
              <a:rPr lang="ru-RU" sz="3600">
                <a:latin typeface="Times New Roman" pitchFamily="18" charset="0"/>
                <a:cs typeface="Times New Roman" pitchFamily="18" charset="0"/>
              </a:rPr>
              <a:t>Фотоконкурс «Шерегеш спортивный»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/>
              <a:t> 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Прямоугольник 2"/>
          <p:cNvSpPr>
            <a:spLocks noChangeArrowheads="1"/>
          </p:cNvSpPr>
          <p:nvPr/>
        </p:nvSpPr>
        <p:spPr bwMode="auto">
          <a:xfrm>
            <a:off x="3279775" y="2108200"/>
            <a:ext cx="2330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«Лыжник Шерегеша»</a:t>
            </a:r>
          </a:p>
        </p:txBody>
      </p:sp>
      <p:sp>
        <p:nvSpPr>
          <p:cNvPr id="36868" name="Прямоугольник 3"/>
          <p:cNvSpPr>
            <a:spLocks noChangeArrowheads="1"/>
          </p:cNvSpPr>
          <p:nvPr/>
        </p:nvSpPr>
        <p:spPr bwMode="auto">
          <a:xfrm>
            <a:off x="3279775" y="2108200"/>
            <a:ext cx="237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 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«Краса Шерегеша»</a:t>
            </a:r>
          </a:p>
        </p:txBody>
      </p:sp>
      <p:sp>
        <p:nvSpPr>
          <p:cNvPr id="36869" name="Прямоугольник 4"/>
          <p:cNvSpPr>
            <a:spLocks noChangeArrowheads="1"/>
          </p:cNvSpPr>
          <p:nvPr/>
        </p:nvSpPr>
        <p:spPr bwMode="auto">
          <a:xfrm>
            <a:off x="3230563" y="2063750"/>
            <a:ext cx="2392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«Шерегеш семейный»</a:t>
            </a:r>
          </a:p>
        </p:txBody>
      </p:sp>
      <p:sp>
        <p:nvSpPr>
          <p:cNvPr id="36870" name="Прямоугольник 5"/>
          <p:cNvSpPr>
            <a:spLocks noChangeArrowheads="1"/>
          </p:cNvSpPr>
          <p:nvPr/>
        </p:nvSpPr>
        <p:spPr bwMode="auto">
          <a:xfrm>
            <a:off x="3279775" y="2073275"/>
            <a:ext cx="2362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«Природа Шерегеша»</a:t>
            </a:r>
          </a:p>
        </p:txBody>
      </p:sp>
      <p:pic>
        <p:nvPicPr>
          <p:cNvPr id="62468" name="Picture 4" descr="http://xn----ctbehab8e0cf.xn--p1ai/assets/images/v-sheregesh.rf/news/Na-SHeregesh-naloen-a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5013" y="2730500"/>
            <a:ext cx="5048250" cy="3786188"/>
          </a:xfrm>
          <a:prstGeom prst="rect">
            <a:avLst/>
          </a:prstGeom>
          <a:noFill/>
        </p:spPr>
      </p:pic>
      <p:pic>
        <p:nvPicPr>
          <p:cNvPr id="62470" name="Picture 6" descr="http://sheregesh.su/sites/default/files/imagecache/normal/konkurs2011/vot_kto-to_s_gorochki_spustilsya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0" y="2560638"/>
            <a:ext cx="5486400" cy="4389437"/>
          </a:xfrm>
          <a:prstGeom prst="rect">
            <a:avLst/>
          </a:prstGeom>
          <a:noFill/>
        </p:spPr>
      </p:pic>
      <p:pic>
        <p:nvPicPr>
          <p:cNvPr id="62472" name="Picture 8" descr="краса Шерегеш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0038" y="2609850"/>
            <a:ext cx="3378200" cy="4340225"/>
          </a:xfrm>
          <a:prstGeom prst="rect">
            <a:avLst/>
          </a:prstGeom>
          <a:noFill/>
        </p:spPr>
      </p:pic>
      <p:pic>
        <p:nvPicPr>
          <p:cNvPr id="11" name="Picture 2" descr="http://sheregesh.su/sites/default/files/imagecache/normal/konkurs2011/dsc031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7550" y="2401888"/>
            <a:ext cx="5291138" cy="4516437"/>
          </a:xfrm>
          <a:prstGeom prst="rect">
            <a:avLst/>
          </a:prstGeom>
          <a:noFill/>
        </p:spPr>
      </p:pic>
      <p:sp>
        <p:nvSpPr>
          <p:cNvPr id="61451" name="Прямоугольник 1"/>
          <p:cNvSpPr>
            <a:spLocks noChangeArrowheads="1"/>
          </p:cNvSpPr>
          <p:nvPr/>
        </p:nvSpPr>
        <p:spPr bwMode="auto">
          <a:xfrm>
            <a:off x="7877175" y="6542088"/>
            <a:ext cx="12334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6"/>
              </a:rPr>
              <a:t>http://sheregesh.su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2" name="Прямоугольник 1"/>
          <p:cNvSpPr>
            <a:spLocks noChangeArrowheads="1"/>
          </p:cNvSpPr>
          <p:nvPr/>
        </p:nvSpPr>
        <p:spPr bwMode="auto">
          <a:xfrm>
            <a:off x="3532188" y="1354138"/>
            <a:ext cx="1855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Номинации: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7" grpId="1"/>
      <p:bldP spid="36868" grpId="0"/>
      <p:bldP spid="36868" grpId="1"/>
      <p:bldP spid="36869" grpId="0"/>
      <p:bldP spid="36870" grpId="0"/>
      <p:bldP spid="3687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tatic.ngs.ru/news/preview/2d986268e3d7c9ae8ad81f6df003663a0fec4247_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9488" y="1841500"/>
            <a:ext cx="4919662" cy="46085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59632" y="476672"/>
            <a:ext cx="7128792" cy="1015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Конкурс  </a:t>
            </a:r>
            <a:r>
              <a:rPr lang="ru-RU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Йети-талисма</a:t>
            </a:r>
            <a:r>
              <a:rPr lang="ru-RU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Победил  новосибирский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студент Роман </a:t>
            </a:r>
            <a:r>
              <a:rPr lang="ru-RU" sz="24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Жилин</a:t>
            </a:r>
            <a:endParaRPr lang="ru-RU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8" name="Прямоугольник 2"/>
          <p:cNvSpPr>
            <a:spLocks noChangeArrowheads="1"/>
          </p:cNvSpPr>
          <p:nvPr/>
        </p:nvSpPr>
        <p:spPr bwMode="auto">
          <a:xfrm>
            <a:off x="7942263" y="6584950"/>
            <a:ext cx="1190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3"/>
              </a:rPr>
              <a:t>http://news.ngs.ru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9856"/>
            </a:gs>
            <a:gs pos="14999">
              <a:srgbClr val="38985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ariinsk-tur.ru/uploads/posts/2010-03/1267421883_1601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438400"/>
            <a:ext cx="5626100" cy="4224338"/>
          </a:xfrm>
          <a:prstGeom prst="rect">
            <a:avLst/>
          </a:prstGeom>
          <a:noFill/>
        </p:spPr>
      </p:pic>
      <p:sp>
        <p:nvSpPr>
          <p:cNvPr id="63491" name="Прямоугольник 3"/>
          <p:cNvSpPr>
            <a:spLocks noChangeArrowheads="1"/>
          </p:cNvSpPr>
          <p:nvPr/>
        </p:nvSpPr>
        <p:spPr bwMode="auto">
          <a:xfrm>
            <a:off x="7618413" y="6534150"/>
            <a:ext cx="1522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sz="1100">
                <a:latin typeface="Times New Roman" pitchFamily="18" charset="0"/>
                <a:cs typeface="Times New Roman" pitchFamily="18" charset="0"/>
                <a:hlinkClick r:id="rId3"/>
              </a:rPr>
              <a:t>mariinsk-tur.ru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2" name="Прямоугольник 4"/>
          <p:cNvSpPr>
            <a:spLocks noChangeArrowheads="1"/>
          </p:cNvSpPr>
          <p:nvPr/>
        </p:nvSpPr>
        <p:spPr bwMode="auto">
          <a:xfrm>
            <a:off x="1490663" y="200025"/>
            <a:ext cx="6624637" cy="193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Конкурс на лучший сувенир "Горная Шория"</a:t>
            </a:r>
            <a:r>
              <a:rPr lang="ru-RU" sz="3600"/>
              <a:t>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Приз вручен народному мастеру России из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г. Мариинска Юрию Михайлову.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5184775" cy="6462712"/>
          </a:xfrm>
          <a:prstGeom prst="rect">
            <a:avLst/>
          </a:prstGeom>
          <a:solidFill>
            <a:srgbClr val="75E77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Разминая поясницу, мы не будем торопиться.</a:t>
            </a:r>
            <a:br>
              <a:rPr lang="ru-RU"/>
            </a:br>
            <a:r>
              <a:rPr lang="ru-RU"/>
              <a:t>Вправо, влево повернись, на соседа оглянись. (Повороты туловища в стороны.)</a:t>
            </a:r>
            <a:br>
              <a:rPr lang="ru-RU"/>
            </a:br>
            <a:r>
              <a:rPr lang="ru-RU"/>
              <a:t>Чтобы стать ещё умнее, мы слегка покрутим шеей.</a:t>
            </a:r>
            <a:br>
              <a:rPr lang="ru-RU"/>
            </a:br>
            <a:r>
              <a:rPr lang="ru-RU"/>
              <a:t>Раз и два, раз и два, закружилась голова! (Вращение головой в стороны.)</a:t>
            </a:r>
            <a:br>
              <a:rPr lang="ru-RU"/>
            </a:br>
            <a:r>
              <a:rPr lang="ru-RU"/>
              <a:t>Для начала мы с тобой крутим только головой. (Вращения головой.) </a:t>
            </a:r>
          </a:p>
          <a:p>
            <a:r>
              <a:rPr lang="ru-RU"/>
              <a:t>Корпусом вращаем тоже. </a:t>
            </a:r>
          </a:p>
          <a:p>
            <a:r>
              <a:rPr lang="ru-RU"/>
              <a:t>Это мы, конечно, сможем! </a:t>
            </a:r>
          </a:p>
          <a:p>
            <a:r>
              <a:rPr lang="ru-RU"/>
              <a:t>(Повороты туловища вправо и влево.)</a:t>
            </a:r>
            <a:br>
              <a:rPr lang="ru-RU"/>
            </a:br>
            <a:r>
              <a:rPr lang="ru-RU"/>
              <a:t>А теперь мы приседаем!</a:t>
            </a:r>
          </a:p>
          <a:p>
            <a:r>
              <a:rPr lang="ru-RU"/>
              <a:t> Мы прекрасно понимаем:</a:t>
            </a:r>
            <a:br>
              <a:rPr lang="ru-RU"/>
            </a:br>
            <a:r>
              <a:rPr lang="ru-RU"/>
              <a:t>Нужно ноги укреплять!</a:t>
            </a:r>
          </a:p>
          <a:p>
            <a:r>
              <a:rPr lang="ru-RU"/>
              <a:t> Раз-два-три-четыре-пять! (Приседания.)       </a:t>
            </a:r>
          </a:p>
          <a:p>
            <a:r>
              <a:rPr lang="ru-RU"/>
              <a:t>Приседания у нас, приседает целый класс!</a:t>
            </a:r>
            <a:br>
              <a:rPr lang="ru-RU"/>
            </a:br>
            <a:r>
              <a:rPr lang="ru-RU"/>
              <a:t>Раз-два-три-четыре-пять! Ноги надо нам размять! (Приседания.) </a:t>
            </a:r>
          </a:p>
          <a:p>
            <a:r>
              <a:rPr lang="ru-RU"/>
              <a:t>Напоследок потянулись вверх и в стороны прогнулись. (Потягивания вверх и в стороны.)</a:t>
            </a:r>
            <a:br>
              <a:rPr lang="ru-RU"/>
            </a:br>
            <a:r>
              <a:rPr lang="ru-RU"/>
              <a:t>От разминки раскраснелись и за парты снова сели. (Дети садятся за парты.)</a:t>
            </a:r>
          </a:p>
        </p:txBody>
      </p:sp>
      <p:sp>
        <p:nvSpPr>
          <p:cNvPr id="64515" name="Прямоугольник 2"/>
          <p:cNvSpPr>
            <a:spLocks noChangeArrowheads="1"/>
          </p:cNvSpPr>
          <p:nvPr/>
        </p:nvSpPr>
        <p:spPr bwMode="auto">
          <a:xfrm>
            <a:off x="6315075" y="6596063"/>
            <a:ext cx="2808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2"/>
              </a:rPr>
              <a:t>http://www.igraza.ru/various/366-fizmin.html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iki.iteach.ru/images/b/bb/0_8df49_4fdfe352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2088" y="782638"/>
            <a:ext cx="3832225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22535 -0.05903 L -0.14792 0.00416 C -0.1316 0.01851 -0.10729 0.02639 -0.08194 0.02639 C -0.05295 0.02639 -0.02986 0.01851 -0.01354 0.00416 L 0.06406 -0.05903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2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476 -0.13264 C 0.08819 -0.13264 0.17222 -0.07662 0.17222 -0.00764 C 0.17222 0.06134 0.08819 0.11736 -0.01476 0.11736 C -0.11788 0.11736 -0.20174 0.06134 -0.20174 -0.00764 C -0.20174 -0.07662 -0.11788 -0.13264 -0.01476 -0.13264 Z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1476 -0.13264 L -0.02257 0.1023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9856"/>
            </a:gs>
            <a:gs pos="14999">
              <a:srgbClr val="38985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рямоугольник 1"/>
          <p:cNvSpPr>
            <a:spLocks noChangeArrowheads="1"/>
          </p:cNvSpPr>
          <p:nvPr/>
        </p:nvSpPr>
        <p:spPr bwMode="auto">
          <a:xfrm>
            <a:off x="7443788" y="2924175"/>
            <a:ext cx="296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65539" name="Прямоугольник 2"/>
          <p:cNvSpPr>
            <a:spLocks noChangeArrowheads="1"/>
          </p:cNvSpPr>
          <p:nvPr/>
        </p:nvSpPr>
        <p:spPr bwMode="auto">
          <a:xfrm>
            <a:off x="3654425" y="200025"/>
            <a:ext cx="2146300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Разминка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78025" y="1890713"/>
            <a:ext cx="5321300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Административный центр Горной Шории ?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79863" y="3148013"/>
            <a:ext cx="1366837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Таштагол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622425" y="1928813"/>
            <a:ext cx="604837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В каком году образован Шорский национальный парк?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043363" y="3157538"/>
            <a:ext cx="136842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C0C0C"/>
                </a:solidFill>
                <a:latin typeface="Times New Roman" pitchFamily="18" charset="0"/>
                <a:cs typeface="Times New Roman" pitchFamily="18" charset="0"/>
              </a:rPr>
              <a:t>В  1989 г.</a:t>
            </a:r>
            <a:endParaRPr 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830388" y="1889125"/>
            <a:ext cx="5321300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С какими территориями граничит Горная Шория?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61975" y="3148013"/>
            <a:ext cx="8208963" cy="13382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Граничит на юге с Алтаем (по хребту Бийская грива) и Хакасией (по Абаканскому хребту);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 запада - Салаирский кряж; с востока - Кузнецкий Алатау (район Поднебесных Зубьев); с севера - Кузнецкая котловина. 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111375" y="1814513"/>
            <a:ext cx="5110163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Что является высшей точкой Горной Шории?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509963" y="3214688"/>
            <a:ext cx="2341562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Гора Мустаг (1570 м) </a:t>
            </a:r>
            <a:endParaRPr lang="ru-RU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232025" y="1814513"/>
            <a:ext cx="4465638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Какие добывают полезные ископаемые?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57350" y="3148013"/>
            <a:ext cx="5978525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железная руда, уголь, золото. доломит, базальт, фосфориты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857375" y="1928813"/>
            <a:ext cx="564832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Какие животные изображены на эмблеме заповедника?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549400" y="1724025"/>
            <a:ext cx="6178550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Какие животные, обитающие на территории национального парка, занесены в Красную книгу Кузбасса?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2220913" y="1751013"/>
            <a:ext cx="4806950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Животные, какой природной зоны встречаются на территории заповедника? 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555875" y="1676400"/>
            <a:ext cx="3671888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Какие растения преобладают в черневой тайге?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3797300" y="3165475"/>
            <a:ext cx="1812925" cy="508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Кабарга, соболь.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14475" y="3165475"/>
            <a:ext cx="6248400" cy="1200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Природная зона: тайга. Животные: марал, лось, кабарга, косуля, соболь, норка, росомаха, ловкая рысь, кабан, бурый медведь, ондатра, барсук, дикий северный олень. Птицы: рябчик, глухарь, тетерев, перепел, бекас, коростель, скопа.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2835275" y="3462338"/>
            <a:ext cx="3375025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Пихта, осина, сосна кедровая. </a:t>
            </a:r>
            <a:endParaRPr lang="ru-RU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660525" y="1751013"/>
            <a:ext cx="5794375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Какие на территории парка располагаются памятники природы?</a:t>
            </a: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2111375" y="1754188"/>
            <a:ext cx="5026025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Почему Горную Шорию называют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«Сибирской Швейцарией»?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2147888" y="1917700"/>
            <a:ext cx="5111750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Что располагается на вершине горы Мустага?</a:t>
            </a: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2643188" y="1933575"/>
            <a:ext cx="3641725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Главный талисман Горной Шории?</a:t>
            </a: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1281113" y="3363913"/>
            <a:ext cx="6731000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Таймень,</a:t>
            </a:r>
            <a:r>
              <a:rPr lang="ru-RU"/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хариус, кабарга, серая цапля, скопа, орлан белохвостый,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беркут, иглохвостый стриж </a:t>
            </a:r>
            <a:endParaRPr lang="ru-RU"/>
          </a:p>
        </p:txBody>
      </p:sp>
      <p:sp>
        <p:nvSpPr>
          <p:cNvPr id="27" name="Прямоугольник 26"/>
          <p:cNvSpPr>
            <a:spLocks noChangeArrowheads="1"/>
          </p:cNvSpPr>
          <p:nvPr/>
        </p:nvSpPr>
        <p:spPr bwMode="auto">
          <a:xfrm>
            <a:off x="1689100" y="3448050"/>
            <a:ext cx="5915025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Горнолыжные курорты, альпийские луга и чистый воздух</a:t>
            </a: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3478213" y="3516313"/>
            <a:ext cx="2025650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Поклонный крест</a:t>
            </a:r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2586038" y="3398838"/>
            <a:ext cx="3856037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«Йети-талисман» – снежный человек</a:t>
            </a:r>
          </a:p>
        </p:txBody>
      </p:sp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1370013" y="3305175"/>
            <a:ext cx="6537325" cy="9223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Арка «Пьющий слон», гора Туралык, скалы «Царские ворота»,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скалы  «Спасские дворцы», скалы Иерусалим ,водопад «Сага»,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останец  «Солдат», останцы «Верблюды», </a:t>
            </a:r>
            <a:r>
              <a:rPr lang="ru-RU"/>
              <a:t> 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«Кизасские пещеры»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39" descr="C:\Documents and Settings\XXXX\Мои документы\Мои рисунки\Изображение\fgh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205038"/>
            <a:ext cx="5689600" cy="465296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6563" name="Прямоугольник 1"/>
          <p:cNvSpPr>
            <a:spLocks noChangeArrowheads="1"/>
          </p:cNvSpPr>
          <p:nvPr/>
        </p:nvSpPr>
        <p:spPr bwMode="auto">
          <a:xfrm>
            <a:off x="1835150" y="1268413"/>
            <a:ext cx="5689600" cy="831850"/>
          </a:xfrm>
          <a:prstGeom prst="rect">
            <a:avLst/>
          </a:prstGeom>
          <a:solidFill>
            <a:schemeClr val="bg1">
              <a:alpha val="43137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Угадать следы медведя, зайца(1 команда), лося и росомахи (2 команда)</a:t>
            </a:r>
          </a:p>
        </p:txBody>
      </p:sp>
      <p:sp>
        <p:nvSpPr>
          <p:cNvPr id="66564" name="Прямоугольник 2"/>
          <p:cNvSpPr>
            <a:spLocks noChangeArrowheads="1"/>
          </p:cNvSpPr>
          <p:nvPr/>
        </p:nvSpPr>
        <p:spPr bwMode="auto">
          <a:xfrm>
            <a:off x="2311400" y="117475"/>
            <a:ext cx="4748213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Конкурс «Следопыт»</a:t>
            </a:r>
            <a:r>
              <a:rPr lang="ru-RU" sz="36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9856"/>
            </a:gs>
            <a:gs pos="14999">
              <a:srgbClr val="38985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1619250" y="1484313"/>
            <a:ext cx="6265863" cy="2954337"/>
          </a:xfrm>
          <a:prstGeom prst="rect">
            <a:avLst/>
          </a:prstGeom>
          <a:solidFill>
            <a:srgbClr val="75E778">
              <a:alpha val="36862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За 7 -9 мин придумать стих, по предложенным рифмам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/>
          </a:p>
        </p:txBody>
      </p:sp>
      <p:sp>
        <p:nvSpPr>
          <p:cNvPr id="67587" name="Прямоугольник 2"/>
          <p:cNvSpPr>
            <a:spLocks noChangeArrowheads="1"/>
          </p:cNvSpPr>
          <p:nvPr/>
        </p:nvSpPr>
        <p:spPr bwMode="auto">
          <a:xfrm flipH="1">
            <a:off x="6553200" y="395288"/>
            <a:ext cx="44450" cy="261937"/>
          </a:xfrm>
          <a:prstGeom prst="rect">
            <a:avLst/>
          </a:prstGeom>
          <a:solidFill>
            <a:schemeClr val="bg1">
              <a:alpha val="32941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19250" y="2636838"/>
          <a:ext cx="6278563" cy="2835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8846"/>
                <a:gridCol w="3138846"/>
              </a:tblGrid>
              <a:tr h="248831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команда</a:t>
                      </a:r>
                    </a:p>
                    <a:p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……охраняю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…….не забываю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……..храню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…….люблю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5E7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команда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………знать</a:t>
                      </a:r>
                    </a:p>
                    <a:p>
                      <a:pPr algn="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….защищать</a:t>
                      </a:r>
                    </a:p>
                    <a:p>
                      <a:pPr algn="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………чистой</a:t>
                      </a:r>
                    </a:p>
                    <a:p>
                      <a:pPr algn="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…….лучистой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5E778"/>
                    </a:solidFill>
                  </a:tcPr>
                </a:tc>
              </a:tr>
            </a:tbl>
          </a:graphicData>
        </a:graphic>
      </p:graphicFrame>
      <p:sp>
        <p:nvSpPr>
          <p:cNvPr id="67596" name="Прямоугольник 4"/>
          <p:cNvSpPr>
            <a:spLocks noChangeArrowheads="1"/>
          </p:cNvSpPr>
          <p:nvPr/>
        </p:nvSpPr>
        <p:spPr bwMode="auto">
          <a:xfrm>
            <a:off x="2527300" y="341313"/>
            <a:ext cx="4243388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Конкурс «Буриме</a:t>
            </a:r>
            <a:r>
              <a:rPr lang="ru-RU" sz="3600" b="1"/>
              <a:t>»</a:t>
            </a:r>
            <a:r>
              <a:rPr lang="ru-RU" sz="3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Прямоугольник 4"/>
          <p:cNvSpPr>
            <a:spLocks noChangeArrowheads="1"/>
          </p:cNvSpPr>
          <p:nvPr/>
        </p:nvSpPr>
        <p:spPr bwMode="auto">
          <a:xfrm>
            <a:off x="7505700" y="6580188"/>
            <a:ext cx="16383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3"/>
              </a:rPr>
              <a:t>http://www.prozagadki.ru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4" descr="http://content.foto.mail.ru/mail/nadia-kirik/111/h-2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1275" y="0"/>
            <a:ext cx="9324975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98424" y="116632"/>
            <a:ext cx="172194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Загадки</a:t>
            </a:r>
            <a:endParaRPr lang="ru-RU" sz="3600" dirty="0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013075" y="1717675"/>
            <a:ext cx="3744913" cy="150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5125">
              <a:lnSpc>
                <a:spcPct val="115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В тихом домике на ветке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>      От дождя укрылись детки.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>      В тёмных горенках сидят,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>      Из-под ставенок глядя. 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333750" y="1838325"/>
            <a:ext cx="2657475" cy="1125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В сенокос - горька, </a:t>
            </a:r>
          </a:p>
          <a:p>
            <a:pPr indent="342900" algn="just">
              <a:lnSpc>
                <a:spcPct val="115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а в мороз - сладка,</a:t>
            </a:r>
          </a:p>
          <a:p>
            <a:pPr indent="342900" algn="just">
              <a:lnSpc>
                <a:spcPct val="115000"/>
              </a:lnSpc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Что за ягодка? 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328863" y="1803400"/>
            <a:ext cx="45720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У меня длинней иголки, чем у елки.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>        Очень прямо я расту в высоту.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>         Если я не на опушке,</a:t>
            </a:r>
            <a:br>
              <a:rPr lang="ru-RU" sz="2000"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latin typeface="Times New Roman" pitchFamily="18" charset="0"/>
                <a:cs typeface="Times New Roman" pitchFamily="18" charset="0"/>
              </a:rPr>
              <a:t>         Ветви-только на макушке</a:t>
            </a:r>
            <a:endParaRPr lang="ru-RU" sz="20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073400" y="1827213"/>
            <a:ext cx="3095625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Стоит красавица –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         Всем нравится.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         Платье потерялось,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        А пуговицы остались</a:t>
            </a:r>
            <a:endParaRPr lang="ru-RU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795713" y="2941638"/>
            <a:ext cx="173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кедровые орехи</a:t>
            </a:r>
            <a:endParaRPr lang="ru-RU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189413" y="2978150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калина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4022725" y="3027363"/>
            <a:ext cx="1096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черемуха</a:t>
            </a:r>
            <a:endParaRPr lang="ru-RU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148138" y="3005138"/>
            <a:ext cx="738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сосна</a:t>
            </a:r>
            <a:endParaRPr lang="ru-RU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3067050" y="1717675"/>
            <a:ext cx="3384550" cy="1366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Я красна, я кисла, </a:t>
            </a:r>
          </a:p>
          <a:p>
            <a:pPr indent="342900" algn="just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На болоте я росла, </a:t>
            </a:r>
          </a:p>
          <a:p>
            <a:pPr indent="342900" algn="just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Созревала под снежком,</a:t>
            </a:r>
          </a:p>
          <a:p>
            <a:pPr indent="342900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Ну-ка, кто со мной знаком?  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089400" y="3000375"/>
            <a:ext cx="963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клюква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 animBg="1"/>
      <p:bldP spid="15" grpId="1" animBg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1DF45"/>
            </a:gs>
            <a:gs pos="2000">
              <a:srgbClr val="41DF45"/>
            </a:gs>
            <a:gs pos="7001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elo.tomsk.ru/images/epos2010/Shoria/DSC_06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765175"/>
            <a:ext cx="906938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0" y="9525"/>
            <a:ext cx="91440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latin typeface="Times New Roman" pitchFamily="18" charset="0"/>
                <a:cs typeface="Times New Roman" pitchFamily="18" charset="0"/>
              </a:rPr>
              <a:t>О чем сегодня будем говорить на занятии?</a:t>
            </a:r>
          </a:p>
        </p:txBody>
      </p:sp>
      <p:pic>
        <p:nvPicPr>
          <p:cNvPr id="1028" name="Picture 4" descr="http://www.troitsk.org/photos/photos/109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765175"/>
            <a:ext cx="913130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img-fotki.yandex.ru/get/3314/lorinas.5/0_6c19_b3b63a99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5175"/>
            <a:ext cx="914400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://www.stihi.ru/pics/2011/03/08/51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75" y="765175"/>
            <a:ext cx="9159875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http://www.stihi.ru/pics/2011/10/31/22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9050" y="701675"/>
            <a:ext cx="9167813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9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4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4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8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8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Прямоугольник 2"/>
          <p:cNvSpPr>
            <a:spLocks noChangeArrowheads="1"/>
          </p:cNvSpPr>
          <p:nvPr/>
        </p:nvSpPr>
        <p:spPr bwMode="auto">
          <a:xfrm>
            <a:off x="5700713" y="6596063"/>
            <a:ext cx="3438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hlinkClick r:id="rId2"/>
              </a:rPr>
              <a:t>http://bio.1september.ru/article.php?ID=200900203</a:t>
            </a:r>
            <a:endParaRPr lang="ru-RU" sz="1100"/>
          </a:p>
        </p:txBody>
      </p:sp>
      <p:pic>
        <p:nvPicPr>
          <p:cNvPr id="70658" name="Picture 4" descr="http://shoria.su/images/gallery/priroda-shorii/shoria-mras-su-obzo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28575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bio.1september.ru/2009/02/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" y="1628775"/>
            <a:ext cx="3521075" cy="44751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98450" y="6227763"/>
            <a:ext cx="36925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Не беречь поросли – не видать леса</a:t>
            </a: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03575" y="0"/>
            <a:ext cx="3035300" cy="981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Ребусы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составить пословицу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2636838"/>
            <a:ext cx="5284788" cy="1800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292725" y="6230938"/>
            <a:ext cx="36115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Нет земли краше, чем страна наша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6013" y="1125538"/>
            <a:ext cx="1331912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 команда 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94463" y="1166813"/>
            <a:ext cx="1266825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 команда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7917"/>
            </a:gs>
            <a:gs pos="14999">
              <a:srgbClr val="157917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58888" y="2852738"/>
            <a:ext cx="6985000" cy="3097212"/>
          </a:xfrm>
          <a:solidFill>
            <a:srgbClr val="75E778">
              <a:alpha val="42000"/>
            </a:srgbClr>
          </a:solidFill>
          <a:ln w="28575"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ru-RU" sz="280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Вырос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лес, так будет и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топорище.</a:t>
            </a:r>
          </a:p>
          <a:p>
            <a:pPr algn="l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В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 не съездишь, так и дома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замерзнешь.</a:t>
            </a:r>
          </a:p>
          <a:p>
            <a:pPr algn="l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Леса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ветра защищают, урожаю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помогают.</a:t>
            </a:r>
          </a:p>
          <a:p>
            <a:pPr algn="l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Каково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лес кликнешь, таково и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откликнется.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У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леса, как у беса, всего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много.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Лес 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вода - брат и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сестра.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33488" y="2781300"/>
          <a:ext cx="7007225" cy="3168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624064"/>
              </a:tblGrid>
              <a:tr h="316835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команда</a:t>
                      </a:r>
                    </a:p>
                    <a:p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1.Вырос лес, так будет и ……..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Леса от ветра защищают, урожаю ……..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У леса, как у беса, всего …..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5E7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команда</a:t>
                      </a:r>
                    </a:p>
                    <a:p>
                      <a:endParaRPr lang="ru-RU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В лес не съездишь, так и дома ……….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2.Каково в лес кликнешь, таково ………..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Лес и вода - брат и ……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5E778"/>
                    </a:solidFill>
                  </a:tcPr>
                </a:tc>
              </a:tr>
            </a:tbl>
          </a:graphicData>
        </a:graphic>
      </p:graphicFrame>
      <p:sp>
        <p:nvSpPr>
          <p:cNvPr id="71691" name="Прямоугольник 4"/>
          <p:cNvSpPr>
            <a:spLocks noChangeArrowheads="1"/>
          </p:cNvSpPr>
          <p:nvPr/>
        </p:nvSpPr>
        <p:spPr bwMode="auto">
          <a:xfrm>
            <a:off x="3273425" y="1609725"/>
            <a:ext cx="2779713" cy="461963"/>
          </a:xfrm>
          <a:prstGeom prst="rect">
            <a:avLst/>
          </a:prstGeom>
          <a:solidFill>
            <a:srgbClr val="75E778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Закончи пословицы</a:t>
            </a:r>
          </a:p>
        </p:txBody>
      </p:sp>
      <p:sp>
        <p:nvSpPr>
          <p:cNvPr id="71692" name="Прямоугольник 5"/>
          <p:cNvSpPr>
            <a:spLocks noChangeArrowheads="1"/>
          </p:cNvSpPr>
          <p:nvPr/>
        </p:nvSpPr>
        <p:spPr bwMode="auto">
          <a:xfrm>
            <a:off x="2849563" y="333375"/>
            <a:ext cx="3775075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Пословицы о лесе</a:t>
            </a:r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3" descr="IMG_48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33500" y="188913"/>
            <a:ext cx="6456363" cy="1322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Любите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 родной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Сибирский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край!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Часто  путешествуйте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уголкам Кемеровской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области,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узнавайте и открывайте неизведанное.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Интересуйтесь и любите свою малую Родину!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AutoShape 2" descr="http://content.foto.mail.ru/mail/nadia-kirik/111/h-2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3730" name="Picture 2" descr="http://img-fotki.yandex.ru/get/6502/155023954.e/0_99631_b3f0cb1e_-3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925"/>
            <a:ext cx="913288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Прямоугольник 11"/>
          <p:cNvSpPr>
            <a:spLocks noChangeArrowheads="1"/>
          </p:cNvSpPr>
          <p:nvPr/>
        </p:nvSpPr>
        <p:spPr bwMode="auto">
          <a:xfrm>
            <a:off x="280988" y="5414963"/>
            <a:ext cx="8572500" cy="101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>
                <a:latin typeface="Times New Roman" pitchFamily="18" charset="0"/>
                <a:cs typeface="Times New Roman" pitchFamily="18" charset="0"/>
              </a:rPr>
              <a:t>«Путешествуйте в меру своих сил и свободного времени, потому что каждое путешествие - это проникновение в область значительного прекрасного» К.Г. Паустовский</a:t>
            </a:r>
          </a:p>
        </p:txBody>
      </p:sp>
      <p:sp>
        <p:nvSpPr>
          <p:cNvPr id="73732" name="Прямоугольник 8"/>
          <p:cNvSpPr>
            <a:spLocks noChangeArrowheads="1"/>
          </p:cNvSpPr>
          <p:nvPr/>
        </p:nvSpPr>
        <p:spPr bwMode="auto">
          <a:xfrm>
            <a:off x="6602413" y="6427788"/>
            <a:ext cx="25384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hlinkClick r:id="rId3"/>
              </a:rPr>
              <a:t>http://fotki.yandex.ru</a:t>
            </a:r>
            <a:endParaRPr lang="ru-RU" sz="1100"/>
          </a:p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4"/>
              </a:rPr>
              <a:t>pressa.ru</a:t>
            </a:r>
            <a:r>
              <a:rPr lang="en-US" sz="1100">
                <a:latin typeface="Times New Roman" pitchFamily="18" charset="0"/>
                <a:cs typeface="Times New Roman" pitchFamily="18" charset="0"/>
              </a:rPr>
              <a:t>›</a:t>
            </a:r>
            <a:r>
              <a:rPr lang="en-US" sz="1100" u="sng">
                <a:latin typeface="Times New Roman" pitchFamily="18" charset="0"/>
                <a:cs typeface="Times New Roman" pitchFamily="18" charset="0"/>
                <a:hlinkClick r:id="rId5"/>
              </a:rPr>
              <a:t>Anonspublication/show/id/2057</a:t>
            </a: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tx2">
                <a:lumMod val="40000"/>
                <a:lumOff val="60000"/>
              </a:schemeClr>
            </a:gs>
            <a:gs pos="6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8247" y="636692"/>
            <a:ext cx="4789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rgbClr val="00B05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600" b="1" dirty="0">
                <a:ln w="12700">
                  <a:solidFill>
                    <a:srgbClr val="00B05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за внимание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73238"/>
            <a:ext cx="60579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9856"/>
            </a:gs>
            <a:gs pos="14999">
              <a:srgbClr val="389856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0" y="908050"/>
            <a:ext cx="2124075" cy="2376488"/>
          </a:xfrm>
          <a:solidFill>
            <a:schemeClr val="bg1"/>
          </a:solidFill>
        </p:spPr>
        <p:txBody>
          <a:bodyPr/>
          <a:lstStyle/>
          <a:p>
            <a:r>
              <a:rPr lang="ru-RU" sz="3600" smtClean="0"/>
              <a:t>Интернет ресурсы: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95513" y="365125"/>
          <a:ext cx="6961187" cy="621823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960421"/>
              </a:tblGrid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1. Из личного  фотоальбома Крепких Н.В</a:t>
                      </a:r>
                      <a:r>
                        <a:rPr lang="ru-RU" smtClean="0">
                          <a:solidFill>
                            <a:schemeClr val="tx1"/>
                          </a:solidFill>
                        </a:rPr>
                        <a:t>. , учителя нач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. классов.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2"/>
                        </a:rPr>
                        <a:t>http://art.novokuznetsk.su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3"/>
                        </a:rPr>
                        <a:t>http://biouroki.ru 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4"/>
                        </a:rPr>
                        <a:t>http://birds-altay.ru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5"/>
                        </a:rPr>
                        <a:t>http://festival.1september.ru/authors</a:t>
                      </a:r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/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207-453-884</a:t>
                      </a:r>
                      <a:endParaRPr lang="ru-RU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6"/>
                        </a:rPr>
                        <a:t>http://fotki.yandex.ru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7"/>
                        </a:rPr>
                        <a:t>http://images.yandex.ru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8. 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  <a:hlinkClick r:id="rId8"/>
                        </a:rPr>
                        <a:t>http://myski.su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9.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9"/>
                        </a:rPr>
                        <a:t>http://news.ngs.ru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10.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  <a:hlinkClick r:id="rId6"/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6"/>
                        </a:rPr>
                        <a:t>http://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0"/>
                        </a:rPr>
                        <a:t>pressa.ru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›</a:t>
                      </a:r>
                      <a:r>
                        <a:rPr lang="en-US" u="sng" dirty="0" smtClean="0">
                          <a:solidFill>
                            <a:schemeClr val="tx1"/>
                          </a:solidFill>
                          <a:hlinkClick r:id="rId11"/>
                        </a:rPr>
                        <a:t>Anonspublication/show/id/2057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11.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2"/>
                        </a:rPr>
                        <a:t>http://prozagadki.ru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12.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3"/>
                        </a:rPr>
                        <a:t>http://rutracker.org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13. 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  <a:hlinkClick r:id="rId14"/>
                        </a:rPr>
                        <a:t>http://sewelew.ru/bogatstvo-shorii/bogatstvo-shorii#ixzz2f9pInl11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14.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5"/>
                        </a:rPr>
                        <a:t>http://shema-dohoda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15.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6"/>
                        </a:rPr>
                        <a:t>http://sheregesh.su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16.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7"/>
                        </a:rPr>
                        <a:t>http://smito.ru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17. 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  <a:hlinkClick r:id="rId18"/>
                        </a:rPr>
                        <a:t>http://tash-school9.narod.ru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18.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19"/>
                        </a:rPr>
                        <a:t>http://www.nvkz.kuzbass.net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19. </a:t>
                      </a:r>
                      <a:r>
                        <a:rPr lang="ru-RU" u="sng" dirty="0" smtClean="0">
                          <a:solidFill>
                            <a:schemeClr val="tx1"/>
                          </a:solidFill>
                          <a:hlinkClick r:id="rId20"/>
                        </a:rPr>
                        <a:t>http://</a:t>
                      </a:r>
                      <a:r>
                        <a:rPr lang="ru-RU" u="none" dirty="0" smtClean="0">
                          <a:solidFill>
                            <a:schemeClr val="tx1"/>
                          </a:solidFill>
                          <a:hlinkClick r:id="rId20"/>
                        </a:rPr>
                        <a:t>wiki.kem-edu.ru</a:t>
                      </a:r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r>
                        <a:rPr lang="ru-RU" u="none" dirty="0" smtClean="0">
                          <a:solidFill>
                            <a:schemeClr val="tx1"/>
                          </a:solidFill>
                        </a:rPr>
                        <a:t>20.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21"/>
                        </a:rPr>
                        <a:t>http://www.kuzbass85.ru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21.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hlinkClick r:id="rId22"/>
                        </a:rPr>
                        <a:t>http://www.zapoved.net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22.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hlinkClick r:id="rId23"/>
                        </a:rPr>
                        <a:t>http://www.shor-np.kemv.ru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 descr="IMG_12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0"/>
            <a:ext cx="919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5"/>
          <p:cNvSpPr>
            <a:spLocks noChangeArrowheads="1"/>
          </p:cNvSpPr>
          <p:nvPr/>
        </p:nvSpPr>
        <p:spPr bwMode="auto">
          <a:xfrm>
            <a:off x="1763713" y="2060575"/>
            <a:ext cx="5022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97088" y="265113"/>
            <a:ext cx="48053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Вот и вырвался всё-таки в горы я.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endParaRPr lang="ru-RU" sz="240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260600" y="69532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И не важно, что лишь на два дня.</a:t>
            </a:r>
            <a:endParaRPr lang="ru-RU" sz="240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255838" y="1096963"/>
            <a:ext cx="4646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Знаменитая Горная Шория,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endParaRPr lang="ru-RU" sz="24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255838" y="1511300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Словно друга, встречает меня.   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u="sng">
                <a:latin typeface="Times New Roman" pitchFamily="18" charset="0"/>
                <a:cs typeface="Times New Roman" pitchFamily="18" charset="0"/>
                <a:hlinkClick r:id="rId3"/>
              </a:rPr>
              <a:t>Владимир Семизаров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9B11F"/>
            </a:gs>
            <a:gs pos="14999">
              <a:srgbClr val="29B11F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>
          <a:xfrm>
            <a:off x="30163" y="0"/>
            <a:ext cx="9144000" cy="1628775"/>
          </a:xfrm>
          <a:solidFill>
            <a:srgbClr val="20BA24">
              <a:alpha val="81960"/>
            </a:srgbClr>
          </a:solidFill>
        </p:spPr>
        <p:txBody>
          <a:bodyPr/>
          <a:lstStyle/>
          <a:p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smtClean="0"/>
              <a:t>Федеральное государственное бюджетное учреждение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b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8175" y="4581525"/>
            <a:ext cx="5688013" cy="576263"/>
          </a:xfrm>
          <a:solidFill>
            <a:schemeClr val="bg1"/>
          </a:solidFill>
        </p:spPr>
        <p:txBody>
          <a:bodyPr/>
          <a:lstStyle/>
          <a:p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Общая площадь: 413800 га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Прямоугольник 1"/>
          <p:cNvSpPr>
            <a:spLocks noChangeArrowheads="1"/>
          </p:cNvSpPr>
          <p:nvPr/>
        </p:nvSpPr>
        <p:spPr bwMode="auto">
          <a:xfrm>
            <a:off x="1116013" y="2492375"/>
            <a:ext cx="7050087" cy="6461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«Шорский национальный парк»</a:t>
            </a:r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913" y="82550"/>
            <a:ext cx="6840537" cy="332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 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1926 г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Горно-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Шорский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национальный район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1939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район был ликвидирован, в связи с развитием горнодобывающей промышлености.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Образован парк постановлением Совета Министров РСФСР от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27.12.1989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№ 386 с целью сохранения уникального природного комплекса Горной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Шории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и создания условий для развития организованного отдыха трудящихся.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  <a:hlinkClick r:id="rId3"/>
              </a:rPr>
              <a:t>                             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7578725" y="6565900"/>
            <a:ext cx="1538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Times New Roman" pitchFamily="18" charset="0"/>
                <a:cs typeface="Times New Roman" pitchFamily="18" charset="0"/>
                <a:hlinkClick r:id="rId3"/>
              </a:rPr>
              <a:t>http://www.zapoved.net</a:t>
            </a:r>
            <a:endParaRPr lang="ru-RU" sz="1100"/>
          </a:p>
        </p:txBody>
      </p:sp>
      <p:pic>
        <p:nvPicPr>
          <p:cNvPr id="2050" name="Picture 2" descr="http://galt-auto.ru/_ph/717/2/6770197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2388" y="3614738"/>
            <a:ext cx="3987800" cy="3249612"/>
          </a:xfrm>
          <a:prstGeom prst="rect">
            <a:avLst/>
          </a:prstGeom>
          <a:noFill/>
        </p:spPr>
      </p:pic>
      <p:pic>
        <p:nvPicPr>
          <p:cNvPr id="2052" name="Picture 4" descr="http://galt-auto.ru/_ph/718/2/132442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3578225"/>
            <a:ext cx="4876800" cy="325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9C2F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zapoved.net/catalog/img_originals/3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-49213"/>
            <a:ext cx="5194300" cy="69135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427663" y="404813"/>
            <a:ext cx="3536950" cy="6038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Граничит с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Алтаем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(по хребту 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Бийская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грива) и Хакасией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Абаканскому хребту).</a:t>
            </a:r>
            <a:b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Здесь смыкаются отроги Кузнецкого Алатау, Алтая и Саян 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Мустаг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гора Зеленая, горы: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Кубез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Патын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Куль-Тайга). Протяженность территории с севера на юг 170 км, с запада на восток 100 км.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CA44B"/>
            </a:gs>
            <a:gs pos="14999">
              <a:srgbClr val="2CA44B"/>
            </a:gs>
            <a:gs pos="44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:\File054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303213"/>
            <a:ext cx="5605462" cy="66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84350" y="188913"/>
            <a:ext cx="5908675" cy="646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   </a:t>
            </a:r>
            <a:r>
              <a:rPr lang="ru-RU" sz="2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Таштагол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гор шория доклад(1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гор шория доклад(1)</Template>
  <TotalTime>1693</TotalTime>
  <Words>1437</Words>
  <Application>Microsoft Office PowerPoint</Application>
  <PresentationFormat>Экран (4:3)</PresentationFormat>
  <Paragraphs>276</Paragraphs>
  <Slides>45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гор шория доклад(1)</vt:lpstr>
      <vt:lpstr>1_Тема Office</vt:lpstr>
      <vt:lpstr>Слайд 1</vt:lpstr>
      <vt:lpstr>Слайд 2</vt:lpstr>
      <vt:lpstr>Слайд 3</vt:lpstr>
      <vt:lpstr>Слайд 4</vt:lpstr>
      <vt:lpstr>Слайд 5</vt:lpstr>
      <vt:lpstr>  Федеральное государственное бюджетное учреждение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Интернет ресурсы: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 учреждение  «Шорский национальный парк»</dc:title>
  <dc:creator>user</dc:creator>
  <cp:lastModifiedBy>User</cp:lastModifiedBy>
  <cp:revision>158</cp:revision>
  <dcterms:created xsi:type="dcterms:W3CDTF">2012-11-29T13:17:07Z</dcterms:created>
  <dcterms:modified xsi:type="dcterms:W3CDTF">2014-07-19T18:28:28Z</dcterms:modified>
</cp:coreProperties>
</file>