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3" r:id="rId4"/>
    <p:sldId id="272" r:id="rId5"/>
    <p:sldId id="274" r:id="rId6"/>
    <p:sldId id="278" r:id="rId7"/>
    <p:sldId id="257" r:id="rId8"/>
    <p:sldId id="258" r:id="rId9"/>
    <p:sldId id="279" r:id="rId10"/>
    <p:sldId id="259" r:id="rId11"/>
    <p:sldId id="266" r:id="rId12"/>
    <p:sldId id="260" r:id="rId13"/>
    <p:sldId id="261" r:id="rId14"/>
    <p:sldId id="267" r:id="rId15"/>
    <p:sldId id="264" r:id="rId16"/>
    <p:sldId id="265" r:id="rId17"/>
    <p:sldId id="268" r:id="rId18"/>
    <p:sldId id="262" r:id="rId19"/>
    <p:sldId id="263" r:id="rId20"/>
    <p:sldId id="276" r:id="rId21"/>
    <p:sldId id="277" r:id="rId22"/>
    <p:sldId id="280" r:id="rId23"/>
    <p:sldId id="275" r:id="rId24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9999"/>
    <a:srgbClr val="008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0293F2-CD45-49B2-B77E-012B68B35C2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2F4D-7CAF-4453-9B09-BB8C106256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EB872-C4A3-4F54-8289-01956A479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D97E69-170C-4B3B-B242-A2E9D61563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1F72F-C0F0-48D5-95A7-731EF2AFDB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79F16-241B-4CC9-9285-BAD74C7482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87299-F4FA-4D77-9ABD-4DE8164851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E202-2D2C-4EB4-8D48-8A4FD2ADCA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D9EF5-8BCA-4725-B537-D314514E9A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90B96-538A-41B4-98D8-9AD04123CC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B96F9-3396-40E1-9329-C81C9755EB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9BD8F-D246-4BD7-8937-E2DA807057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3513E686-3D9C-4FBB-BD76-78DFC6726C6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../../../Physiks/Open%20Physics%202.5%20part%201/content/models/isothermicProces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../../../../Physiks/Open%20Physics%202.5%20part%201/content/models/isochoricProces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../../../../Physiks/Open%20Physics%202.5%20part%201/content/models/isobaricProces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229600" cy="2879725"/>
          </a:xfrm>
        </p:spPr>
        <p:txBody>
          <a:bodyPr/>
          <a:lstStyle/>
          <a:p>
            <a:pPr algn="ctr"/>
            <a:r>
              <a:rPr lang="ru-RU" sz="6600"/>
              <a:t>Изопроцессы </a:t>
            </a:r>
            <a:br>
              <a:rPr lang="ru-RU" sz="6600"/>
            </a:br>
            <a:r>
              <a:rPr lang="ru-RU" sz="6600"/>
              <a:t>в идеальном газе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32525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Изопроцессы</a:t>
            </a:r>
            <a:r>
              <a:rPr lang="ru-RU" b="1"/>
              <a:t> </a:t>
            </a:r>
            <a:r>
              <a:rPr lang="ru-RU">
                <a:solidFill>
                  <a:schemeClr val="tx1"/>
                </a:solidFill>
              </a:rPr>
              <a:t>- </a:t>
            </a:r>
            <a:r>
              <a:rPr lang="ru-RU" sz="3600">
                <a:solidFill>
                  <a:schemeClr val="tx1"/>
                </a:solidFill>
              </a:rPr>
              <a:t>процессы, происходящие при постоянном значении одного из параметров состояния (</a:t>
            </a:r>
            <a:r>
              <a:rPr lang="en-US" sz="3600">
                <a:solidFill>
                  <a:schemeClr val="tx1"/>
                </a:solidFill>
              </a:rPr>
              <a:t>T,V </a:t>
            </a:r>
            <a:r>
              <a:rPr lang="ru-RU" sz="3600">
                <a:solidFill>
                  <a:schemeClr val="tx1"/>
                </a:solidFill>
              </a:rPr>
              <a:t>или </a:t>
            </a:r>
            <a:r>
              <a:rPr lang="en-US" sz="3600">
                <a:solidFill>
                  <a:schemeClr val="tx1"/>
                </a:solidFill>
              </a:rPr>
              <a:t>P)</a:t>
            </a:r>
            <a:r>
              <a:rPr lang="ru-RU" sz="3600">
                <a:solidFill>
                  <a:schemeClr val="tx1"/>
                </a:solidFill>
              </a:rPr>
              <a:t> с данной массой газа.</a:t>
            </a:r>
            <a:endParaRPr lang="ru-RU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29198"/>
            <a:ext cx="8229600" cy="109060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 dirty="0">
                <a:hlinkClick r:id="rId2" action="ppaction://hlinkfile"/>
              </a:rPr>
              <a:t>Изотермический процесс</a:t>
            </a:r>
            <a:endParaRPr lang="ru-RU" sz="4400" b="1" dirty="0"/>
          </a:p>
        </p:txBody>
      </p:sp>
      <p:pic>
        <p:nvPicPr>
          <p:cNvPr id="114693" name="Picture 5" descr="http://uchim.net/a/img/physics/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71480"/>
            <a:ext cx="5357850" cy="42892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416175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Изотермический процесс</a:t>
            </a:r>
            <a:r>
              <a:rPr lang="ru-RU" b="1"/>
              <a:t> </a:t>
            </a:r>
            <a:r>
              <a:rPr lang="ru-RU"/>
              <a:t>– </a:t>
            </a:r>
            <a:r>
              <a:rPr lang="ru-RU" sz="3200"/>
              <a:t>процесс, происходящий при постоянной температуре ( Т = со</a:t>
            </a:r>
            <a:r>
              <a:rPr lang="en-US" sz="3200"/>
              <a:t>nst ).</a:t>
            </a:r>
            <a:endParaRPr lang="ru-RU" b="1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23850" y="3429000"/>
            <a:ext cx="3167063" cy="1008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323850" y="357346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PV / T = const</a:t>
            </a:r>
            <a:endParaRPr lang="ru-RU" sz="3200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3635375" y="3933825"/>
            <a:ext cx="2305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635375" y="3141663"/>
            <a:ext cx="2087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T = const</a:t>
            </a:r>
            <a:endParaRPr lang="ru-RU" sz="3200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5940425" y="2781300"/>
            <a:ext cx="2898775" cy="2160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6011863" y="3068638"/>
            <a:ext cx="26749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PV = const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P</a:t>
            </a:r>
            <a:r>
              <a:rPr lang="en-US" sz="3200" baseline="-25000"/>
              <a:t>1</a:t>
            </a:r>
            <a:r>
              <a:rPr lang="en-US" sz="3200"/>
              <a:t>/P</a:t>
            </a:r>
            <a:r>
              <a:rPr lang="en-US" sz="3200" baseline="-25000"/>
              <a:t>2</a:t>
            </a:r>
            <a:r>
              <a:rPr lang="en-US" sz="3200"/>
              <a:t>=V</a:t>
            </a:r>
            <a:r>
              <a:rPr lang="en-US" sz="3200" baseline="-25000"/>
              <a:t>2</a:t>
            </a:r>
            <a:r>
              <a:rPr lang="en-US" sz="3200"/>
              <a:t>/V</a:t>
            </a:r>
            <a:r>
              <a:rPr lang="en-US" sz="3200" baseline="-25000"/>
              <a:t>1</a:t>
            </a:r>
            <a:endParaRPr lang="ru-RU" sz="3200"/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6019800" y="4495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Закон Бойля-Мариотта</a:t>
            </a:r>
          </a:p>
        </p:txBody>
      </p:sp>
      <p:pic>
        <p:nvPicPr>
          <p:cNvPr id="105484" name="Picture 12" descr="Бой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4508500"/>
            <a:ext cx="1584325" cy="2089150"/>
          </a:xfrm>
          <a:prstGeom prst="rect">
            <a:avLst/>
          </a:prstGeom>
          <a:noFill/>
        </p:spPr>
      </p:pic>
      <p:pic>
        <p:nvPicPr>
          <p:cNvPr id="105485" name="Picture 13" descr="Мариот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508500"/>
            <a:ext cx="1558925" cy="2089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utoUpdateAnimBg="0"/>
      <p:bldP spid="105477" grpId="0" animBg="1"/>
      <p:bldP spid="105478" grpId="0" autoUpdateAnimBg="0"/>
      <p:bldP spid="105479" grpId="0" animBg="1"/>
      <p:bldP spid="105480" grpId="0" autoUpdateAnimBg="0"/>
      <p:bldP spid="105481" grpId="0" animBg="1" autoUpdateAnimBg="0"/>
      <p:bldP spid="105482" grpId="0" autoUpdateAnimBg="0"/>
      <p:bldP spid="1054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2200275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Изотерма</a:t>
            </a:r>
            <a:r>
              <a:rPr lang="ru-RU">
                <a:solidFill>
                  <a:schemeClr val="hlink"/>
                </a:solidFill>
              </a:rPr>
              <a:t>-</a:t>
            </a:r>
            <a:r>
              <a:rPr lang="ru-RU"/>
              <a:t> </a:t>
            </a:r>
            <a:r>
              <a:rPr lang="ru-RU" sz="3200"/>
              <a:t>график зависимости между параметрами состояния газа при </a:t>
            </a:r>
            <a:r>
              <a:rPr lang="en-US" sz="3200">
                <a:solidFill>
                  <a:schemeClr val="tx1"/>
                </a:solidFill>
              </a:rPr>
              <a:t>T=const</a:t>
            </a:r>
            <a:r>
              <a:rPr lang="en-US" sz="3200"/>
              <a:t>.</a:t>
            </a:r>
            <a:endParaRPr lang="ru-RU" sz="3200" b="1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 flipV="1">
            <a:off x="6588125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 flipV="1">
            <a:off x="3635375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6588125" y="5589588"/>
            <a:ext cx="2376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3635375" y="5589588"/>
            <a:ext cx="2376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313213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60848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2843213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5651500" y="56610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8567738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108571" name="Freeform 27"/>
          <p:cNvSpPr>
            <a:spLocks/>
          </p:cNvSpPr>
          <p:nvPr/>
        </p:nvSpPr>
        <p:spPr bwMode="auto">
          <a:xfrm rot="293717">
            <a:off x="1258888" y="3789363"/>
            <a:ext cx="1582737" cy="1152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" y="861"/>
              </a:cxn>
              <a:cxn ang="0">
                <a:pos x="1633" y="1043"/>
              </a:cxn>
            </a:cxnLst>
            <a:rect l="0" t="0" r="r" b="b"/>
            <a:pathLst>
              <a:path w="1633" h="1043">
                <a:moveTo>
                  <a:pt x="0" y="0"/>
                </a:moveTo>
                <a:cubicBezTo>
                  <a:pt x="136" y="343"/>
                  <a:pt x="272" y="687"/>
                  <a:pt x="544" y="861"/>
                </a:cubicBezTo>
                <a:cubicBezTo>
                  <a:pt x="816" y="1035"/>
                  <a:pt x="1224" y="1039"/>
                  <a:pt x="1633" y="104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2" name="Freeform 28"/>
          <p:cNvSpPr>
            <a:spLocks/>
          </p:cNvSpPr>
          <p:nvPr/>
        </p:nvSpPr>
        <p:spPr bwMode="auto">
          <a:xfrm>
            <a:off x="1116013" y="4149725"/>
            <a:ext cx="1582737" cy="1152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" y="861"/>
              </a:cxn>
              <a:cxn ang="0">
                <a:pos x="1633" y="1043"/>
              </a:cxn>
            </a:cxnLst>
            <a:rect l="0" t="0" r="r" b="b"/>
            <a:pathLst>
              <a:path w="1633" h="1043">
                <a:moveTo>
                  <a:pt x="0" y="0"/>
                </a:moveTo>
                <a:cubicBezTo>
                  <a:pt x="136" y="343"/>
                  <a:pt x="272" y="687"/>
                  <a:pt x="544" y="861"/>
                </a:cubicBezTo>
                <a:cubicBezTo>
                  <a:pt x="816" y="1035"/>
                  <a:pt x="1224" y="1039"/>
                  <a:pt x="1633" y="104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1042988" y="49418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1619250" y="414972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ru-RU"/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1066800" y="5867400"/>
            <a:ext cx="1776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Т </a:t>
            </a:r>
            <a:r>
              <a:rPr lang="ru-RU" baseline="-25000"/>
              <a:t>2  </a:t>
            </a:r>
            <a:r>
              <a:rPr lang="en-US"/>
              <a:t>&gt;</a:t>
            </a:r>
            <a:r>
              <a:rPr lang="ru-RU" baseline="-25000"/>
              <a:t> </a:t>
            </a:r>
            <a:r>
              <a:rPr lang="ru-RU"/>
              <a:t>Т 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108585" name="Line 41"/>
          <p:cNvSpPr>
            <a:spLocks noChangeShapeType="1"/>
          </p:cNvSpPr>
          <p:nvPr/>
        </p:nvSpPr>
        <p:spPr bwMode="auto">
          <a:xfrm>
            <a:off x="4648200" y="3505200"/>
            <a:ext cx="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86" name="Line 42"/>
          <p:cNvSpPr>
            <a:spLocks noChangeShapeType="1"/>
          </p:cNvSpPr>
          <p:nvPr/>
        </p:nvSpPr>
        <p:spPr bwMode="auto">
          <a:xfrm>
            <a:off x="7620000" y="3505200"/>
            <a:ext cx="0" cy="182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87" name="Line 43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88" name="Line 44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89" name="Text Box 45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1" name="Line 47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2" name="Text Box 48"/>
          <p:cNvSpPr txBox="1">
            <a:spLocks noChangeArrowheads="1"/>
          </p:cNvSpPr>
          <p:nvPr/>
        </p:nvSpPr>
        <p:spPr bwMode="auto">
          <a:xfrm>
            <a:off x="2843213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08593" name="Text Box 49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08594" name="Line 50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96" name="Text Box 52"/>
          <p:cNvSpPr txBox="1">
            <a:spLocks noChangeArrowheads="1"/>
          </p:cNvSpPr>
          <p:nvPr/>
        </p:nvSpPr>
        <p:spPr bwMode="auto">
          <a:xfrm>
            <a:off x="1042988" y="49418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108597" name="Text Box 53"/>
          <p:cNvSpPr txBox="1">
            <a:spLocks noChangeArrowheads="1"/>
          </p:cNvSpPr>
          <p:nvPr/>
        </p:nvSpPr>
        <p:spPr bwMode="auto">
          <a:xfrm>
            <a:off x="2843213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08598" name="Text Box 54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08599" name="Line 55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600" name="Line 56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601" name="Text Box 57"/>
          <p:cNvSpPr txBox="1">
            <a:spLocks noChangeArrowheads="1"/>
          </p:cNvSpPr>
          <p:nvPr/>
        </p:nvSpPr>
        <p:spPr bwMode="auto">
          <a:xfrm>
            <a:off x="1042988" y="49418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108602" name="Text Box 58"/>
          <p:cNvSpPr txBox="1">
            <a:spLocks noChangeArrowheads="1"/>
          </p:cNvSpPr>
          <p:nvPr/>
        </p:nvSpPr>
        <p:spPr bwMode="auto">
          <a:xfrm>
            <a:off x="2843213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08603" name="Text Box 59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08604" name="Line 60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605" name="Line 61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606" name="Freeform 62"/>
          <p:cNvSpPr>
            <a:spLocks/>
          </p:cNvSpPr>
          <p:nvPr/>
        </p:nvSpPr>
        <p:spPr bwMode="auto">
          <a:xfrm>
            <a:off x="1116013" y="4149725"/>
            <a:ext cx="1582737" cy="1152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" y="861"/>
              </a:cxn>
              <a:cxn ang="0">
                <a:pos x="1633" y="1043"/>
              </a:cxn>
            </a:cxnLst>
            <a:rect l="0" t="0" r="r" b="b"/>
            <a:pathLst>
              <a:path w="1633" h="1043">
                <a:moveTo>
                  <a:pt x="0" y="0"/>
                </a:moveTo>
                <a:cubicBezTo>
                  <a:pt x="136" y="343"/>
                  <a:pt x="272" y="687"/>
                  <a:pt x="544" y="861"/>
                </a:cubicBezTo>
                <a:cubicBezTo>
                  <a:pt x="816" y="1035"/>
                  <a:pt x="1224" y="1039"/>
                  <a:pt x="1633" y="104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607" name="Text Box 63"/>
          <p:cNvSpPr txBox="1">
            <a:spLocks noChangeArrowheads="1"/>
          </p:cNvSpPr>
          <p:nvPr/>
        </p:nvSpPr>
        <p:spPr bwMode="auto">
          <a:xfrm>
            <a:off x="1042988" y="49418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108608" name="Text Box 64"/>
          <p:cNvSpPr txBox="1">
            <a:spLocks noChangeArrowheads="1"/>
          </p:cNvSpPr>
          <p:nvPr/>
        </p:nvSpPr>
        <p:spPr bwMode="auto">
          <a:xfrm>
            <a:off x="2843213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08609" name="Text Box 65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08610" name="Line 66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611" name="Line 67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5286388"/>
            <a:ext cx="8229600" cy="9477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 dirty="0">
                <a:hlinkClick r:id="rId2" action="ppaction://hlinkfile"/>
              </a:rPr>
              <a:t>Изохорный процесс</a:t>
            </a:r>
            <a:endParaRPr lang="ru-RU" sz="4400" b="1" dirty="0"/>
          </a:p>
        </p:txBody>
      </p:sp>
      <p:pic>
        <p:nvPicPr>
          <p:cNvPr id="115717" name="Picture 5" descr="http://uchim.net/a/img/physics/models/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57166"/>
            <a:ext cx="6000792" cy="48932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416175"/>
          </a:xfrm>
        </p:spPr>
        <p:txBody>
          <a:bodyPr/>
          <a:lstStyle/>
          <a:p>
            <a:pPr algn="ctr"/>
            <a:r>
              <a:rPr lang="ru-RU" b="1"/>
              <a:t>Изохорный процесс </a:t>
            </a:r>
            <a:r>
              <a:rPr lang="ru-RU"/>
              <a:t>– </a:t>
            </a:r>
            <a:r>
              <a:rPr lang="ru-RU" sz="3200"/>
              <a:t>процесс, происходящий при постоянном объеме ( </a:t>
            </a:r>
            <a:r>
              <a:rPr lang="en-US" sz="3200"/>
              <a:t>V</a:t>
            </a:r>
            <a:r>
              <a:rPr lang="ru-RU" sz="3200"/>
              <a:t> = со</a:t>
            </a:r>
            <a:r>
              <a:rPr lang="en-US" sz="3200"/>
              <a:t>nst ).</a:t>
            </a:r>
            <a:endParaRPr lang="ru-RU" b="1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23850" y="3429000"/>
            <a:ext cx="3167063" cy="1008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3850" y="357346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PV / T = const</a:t>
            </a:r>
            <a:endParaRPr lang="ru-RU" sz="3200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3635375" y="3933825"/>
            <a:ext cx="2305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635375" y="3141663"/>
            <a:ext cx="2087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 = const</a:t>
            </a:r>
            <a:endParaRPr lang="ru-RU" sz="3200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940425" y="2781300"/>
            <a:ext cx="2898775" cy="2160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011863" y="3068638"/>
            <a:ext cx="2700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CC"/>
                </a:solidFill>
              </a:rPr>
              <a:t>P / </a:t>
            </a:r>
            <a:r>
              <a:rPr lang="ru-RU" sz="3200">
                <a:solidFill>
                  <a:srgbClr val="FFFFCC"/>
                </a:solidFill>
              </a:rPr>
              <a:t>Т</a:t>
            </a:r>
            <a:r>
              <a:rPr lang="en-US" sz="3200">
                <a:solidFill>
                  <a:srgbClr val="FFFFCC"/>
                </a:solidFill>
              </a:rPr>
              <a:t> = const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CC"/>
                </a:solidFill>
              </a:rPr>
              <a:t>P</a:t>
            </a:r>
            <a:r>
              <a:rPr lang="en-US" sz="3200" baseline="-25000">
                <a:solidFill>
                  <a:srgbClr val="FFFFCC"/>
                </a:solidFill>
              </a:rPr>
              <a:t>1</a:t>
            </a:r>
            <a:r>
              <a:rPr lang="en-US" sz="3200">
                <a:solidFill>
                  <a:srgbClr val="FFFFCC"/>
                </a:solidFill>
              </a:rPr>
              <a:t>/P</a:t>
            </a:r>
            <a:r>
              <a:rPr lang="en-US" sz="3200" baseline="-25000">
                <a:solidFill>
                  <a:srgbClr val="FFFFCC"/>
                </a:solidFill>
              </a:rPr>
              <a:t>2</a:t>
            </a:r>
            <a:r>
              <a:rPr lang="en-US" sz="3200">
                <a:solidFill>
                  <a:srgbClr val="FFFFCC"/>
                </a:solidFill>
              </a:rPr>
              <a:t>=T</a:t>
            </a:r>
            <a:r>
              <a:rPr lang="en-US" sz="3200" baseline="-25000">
                <a:solidFill>
                  <a:srgbClr val="FFFFCC"/>
                </a:solidFill>
              </a:rPr>
              <a:t>1</a:t>
            </a:r>
            <a:r>
              <a:rPr lang="en-US" sz="3200">
                <a:solidFill>
                  <a:srgbClr val="FFFFCC"/>
                </a:solidFill>
              </a:rPr>
              <a:t>/T</a:t>
            </a:r>
            <a:r>
              <a:rPr lang="en-US" sz="3200" baseline="-25000">
                <a:solidFill>
                  <a:srgbClr val="FFFFCC"/>
                </a:solidFill>
              </a:rPr>
              <a:t>2</a:t>
            </a:r>
            <a:endParaRPr lang="ru-RU" sz="3200">
              <a:solidFill>
                <a:srgbClr val="FFFFCC"/>
              </a:solidFill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6019800" y="4419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Закон Шарля</a:t>
            </a:r>
          </a:p>
        </p:txBody>
      </p:sp>
      <p:pic>
        <p:nvPicPr>
          <p:cNvPr id="112651" name="Picture 11" descr="sp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652963"/>
            <a:ext cx="251936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3" grpId="0" animBg="1"/>
      <p:bldP spid="112644" grpId="0" autoUpdateAnimBg="0"/>
      <p:bldP spid="112645" grpId="0" animBg="1"/>
      <p:bldP spid="112646" grpId="0" autoUpdateAnimBg="0"/>
      <p:bldP spid="112647" grpId="0" animBg="1" autoUpdateAnimBg="0"/>
      <p:bldP spid="112648" grpId="0" autoUpdateAnimBg="0"/>
      <p:bldP spid="11264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200275"/>
          </a:xfrm>
        </p:spPr>
        <p:txBody>
          <a:bodyPr/>
          <a:lstStyle/>
          <a:p>
            <a:pPr algn="ctr"/>
            <a:r>
              <a:rPr lang="ru-RU" b="1"/>
              <a:t>Изохора</a:t>
            </a:r>
            <a:r>
              <a:rPr lang="ru-RU"/>
              <a:t>- </a:t>
            </a:r>
            <a:r>
              <a:rPr lang="ru-RU" sz="3200"/>
              <a:t>график зависимости между параметрами состояния газа при </a:t>
            </a:r>
            <a:r>
              <a:rPr lang="en-US" sz="3200">
                <a:solidFill>
                  <a:schemeClr val="tx1"/>
                </a:solidFill>
              </a:rPr>
              <a:t>V=const</a:t>
            </a:r>
            <a:r>
              <a:rPr lang="en-US" sz="3200"/>
              <a:t>.</a:t>
            </a:r>
            <a:endParaRPr lang="ru-RU" sz="3200" b="1"/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 flipV="1">
            <a:off x="6588125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V="1">
            <a:off x="3635375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6588125" y="5589588"/>
            <a:ext cx="2376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3635375" y="5589588"/>
            <a:ext cx="2376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313213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Р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60848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2843213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5651500" y="56610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>
            <a:off x="8567738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 flipV="1">
            <a:off x="4191000" y="4343400"/>
            <a:ext cx="1371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 flipH="1">
            <a:off x="3657600" y="5105400"/>
            <a:ext cx="304800" cy="457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 flipH="1">
            <a:off x="3733800" y="5257800"/>
            <a:ext cx="45720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 flipV="1">
            <a:off x="3962400" y="3810000"/>
            <a:ext cx="7620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5334000" y="43434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r>
              <a:rPr lang="ru-RU" sz="2400" baseline="-25000"/>
              <a:t>2</a:t>
            </a:r>
            <a:endParaRPr lang="ru-RU" sz="2400"/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4114800" y="35052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3708400" y="5949950"/>
            <a:ext cx="1838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V</a:t>
            </a:r>
            <a:r>
              <a:rPr lang="ru-RU"/>
              <a:t> </a:t>
            </a:r>
            <a:r>
              <a:rPr lang="ru-RU" baseline="-25000"/>
              <a:t>2  </a:t>
            </a:r>
            <a:r>
              <a:rPr lang="en-US"/>
              <a:t>&gt;</a:t>
            </a:r>
            <a:r>
              <a:rPr lang="ru-RU" baseline="-25000"/>
              <a:t> </a:t>
            </a:r>
            <a:r>
              <a:rPr lang="en-US"/>
              <a:t>V</a:t>
            </a:r>
            <a:r>
              <a:rPr lang="ru-RU"/>
              <a:t> 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>
            <a:off x="1828800" y="3657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>
            <a:off x="6858000" y="46482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143512"/>
            <a:ext cx="8229600" cy="9477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400" b="1" dirty="0">
                <a:hlinkClick r:id="rId2" action="ppaction://hlinkfile"/>
              </a:rPr>
              <a:t>Изобарный процесс</a:t>
            </a:r>
            <a:endParaRPr lang="ru-RU" sz="4400" b="1" dirty="0"/>
          </a:p>
        </p:txBody>
      </p:sp>
      <p:pic>
        <p:nvPicPr>
          <p:cNvPr id="116741" name="Picture 5" descr="http://uchim.net/a/img/physics/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57166"/>
            <a:ext cx="5857916" cy="46895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416175"/>
          </a:xfrm>
        </p:spPr>
        <p:txBody>
          <a:bodyPr/>
          <a:lstStyle/>
          <a:p>
            <a:pPr algn="ctr"/>
            <a:r>
              <a:rPr lang="ru-RU" b="1"/>
              <a:t>Изобарный процесс </a:t>
            </a:r>
            <a:r>
              <a:rPr lang="ru-RU"/>
              <a:t>– </a:t>
            </a:r>
            <a:r>
              <a:rPr lang="ru-RU" sz="3200"/>
              <a:t>процесс, происходящий при постоянном давлении ( Р = со</a:t>
            </a:r>
            <a:r>
              <a:rPr lang="en-US" sz="3200"/>
              <a:t>nst ).</a:t>
            </a:r>
            <a:endParaRPr lang="ru-RU" b="1"/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23850" y="3429000"/>
            <a:ext cx="3167063" cy="10080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23850" y="357346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PV / T = const</a:t>
            </a:r>
            <a:endParaRPr lang="ru-RU" sz="3200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3635375" y="3933825"/>
            <a:ext cx="23050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3635375" y="3141663"/>
            <a:ext cx="2087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Р</a:t>
            </a:r>
            <a:r>
              <a:rPr lang="en-US" sz="3200"/>
              <a:t> = const</a:t>
            </a:r>
            <a:endParaRPr lang="ru-RU" sz="3200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5940425" y="2781300"/>
            <a:ext cx="2898775" cy="2160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6011863" y="3068638"/>
            <a:ext cx="2700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V / </a:t>
            </a:r>
            <a:r>
              <a:rPr lang="ru-RU" sz="3200"/>
              <a:t>Т</a:t>
            </a:r>
            <a:r>
              <a:rPr lang="en-US" sz="3200"/>
              <a:t> = const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V</a:t>
            </a:r>
            <a:r>
              <a:rPr lang="en-US" sz="3200" baseline="-25000"/>
              <a:t>1</a:t>
            </a:r>
            <a:r>
              <a:rPr lang="en-US" sz="3200"/>
              <a:t>/V</a:t>
            </a:r>
            <a:r>
              <a:rPr lang="en-US" sz="3200" baseline="-25000"/>
              <a:t>2</a:t>
            </a:r>
            <a:r>
              <a:rPr lang="en-US" sz="3200"/>
              <a:t>=T</a:t>
            </a:r>
            <a:r>
              <a:rPr lang="en-US" sz="3200" baseline="-25000"/>
              <a:t>1</a:t>
            </a:r>
            <a:r>
              <a:rPr lang="en-US" sz="3200"/>
              <a:t>/T</a:t>
            </a:r>
            <a:r>
              <a:rPr lang="en-US" sz="3200" baseline="-25000"/>
              <a:t>2</a:t>
            </a:r>
            <a:endParaRPr lang="ru-RU" sz="3200"/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6019800" y="4419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закон Гей-Люссака</a:t>
            </a:r>
          </a:p>
        </p:txBody>
      </p:sp>
      <p:pic>
        <p:nvPicPr>
          <p:cNvPr id="110602" name="Picture 10" descr="sp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221163"/>
            <a:ext cx="17240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animBg="1"/>
      <p:bldP spid="110596" grpId="0" autoUpdateAnimBg="0"/>
      <p:bldP spid="110597" grpId="0" animBg="1"/>
      <p:bldP spid="110598" grpId="0" autoUpdateAnimBg="0"/>
      <p:bldP spid="110599" grpId="0" animBg="1" autoUpdateAnimBg="0"/>
      <p:bldP spid="110600" grpId="0" autoUpdateAnimBg="0"/>
      <p:bldP spid="11060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200275"/>
          </a:xfrm>
        </p:spPr>
        <p:txBody>
          <a:bodyPr/>
          <a:lstStyle/>
          <a:p>
            <a:pPr algn="ctr"/>
            <a:r>
              <a:rPr lang="ru-RU" b="1"/>
              <a:t>Изобара</a:t>
            </a:r>
            <a:r>
              <a:rPr lang="ru-RU"/>
              <a:t>- </a:t>
            </a:r>
            <a:r>
              <a:rPr lang="ru-RU" sz="3200"/>
              <a:t>график зависимости между параметрами состояния газа при </a:t>
            </a:r>
            <a:r>
              <a:rPr lang="ru-RU" sz="3200">
                <a:solidFill>
                  <a:schemeClr val="tx1"/>
                </a:solidFill>
              </a:rPr>
              <a:t>Р</a:t>
            </a:r>
            <a:r>
              <a:rPr lang="en-US" sz="3200">
                <a:solidFill>
                  <a:schemeClr val="tx1"/>
                </a:solidFill>
              </a:rPr>
              <a:t>=const</a:t>
            </a:r>
            <a:r>
              <a:rPr lang="en-US" sz="3200"/>
              <a:t>.</a:t>
            </a:r>
            <a:endParaRPr lang="ru-RU" sz="3200" b="1"/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 flipV="1">
            <a:off x="900113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900113" y="5589588"/>
            <a:ext cx="23764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flipV="1">
            <a:off x="6588125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V="1">
            <a:off x="3635375" y="3357563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6588125" y="5589588"/>
            <a:ext cx="2376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3635375" y="5589588"/>
            <a:ext cx="2376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13213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Р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3952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</a:t>
            </a:r>
            <a:endParaRPr lang="ru-RU" sz="2400"/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6084888" y="32131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2843213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V</a:t>
            </a:r>
            <a:endParaRPr lang="ru-RU" sz="2400"/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5651500" y="56610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8567738" y="56610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</a:t>
            </a:r>
            <a:endParaRPr lang="ru-RU" sz="2400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1143000" y="44958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>
            <a:off x="3886200" y="44958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 flipV="1">
            <a:off x="7086600" y="4343400"/>
            <a:ext cx="1371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H="1">
            <a:off x="6629400" y="5105400"/>
            <a:ext cx="304800" cy="457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H="1">
            <a:off x="6629400" y="5257800"/>
            <a:ext cx="45720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V="1">
            <a:off x="6934200" y="3810000"/>
            <a:ext cx="7620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8305800" y="43434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Р</a:t>
            </a:r>
            <a:r>
              <a:rPr lang="ru-RU" sz="2400" baseline="-25000"/>
              <a:t>2</a:t>
            </a:r>
            <a:endParaRPr lang="ru-RU" sz="2400"/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7162800" y="35052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Р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111649" name="Text Box 33"/>
          <p:cNvSpPr txBox="1">
            <a:spLocks noChangeArrowheads="1"/>
          </p:cNvSpPr>
          <p:nvPr/>
        </p:nvSpPr>
        <p:spPr bwMode="auto">
          <a:xfrm>
            <a:off x="6705600" y="6019800"/>
            <a:ext cx="182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</a:t>
            </a:r>
            <a:r>
              <a:rPr lang="ru-RU"/>
              <a:t> </a:t>
            </a:r>
            <a:r>
              <a:rPr lang="ru-RU" baseline="-25000"/>
              <a:t>2  </a:t>
            </a:r>
            <a:r>
              <a:rPr lang="en-US"/>
              <a:t>&gt;</a:t>
            </a:r>
            <a:r>
              <a:rPr lang="ru-RU" baseline="-25000"/>
              <a:t> </a:t>
            </a:r>
            <a:r>
              <a:rPr lang="en-US"/>
              <a:t>P</a:t>
            </a:r>
            <a:r>
              <a:rPr lang="ru-RU"/>
              <a:t> </a:t>
            </a:r>
            <a:r>
              <a:rPr lang="ru-RU" baseline="-25000"/>
              <a:t>1</a:t>
            </a:r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r>
              <a:rPr lang="ru-RU"/>
              <a:t>Цели урока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дать понятие изопроцесса; </a:t>
            </a:r>
          </a:p>
          <a:p>
            <a:pPr>
              <a:lnSpc>
                <a:spcPct val="90000"/>
              </a:lnSpc>
            </a:pPr>
            <a:r>
              <a:rPr lang="ru-RU" sz="2400" b="1"/>
              <a:t>установить зависимость между двумя термодинамическими параметрами при неизменном третьем</a:t>
            </a:r>
          </a:p>
          <a:p>
            <a:pPr>
              <a:lnSpc>
                <a:spcPct val="90000"/>
              </a:lnSpc>
            </a:pPr>
            <a:r>
              <a:rPr lang="ru-RU" sz="2400" b="1"/>
              <a:t>способствовать обучению умению устанавливать взаимосвязи в изучаемых явлениях;</a:t>
            </a:r>
          </a:p>
          <a:p>
            <a:pPr>
              <a:lnSpc>
                <a:spcPct val="90000"/>
              </a:lnSpc>
            </a:pPr>
            <a:r>
              <a:rPr lang="ru-RU" sz="2400" b="1"/>
              <a:t>выдвигать гипотезы и проверять их, используя физический эксперимент;</a:t>
            </a:r>
          </a:p>
          <a:p>
            <a:pPr>
              <a:lnSpc>
                <a:spcPct val="90000"/>
              </a:lnSpc>
            </a:pPr>
            <a:r>
              <a:rPr lang="ru-RU" sz="2400" b="1"/>
              <a:t>делать обобщения;</a:t>
            </a:r>
          </a:p>
          <a:p>
            <a:pPr>
              <a:lnSpc>
                <a:spcPct val="90000"/>
              </a:lnSpc>
            </a:pPr>
            <a:r>
              <a:rPr lang="ru-RU" sz="2400" b="1"/>
              <a:t>воспитание организованности, уверенности в себе, самостоятельности, взаимопроверки, ответственности.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9999"/>
                </a:solidFill>
              </a:rPr>
              <a:t>1. Даны графики изопроцессов в различных системах координат.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652963"/>
            <a:ext cx="8229600" cy="17272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/>
              <a:t>Найти во всех трех системах координат: </a:t>
            </a:r>
          </a:p>
          <a:p>
            <a:pPr>
              <a:lnSpc>
                <a:spcPct val="80000"/>
              </a:lnSpc>
            </a:pPr>
            <a:r>
              <a:rPr lang="ru-RU" sz="2800"/>
              <a:t>изотермы; </a:t>
            </a:r>
          </a:p>
          <a:p>
            <a:pPr>
              <a:lnSpc>
                <a:spcPct val="80000"/>
              </a:lnSpc>
            </a:pPr>
            <a:r>
              <a:rPr lang="ru-RU" sz="2800"/>
              <a:t>изобары; </a:t>
            </a:r>
          </a:p>
          <a:p>
            <a:pPr>
              <a:lnSpc>
                <a:spcPct val="80000"/>
              </a:lnSpc>
            </a:pPr>
            <a:r>
              <a:rPr lang="ru-RU" sz="2800"/>
              <a:t>изохоры.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  <p:pic>
        <p:nvPicPr>
          <p:cNvPr id="129029" name="Picture 5" descr="123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44675"/>
            <a:ext cx="7777163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9999"/>
                </a:solidFill>
              </a:rPr>
              <a:t>2. Дан график цикла.</a:t>
            </a:r>
            <a:r>
              <a:rPr lang="ru-RU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3800" y="2276475"/>
            <a:ext cx="3960813" cy="37433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1. Какой изопроцесс изображен на каждом участке графика?</a:t>
            </a:r>
            <a:br>
              <a:rPr lang="ru-RU" sz="2800"/>
            </a:b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2. Как изменяются термодинамические параметры? </a:t>
            </a:r>
          </a:p>
        </p:txBody>
      </p:sp>
      <p:pic>
        <p:nvPicPr>
          <p:cNvPr id="130052" name="Picture 4" descr="123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205038"/>
            <a:ext cx="4103687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Домашнее задание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/>
              <a:t>Параграф 34</a:t>
            </a:r>
          </a:p>
          <a:p>
            <a:pPr marL="0" indent="0">
              <a:buFontTx/>
              <a:buNone/>
            </a:pPr>
            <a:r>
              <a:rPr lang="ru-RU"/>
              <a:t>Вопрос 10 после параграфа 34 письменно</a:t>
            </a:r>
          </a:p>
        </p:txBody>
      </p:sp>
    </p:spTree>
  </p:cSld>
  <p:clrMapOvr>
    <a:masterClrMapping/>
  </p:clrMapOvr>
  <p:transition spd="med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435975" cy="863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4800" b="1" i="1">
                <a:solidFill>
                  <a:srgbClr val="FF9999"/>
                </a:solidFill>
                <a:latin typeface="Times New Roman" pitchFamily="18" charset="0"/>
              </a:rPr>
              <a:t>Спасибо за урок !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88975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hlink"/>
                </a:solidFill>
              </a:rPr>
              <a:t>Проверка домашнего задания</a:t>
            </a:r>
          </a:p>
        </p:txBody>
      </p:sp>
      <p:graphicFrame>
        <p:nvGraphicFramePr>
          <p:cNvPr id="126163" name="Group 211"/>
          <p:cNvGraphicFramePr>
            <a:graphicFrameLocks noGrp="1"/>
          </p:cNvGraphicFramePr>
          <p:nvPr>
            <p:ph type="tbl" idx="1"/>
          </p:nvPr>
        </p:nvGraphicFramePr>
        <p:xfrm>
          <a:off x="539750" y="765175"/>
          <a:ext cx="8353425" cy="5880357"/>
        </p:xfrm>
        <a:graphic>
          <a:graphicData uri="http://schemas.openxmlformats.org/drawingml/2006/table">
            <a:tbl>
              <a:tblPr/>
              <a:tblGrid>
                <a:gridCol w="3265488"/>
                <a:gridCol w="1135062"/>
                <a:gridCol w="690563"/>
                <a:gridCol w="3262312"/>
              </a:tblGrid>
              <a:tr h="4635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1. </a:t>
                      </a: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Напишите обозначение и единицы измерения данных величин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Величина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Обозначение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Единицы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измерения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СИ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Масса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Молярная масса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Абсолютная температура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Давление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впишите  нужную формулу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73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Уравнение состояния идеального газа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Уравнение Менделеева-Клапейрона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Объединенный газовый закон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(уравнение Клапейрона)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6001" name="Rectangle 4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6003" name="Rectangle 5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6005" name="Rectangle 53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88975"/>
          </a:xfrm>
        </p:spPr>
        <p:txBody>
          <a:bodyPr/>
          <a:lstStyle/>
          <a:p>
            <a:pPr algn="ctr"/>
            <a:r>
              <a:rPr lang="ru-RU" sz="3600" b="1">
                <a:solidFill>
                  <a:schemeClr val="hlink"/>
                </a:solidFill>
              </a:rPr>
              <a:t>Взаимопроверка</a:t>
            </a:r>
          </a:p>
        </p:txBody>
      </p:sp>
      <p:graphicFrame>
        <p:nvGraphicFramePr>
          <p:cNvPr id="123192" name="Group 312"/>
          <p:cNvGraphicFramePr>
            <a:graphicFrameLocks noGrp="1"/>
          </p:cNvGraphicFramePr>
          <p:nvPr>
            <p:ph type="tbl" idx="1"/>
          </p:nvPr>
        </p:nvGraphicFramePr>
        <p:xfrm>
          <a:off x="323850" y="765175"/>
          <a:ext cx="8497888" cy="5880357"/>
        </p:xfrm>
        <a:graphic>
          <a:graphicData uri="http://schemas.openxmlformats.org/drawingml/2006/table">
            <a:tbl>
              <a:tblPr/>
              <a:tblGrid>
                <a:gridCol w="3503613"/>
                <a:gridCol w="1217612"/>
                <a:gridCol w="739775"/>
                <a:gridCol w="3036888"/>
              </a:tblGrid>
              <a:tr h="46355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1. </a:t>
                      </a: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Напишите обозначение и единицы измерения данных величин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Величина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Обозначение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Единицы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измерения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СИ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Масса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Молярная масса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 / Моль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Абсолютная температура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Кельвин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Давление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впишите  нужную формулу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73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Уравнение состояния идеального газа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Уравнение Менделеева-Клапейрона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Объединенный газовый закон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(уравнение Клапейрона)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127" name="Rectangle 24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26" name="Object 246"/>
          <p:cNvGraphicFramePr>
            <a:graphicFrameLocks noChangeAspect="1"/>
          </p:cNvGraphicFramePr>
          <p:nvPr/>
        </p:nvGraphicFramePr>
        <p:xfrm>
          <a:off x="6443663" y="4652963"/>
          <a:ext cx="1081087" cy="652462"/>
        </p:xfrm>
        <a:graphic>
          <a:graphicData uri="http://schemas.openxmlformats.org/presentationml/2006/ole">
            <p:oleObj spid="_x0000_s123126" name="Формула" r:id="rId3" imgW="647419" imgH="393529" progId="Equation.3">
              <p:embed/>
            </p:oleObj>
          </a:graphicData>
        </a:graphic>
      </p:graphicFrame>
      <p:sp>
        <p:nvSpPr>
          <p:cNvPr id="123135" name="Rectangle 25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34" name="Object 254"/>
          <p:cNvGraphicFramePr>
            <a:graphicFrameLocks noChangeAspect="1"/>
          </p:cNvGraphicFramePr>
          <p:nvPr/>
        </p:nvGraphicFramePr>
        <p:xfrm>
          <a:off x="5292725" y="5300663"/>
          <a:ext cx="1295400" cy="625475"/>
        </p:xfrm>
        <a:graphic>
          <a:graphicData uri="http://schemas.openxmlformats.org/presentationml/2006/ole">
            <p:oleObj spid="_x0000_s123134" name="Формула" r:id="rId4" imgW="812447" imgH="393529" progId="Equation.3">
              <p:embed/>
            </p:oleObj>
          </a:graphicData>
        </a:graphic>
      </p:graphicFrame>
      <p:sp>
        <p:nvSpPr>
          <p:cNvPr id="123137" name="Rectangle 25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36" name="Object 256"/>
          <p:cNvGraphicFramePr>
            <a:graphicFrameLocks noChangeAspect="1"/>
          </p:cNvGraphicFramePr>
          <p:nvPr/>
        </p:nvGraphicFramePr>
        <p:xfrm>
          <a:off x="7380288" y="5373688"/>
          <a:ext cx="1366837" cy="596900"/>
        </p:xfrm>
        <a:graphic>
          <a:graphicData uri="http://schemas.openxmlformats.org/presentationml/2006/ole">
            <p:oleObj spid="_x0000_s123136" name="Формула" r:id="rId5" imgW="748975" imgH="393529" progId="Equation.3">
              <p:embed/>
            </p:oleObj>
          </a:graphicData>
        </a:graphic>
      </p:graphicFrame>
      <p:sp>
        <p:nvSpPr>
          <p:cNvPr id="123139" name="Rectangle 25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38" name="Object 258"/>
          <p:cNvGraphicFramePr>
            <a:graphicFrameLocks noChangeAspect="1"/>
          </p:cNvGraphicFramePr>
          <p:nvPr/>
        </p:nvGraphicFramePr>
        <p:xfrm>
          <a:off x="6227763" y="5949950"/>
          <a:ext cx="1368425" cy="692150"/>
        </p:xfrm>
        <a:graphic>
          <a:graphicData uri="http://schemas.openxmlformats.org/presentationml/2006/ole">
            <p:oleObj spid="_x0000_s123138" name="Формула" r:id="rId6" imgW="774364" imgH="393529" progId="Equation.3">
              <p:embed/>
            </p:oleObj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hlink"/>
                </a:solidFill>
              </a:rPr>
              <a:t>Поставьте оценку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137525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u="sng">
                <a:solidFill>
                  <a:srgbClr val="FF9999"/>
                </a:solidFill>
              </a:rPr>
              <a:t>Посчитайте баллы</a:t>
            </a:r>
          </a:p>
          <a:p>
            <a:pPr algn="ctr">
              <a:buFontTx/>
              <a:buNone/>
            </a:pPr>
            <a:r>
              <a:rPr lang="ru-RU" sz="2400" b="1">
                <a:solidFill>
                  <a:schemeClr val="accent1"/>
                </a:solidFill>
              </a:rPr>
              <a:t>За правильно написанную величину-1 балл</a:t>
            </a:r>
          </a:p>
          <a:p>
            <a:pPr algn="ctr">
              <a:buFontTx/>
              <a:buNone/>
            </a:pPr>
            <a:r>
              <a:rPr lang="ru-RU" sz="2400" b="1">
                <a:solidFill>
                  <a:schemeClr val="accent1"/>
                </a:solidFill>
              </a:rPr>
              <a:t>За правильно написанную формулу-2 балла</a:t>
            </a:r>
          </a:p>
          <a:p>
            <a:pPr algn="ctr">
              <a:buFontTx/>
              <a:buNone/>
            </a:pPr>
            <a:endParaRPr lang="ru-RU" sz="2400" b="1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ru-RU" sz="2800" b="1" u="sng">
                <a:solidFill>
                  <a:srgbClr val="FF9999"/>
                </a:solidFill>
              </a:rPr>
              <a:t>Поставьте себе оценку</a:t>
            </a:r>
          </a:p>
          <a:p>
            <a:pPr algn="ctr">
              <a:buFontTx/>
              <a:buNone/>
            </a:pPr>
            <a:r>
              <a:rPr lang="ru-RU" sz="2400" b="1">
                <a:solidFill>
                  <a:schemeClr val="accent1"/>
                </a:solidFill>
              </a:rPr>
              <a:t>9-11 баллов –</a:t>
            </a:r>
            <a:r>
              <a:rPr lang="ru-RU" sz="2400" b="1">
                <a:solidFill>
                  <a:srgbClr val="FF9999"/>
                </a:solidFill>
              </a:rPr>
              <a:t> «пять»</a:t>
            </a:r>
          </a:p>
          <a:p>
            <a:pPr algn="ctr">
              <a:buFontTx/>
              <a:buNone/>
            </a:pPr>
            <a:r>
              <a:rPr lang="ru-RU" sz="2400" b="1">
                <a:solidFill>
                  <a:schemeClr val="accent1"/>
                </a:solidFill>
              </a:rPr>
              <a:t>7-8 баллов – </a:t>
            </a:r>
            <a:r>
              <a:rPr lang="ru-RU" sz="2400" b="1">
                <a:solidFill>
                  <a:srgbClr val="FF9999"/>
                </a:solidFill>
              </a:rPr>
              <a:t>«четыре»</a:t>
            </a:r>
          </a:p>
          <a:p>
            <a:pPr algn="ctr">
              <a:buFontTx/>
              <a:buNone/>
            </a:pPr>
            <a:r>
              <a:rPr lang="en-US" sz="2400" b="1">
                <a:solidFill>
                  <a:schemeClr val="accent1"/>
                </a:solidFill>
              </a:rPr>
              <a:t>5-6 </a:t>
            </a:r>
            <a:r>
              <a:rPr lang="ru-RU" sz="2400" b="1">
                <a:solidFill>
                  <a:schemeClr val="accent1"/>
                </a:solidFill>
              </a:rPr>
              <a:t>баллов-</a:t>
            </a:r>
            <a:r>
              <a:rPr lang="ru-RU" sz="2400" b="1">
                <a:solidFill>
                  <a:srgbClr val="FF9999"/>
                </a:solidFill>
              </a:rPr>
              <a:t> «три»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60" name="Rectangle 88"/>
          <p:cNvSpPr>
            <a:spLocks noChangeArrowheads="1"/>
          </p:cNvSpPr>
          <p:nvPr/>
        </p:nvSpPr>
        <p:spPr bwMode="auto">
          <a:xfrm>
            <a:off x="-2886075" y="2484438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171" name="Rectangle 99"/>
          <p:cNvSpPr>
            <a:spLocks noChangeArrowheads="1"/>
          </p:cNvSpPr>
          <p:nvPr/>
        </p:nvSpPr>
        <p:spPr bwMode="auto">
          <a:xfrm>
            <a:off x="-2886075" y="24844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179" name="Rectangle 107"/>
          <p:cNvSpPr>
            <a:spLocks noChangeArrowheads="1"/>
          </p:cNvSpPr>
          <p:nvPr/>
        </p:nvSpPr>
        <p:spPr bwMode="auto">
          <a:xfrm>
            <a:off x="-2886075" y="24844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181" name="Rectangle 109"/>
          <p:cNvSpPr>
            <a:spLocks noChangeArrowheads="1"/>
          </p:cNvSpPr>
          <p:nvPr/>
        </p:nvSpPr>
        <p:spPr bwMode="auto">
          <a:xfrm>
            <a:off x="-2886075" y="24844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187" name="Rectangle 115"/>
          <p:cNvSpPr>
            <a:spLocks noChangeArrowheads="1"/>
          </p:cNvSpPr>
          <p:nvPr/>
        </p:nvSpPr>
        <p:spPr bwMode="auto">
          <a:xfrm>
            <a:off x="-2886075" y="24844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189" name="Rectangle 117"/>
          <p:cNvSpPr>
            <a:spLocks noChangeArrowheads="1"/>
          </p:cNvSpPr>
          <p:nvPr/>
        </p:nvSpPr>
        <p:spPr bwMode="auto">
          <a:xfrm>
            <a:off x="-2886075" y="2484438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318" name="Rectangle 246"/>
          <p:cNvSpPr>
            <a:spLocks noChangeArrowheads="1"/>
          </p:cNvSpPr>
          <p:nvPr/>
        </p:nvSpPr>
        <p:spPr bwMode="auto">
          <a:xfrm>
            <a:off x="0" y="254635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323" name="Rectangle 251"/>
          <p:cNvSpPr>
            <a:spLocks noChangeArrowheads="1"/>
          </p:cNvSpPr>
          <p:nvPr/>
        </p:nvSpPr>
        <p:spPr bwMode="auto">
          <a:xfrm>
            <a:off x="0" y="25463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327" name="Rectangle 255"/>
          <p:cNvSpPr>
            <a:spLocks noChangeArrowheads="1"/>
          </p:cNvSpPr>
          <p:nvPr/>
        </p:nvSpPr>
        <p:spPr bwMode="auto">
          <a:xfrm>
            <a:off x="0" y="25463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329" name="Rectangle 257"/>
          <p:cNvSpPr>
            <a:spLocks noChangeArrowheads="1"/>
          </p:cNvSpPr>
          <p:nvPr/>
        </p:nvSpPr>
        <p:spPr bwMode="auto">
          <a:xfrm>
            <a:off x="0" y="25463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332" name="Rectangle 260"/>
          <p:cNvSpPr>
            <a:spLocks noChangeArrowheads="1"/>
          </p:cNvSpPr>
          <p:nvPr/>
        </p:nvSpPr>
        <p:spPr bwMode="auto">
          <a:xfrm>
            <a:off x="0" y="25463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1334" name="Rectangle 262"/>
          <p:cNvSpPr>
            <a:spLocks noChangeArrowheads="1"/>
          </p:cNvSpPr>
          <p:nvPr/>
        </p:nvSpPr>
        <p:spPr bwMode="auto">
          <a:xfrm>
            <a:off x="0" y="25463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1402" name="Group 330"/>
          <p:cNvGraphicFramePr>
            <a:graphicFrameLocks noGrp="1"/>
          </p:cNvGraphicFramePr>
          <p:nvPr>
            <p:ph idx="1"/>
          </p:nvPr>
        </p:nvGraphicFramePr>
        <p:xfrm>
          <a:off x="468313" y="908050"/>
          <a:ext cx="8229600" cy="5447031"/>
        </p:xfrm>
        <a:graphic>
          <a:graphicData uri="http://schemas.openxmlformats.org/drawingml/2006/table">
            <a:tbl>
              <a:tblPr/>
              <a:tblGrid>
                <a:gridCol w="2951162"/>
                <a:gridCol w="2563813"/>
                <a:gridCol w="2714625"/>
              </a:tblGrid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Название процесса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Графики процесса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Запись закона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Изотермический </a:t>
                      </a:r>
                      <a:b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Изохорный </a:t>
                      </a:r>
                      <a:b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Изобарный </a:t>
                      </a:r>
                      <a:b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979613" y="2492375"/>
            <a:ext cx="5256212" cy="14414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/>
              <a:t>Уравнение </a:t>
            </a:r>
            <a:br>
              <a:rPr lang="ru-RU" sz="5400"/>
            </a:br>
            <a:r>
              <a:rPr lang="ru-RU" sz="5400"/>
              <a:t>Менделеева-Клапейрона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042988" y="2636838"/>
            <a:ext cx="712946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PV = m/M RT</a:t>
            </a:r>
            <a:endParaRPr lang="ru-RU" sz="6000"/>
          </a:p>
          <a:p>
            <a:pPr algn="ctr">
              <a:spcBef>
                <a:spcPct val="50000"/>
              </a:spcBef>
            </a:pPr>
            <a:endParaRPr lang="en-US" sz="4000"/>
          </a:p>
          <a:p>
            <a:pPr algn="ctr">
              <a:spcBef>
                <a:spcPct val="50000"/>
              </a:spcBef>
            </a:pPr>
            <a:r>
              <a:rPr lang="en-US" sz="4000"/>
              <a:t>R = 8,31 </a:t>
            </a:r>
            <a:r>
              <a:rPr lang="ru-RU" sz="4000"/>
              <a:t>Дж/(К</a:t>
            </a:r>
            <a:r>
              <a:rPr lang="en-US" sz="4000">
                <a:cs typeface="Tahoma" pitchFamily="34" charset="0"/>
              </a:rPr>
              <a:t>·</a:t>
            </a:r>
            <a:r>
              <a:rPr lang="ru-RU" sz="4000">
                <a:cs typeface="Tahoma" pitchFamily="34" charset="0"/>
              </a:rPr>
              <a:t>моль</a:t>
            </a:r>
            <a:r>
              <a:rPr lang="ru-RU" sz="4000"/>
              <a:t>)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/>
      <p:bldP spid="98306" grpId="0" autoUpdateAnimBg="0"/>
      <p:bldP spid="9830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1692275" y="2060575"/>
            <a:ext cx="5903913" cy="23050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727200"/>
          </a:xfrm>
        </p:spPr>
        <p:txBody>
          <a:bodyPr/>
          <a:lstStyle/>
          <a:p>
            <a:pPr algn="ctr"/>
            <a:r>
              <a:rPr lang="ru-RU" sz="4800"/>
              <a:t>При </a:t>
            </a:r>
            <a:r>
              <a:rPr lang="en-US" sz="4800">
                <a:solidFill>
                  <a:schemeClr val="tx1"/>
                </a:solidFill>
              </a:rPr>
              <a:t>m=const</a:t>
            </a:r>
            <a:r>
              <a:rPr lang="en-US" sz="4800"/>
              <a:t> </a:t>
            </a:r>
            <a:r>
              <a:rPr lang="ru-RU" sz="4800"/>
              <a:t>уравнение </a:t>
            </a:r>
            <a:r>
              <a:rPr lang="ru-RU" sz="4800">
                <a:solidFill>
                  <a:schemeClr val="tx1"/>
                </a:solidFill>
              </a:rPr>
              <a:t>состояния</a:t>
            </a:r>
            <a:r>
              <a:rPr lang="ru-RU" sz="4800"/>
              <a:t> принимает вид: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827088" y="2060575"/>
            <a:ext cx="42481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PV</a:t>
            </a:r>
          </a:p>
          <a:p>
            <a:pPr algn="ctr">
              <a:spcBef>
                <a:spcPct val="50000"/>
              </a:spcBef>
            </a:pPr>
            <a:r>
              <a:rPr lang="en-US" sz="6000"/>
              <a:t>T</a:t>
            </a:r>
            <a:endParaRPr lang="ru-RU" sz="6000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2124075" y="3284538"/>
            <a:ext cx="172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4140200" y="3068638"/>
            <a:ext cx="647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4140200" y="3357563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4932363" y="2636838"/>
            <a:ext cx="23034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const</a:t>
            </a:r>
            <a:endParaRPr lang="ru-RU" sz="6000"/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647700" y="4868863"/>
            <a:ext cx="8496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Уравнение Клапейрона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2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4" grpId="0" animBg="1"/>
      <p:bldP spid="100354" grpId="0" autoUpdateAnimBg="0"/>
      <p:bldP spid="100358" grpId="0" autoUpdateAnimBg="0"/>
      <p:bldP spid="100359" grpId="0" animBg="1"/>
      <p:bldP spid="100360" grpId="0" animBg="1"/>
      <p:bldP spid="100361" grpId="0" animBg="1"/>
      <p:bldP spid="100363" grpId="0" autoUpdateAnimBg="0"/>
      <p:bldP spid="1003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395288" y="1484313"/>
            <a:ext cx="3673475" cy="4724400"/>
          </a:xfrm>
          <a:prstGeom prst="irregularSeal1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/>
              <a:t>p</a:t>
            </a:r>
            <a:r>
              <a:rPr lang="en-US" sz="3200" b="1" baseline="-25000"/>
              <a:t>0       </a:t>
            </a:r>
            <a:r>
              <a:rPr lang="en-US" sz="3200" b="1"/>
              <a:t>V</a:t>
            </a:r>
            <a:r>
              <a:rPr lang="en-US" sz="3200" b="1" baseline="-25000"/>
              <a:t>0</a:t>
            </a:r>
          </a:p>
          <a:p>
            <a:pPr algn="ctr"/>
            <a:r>
              <a:rPr lang="en-US" sz="3200" b="1" baseline="-25000"/>
              <a:t> </a:t>
            </a:r>
          </a:p>
          <a:p>
            <a:pPr algn="ctr"/>
            <a:r>
              <a:rPr lang="en-US" sz="3200" b="1"/>
              <a:t>T</a:t>
            </a:r>
            <a:r>
              <a:rPr lang="en-US" sz="3200" b="1" baseline="-25000"/>
              <a:t>0 </a:t>
            </a:r>
            <a:endParaRPr lang="ru-RU" sz="3200" b="1" baseline="-25000"/>
          </a:p>
        </p:txBody>
      </p:sp>
      <p:sp>
        <p:nvSpPr>
          <p:cNvPr id="135173" name="AutoShape 5"/>
          <p:cNvSpPr>
            <a:spLocks noChangeArrowheads="1"/>
          </p:cNvSpPr>
          <p:nvPr/>
        </p:nvSpPr>
        <p:spPr bwMode="auto">
          <a:xfrm>
            <a:off x="5148263" y="1268413"/>
            <a:ext cx="3673475" cy="5300662"/>
          </a:xfrm>
          <a:prstGeom prst="irregularSeal1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p    V</a:t>
            </a:r>
            <a:endParaRPr lang="en-US" sz="3200" b="1" baseline="-25000">
              <a:solidFill>
                <a:srgbClr val="FF0000"/>
              </a:solidFill>
            </a:endParaRPr>
          </a:p>
          <a:p>
            <a:pPr algn="ctr"/>
            <a:r>
              <a:rPr lang="en-US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>
                <a:solidFill>
                  <a:srgbClr val="FF0000"/>
                </a:solidFill>
              </a:rPr>
              <a:t>T</a:t>
            </a:r>
            <a:r>
              <a:rPr lang="en-US" sz="3200" b="1" baseline="-25000">
                <a:solidFill>
                  <a:srgbClr val="FF0000"/>
                </a:solidFill>
              </a:rPr>
              <a:t> </a:t>
            </a:r>
            <a:endParaRPr lang="ru-RU" sz="3200" b="1" baseline="-25000">
              <a:solidFill>
                <a:srgbClr val="FF0000"/>
              </a:solidFill>
            </a:endParaRPr>
          </a:p>
        </p:txBody>
      </p:sp>
      <p:sp>
        <p:nvSpPr>
          <p:cNvPr id="135174" name="AutoShape 6"/>
          <p:cNvSpPr>
            <a:spLocks noChangeArrowheads="1"/>
          </p:cNvSpPr>
          <p:nvPr/>
        </p:nvSpPr>
        <p:spPr bwMode="auto">
          <a:xfrm>
            <a:off x="3924300" y="3213100"/>
            <a:ext cx="1296988" cy="720725"/>
          </a:xfrm>
          <a:prstGeom prst="rightArrow">
            <a:avLst>
              <a:gd name="adj1" fmla="val 50000"/>
              <a:gd name="adj2" fmla="val 4498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927100" y="515938"/>
            <a:ext cx="2425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состояние</a:t>
            </a: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5942013" y="549275"/>
            <a:ext cx="2425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состояние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341</TotalTime>
  <Words>487</Words>
  <Application>Microsoft PowerPoint</Application>
  <PresentationFormat>Экран (4:3)</PresentationFormat>
  <Paragraphs>158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Tahoma</vt:lpstr>
      <vt:lpstr>Wingdings</vt:lpstr>
      <vt:lpstr>Times New Roman</vt:lpstr>
      <vt:lpstr>Verdana</vt:lpstr>
      <vt:lpstr>default</vt:lpstr>
      <vt:lpstr>Microsoft Equation 3.0</vt:lpstr>
      <vt:lpstr>Изопроцессы  в идеальном газе</vt:lpstr>
      <vt:lpstr>Цели урока</vt:lpstr>
      <vt:lpstr>Проверка домашнего задания</vt:lpstr>
      <vt:lpstr>Взаимопроверка</vt:lpstr>
      <vt:lpstr>Поставьте оценку</vt:lpstr>
      <vt:lpstr>Слайд 6</vt:lpstr>
      <vt:lpstr>Уравнение  Менделеева-Клапейрона</vt:lpstr>
      <vt:lpstr>При m=const уравнение состояния принимает вид:</vt:lpstr>
      <vt:lpstr>Слайд 9</vt:lpstr>
      <vt:lpstr>Изопроцессы - процессы, происходящие при постоянном значении одного из параметров состояния (T,V или P) с данной массой газа.</vt:lpstr>
      <vt:lpstr>Слайд 11</vt:lpstr>
      <vt:lpstr>Изотермический процесс – процесс, происходящий при постоянной температуре ( Т = соnst ).</vt:lpstr>
      <vt:lpstr>Изотерма- график зависимости между параметрами состояния газа при T=const.</vt:lpstr>
      <vt:lpstr>Слайд 14</vt:lpstr>
      <vt:lpstr>Изохорный процесс – процесс, происходящий при постоянном объеме ( V = соnst ).</vt:lpstr>
      <vt:lpstr>Изохора- график зависимости между параметрами состояния газа при V=const.</vt:lpstr>
      <vt:lpstr>Слайд 17</vt:lpstr>
      <vt:lpstr>Изобарный процесс – процесс, происходящий при постоянном давлении ( Р = соnst ).</vt:lpstr>
      <vt:lpstr>Изобара- график зависимости между параметрами состояния газа при Р=const.</vt:lpstr>
      <vt:lpstr>1. Даны графики изопроцессов в различных системах координат.</vt:lpstr>
      <vt:lpstr>2. Дан график цикла. </vt:lpstr>
      <vt:lpstr>Домашнее задание</vt:lpstr>
      <vt:lpstr>Слайд 23</vt:lpstr>
    </vt:vector>
  </TitlesOfParts>
  <Company>ipk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Изопроцессы</dc:title>
  <dc:creator>апрель2007</dc:creator>
  <cp:lastModifiedBy>комр</cp:lastModifiedBy>
  <cp:revision>17</cp:revision>
  <cp:lastPrinted>1601-01-01T00:00:00Z</cp:lastPrinted>
  <dcterms:created xsi:type="dcterms:W3CDTF">2007-05-18T05:58:01Z</dcterms:created>
  <dcterms:modified xsi:type="dcterms:W3CDTF">2014-02-28T08:45:40Z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