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2" r:id="rId2"/>
    <p:sldId id="299" r:id="rId3"/>
    <p:sldId id="276" r:id="rId4"/>
    <p:sldId id="280" r:id="rId5"/>
    <p:sldId id="279" r:id="rId6"/>
    <p:sldId id="281" r:id="rId7"/>
    <p:sldId id="282" r:id="rId8"/>
    <p:sldId id="284" r:id="rId9"/>
    <p:sldId id="286" r:id="rId10"/>
    <p:sldId id="288" r:id="rId11"/>
    <p:sldId id="290" r:id="rId12"/>
    <p:sldId id="292" r:id="rId13"/>
    <p:sldId id="295" r:id="rId14"/>
    <p:sldId id="297" r:id="rId15"/>
    <p:sldId id="30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09E42-C45F-45DB-9D39-6C3C821A2E3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C724A-6D5B-4859-A46D-68C9EF9A5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5F72B-C5D2-4884-A1F7-02DFD733D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993900"/>
            <a:ext cx="7770813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F8E93-1ABF-469E-A397-81A5EA0A1E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2071702" cy="38576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 млекопитающие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открытый урок\открытый урок РЫБЫ\МОЙ УРОК22\картинки\83979540_SOB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429132"/>
            <a:ext cx="2500330" cy="204591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868" y="214290"/>
            <a:ext cx="1743060" cy="385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земноводные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7" name="Picture 3" descr="J:\открытый урок\открытый урок РЫБЫ\МОЙ УРОК22\картинки\Рисунок1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2489649" cy="197961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500826" y="214290"/>
            <a:ext cx="2357454" cy="385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пресмыкающиеся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57554" y="3786190"/>
            <a:ext cx="2314564" cy="385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земноводные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034" y="3786190"/>
            <a:ext cx="1743060" cy="385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рыбы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 descr="J:\открытый урок\открытый урок РЫБЫ\МОЙ УРОК22\картинки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285860"/>
            <a:ext cx="2931365" cy="1479549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643702" y="3786190"/>
            <a:ext cx="1743060" cy="385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птицы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9" name="Picture 5" descr="J:\открытый урок\открытый урок РЫБЫ\МОЙ УРОК22\картинки\26-350x2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429132"/>
            <a:ext cx="2728240" cy="2052644"/>
          </a:xfrm>
          <a:prstGeom prst="rect">
            <a:avLst/>
          </a:prstGeom>
          <a:noFill/>
        </p:spPr>
      </p:pic>
      <p:pic>
        <p:nvPicPr>
          <p:cNvPr id="1030" name="Picture 6" descr="J:\открытый урок\открытый урок РЫБЫ\МОЙ УРОК22\картинки\prytkaya-yasherica-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423036" y="4077898"/>
            <a:ext cx="2107403" cy="2809871"/>
          </a:xfrm>
          <a:prstGeom prst="rect">
            <a:avLst/>
          </a:prstGeom>
          <a:noFill/>
        </p:spPr>
      </p:pic>
      <p:pic>
        <p:nvPicPr>
          <p:cNvPr id="1031" name="Picture 7" descr="J:\открытый урок\открытый урок РЫБЫ\МОЙ УРОК22\картинки\8915132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1142984"/>
            <a:ext cx="2476464" cy="1857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Размеры китов"/>
          <p:cNvPicPr>
            <a:picLocks noChangeAspect="1" noChangeArrowheads="1"/>
          </p:cNvPicPr>
          <p:nvPr/>
        </p:nvPicPr>
        <p:blipFill>
          <a:blip r:embed="rId2" cstate="print"/>
          <a:srcRect t="6314" r="8274" b="80112"/>
          <a:stretch>
            <a:fillRect/>
          </a:stretch>
        </p:blipFill>
        <p:spPr bwMode="auto">
          <a:xfrm>
            <a:off x="5929321" y="1071546"/>
            <a:ext cx="2741283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2" descr="кра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49" y="1000108"/>
            <a:ext cx="2847471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Rectangle 15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</a:rPr>
              <a:t>Сравнительная таблица</a:t>
            </a:r>
          </a:p>
        </p:txBody>
      </p:sp>
      <p:graphicFrame>
        <p:nvGraphicFramePr>
          <p:cNvPr id="66581" name="Group 21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8286808" cy="5602256"/>
        </p:xfrm>
        <a:graphic>
          <a:graphicData uri="http://schemas.openxmlformats.org/drawingml/2006/table">
            <a:tbl>
              <a:tblPr/>
              <a:tblGrid>
                <a:gridCol w="2257400"/>
                <a:gridCol w="3075071"/>
                <a:gridCol w="2954337"/>
              </a:tblGrid>
              <a:tr h="15716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Особенности строения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 рыбы (речной окунь)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Китообразные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(синий кит)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Дыхательнаясистема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Жабры: 4 полные и 1 ряд зачаточных лепестков (на внутренней стороне жаберной крышки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Наружные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ноздри.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Носовой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канал.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Трахея и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бронхи.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Лёгкие ( с альвеолами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Процесс дыхания китообразных можно подразделить на выдох и глубокий вдох перед погружением.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402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Отличия:  +  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Сходства: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Размеры китов"/>
          <p:cNvPicPr>
            <a:picLocks noChangeAspect="1" noChangeArrowheads="1"/>
          </p:cNvPicPr>
          <p:nvPr/>
        </p:nvPicPr>
        <p:blipFill>
          <a:blip r:embed="rId2" cstate="print"/>
          <a:srcRect t="6314" r="8274" b="80112"/>
          <a:stretch>
            <a:fillRect/>
          </a:stretch>
        </p:blipFill>
        <p:spPr bwMode="auto">
          <a:xfrm>
            <a:off x="6072198" y="1142984"/>
            <a:ext cx="2558530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2" descr="кра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071546"/>
            <a:ext cx="268927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Rectangle 15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</a:rPr>
              <a:t>Сравнительная таблица</a:t>
            </a:r>
          </a:p>
        </p:txBody>
      </p:sp>
      <p:graphicFrame>
        <p:nvGraphicFramePr>
          <p:cNvPr id="66581" name="Group 21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572560" cy="5602256"/>
        </p:xfrm>
        <a:graphic>
          <a:graphicData uri="http://schemas.openxmlformats.org/drawingml/2006/table">
            <a:tbl>
              <a:tblPr/>
              <a:tblGrid>
                <a:gridCol w="2643206"/>
                <a:gridCol w="3143272"/>
                <a:gridCol w="2786082"/>
              </a:tblGrid>
              <a:tr h="15001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Особенности строения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 рыбы (речной окунь)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Китообразные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(синий кит)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18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Пищеварительная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Ротовая полость (челюсти с зубами), глотка, пищевод, желудок, кишка, заднепроходное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отверстие.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Печень.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Поджелудочная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железа (слабо развита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).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Ротовая полость (Язык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).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Гортань,  глотка, пищевод, желудок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(железистые клетки, выделяющие пищеварительные соки)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Кишечник.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Двенадцатиперстная 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кишка.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402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Отличия: +    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Сходства: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Размеры китов"/>
          <p:cNvPicPr>
            <a:picLocks noChangeAspect="1" noChangeArrowheads="1"/>
          </p:cNvPicPr>
          <p:nvPr/>
        </p:nvPicPr>
        <p:blipFill>
          <a:blip r:embed="rId2" cstate="print"/>
          <a:srcRect t="6314" r="8274" b="80112"/>
          <a:stretch>
            <a:fillRect/>
          </a:stretch>
        </p:blipFill>
        <p:spPr bwMode="auto">
          <a:xfrm>
            <a:off x="5508842" y="1124744"/>
            <a:ext cx="2970696" cy="11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2" descr="кра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980728"/>
            <a:ext cx="302964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Rectangle 15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</a:rPr>
              <a:t>Сравнительная таблица</a:t>
            </a:r>
          </a:p>
        </p:txBody>
      </p:sp>
      <p:graphicFrame>
        <p:nvGraphicFramePr>
          <p:cNvPr id="66581" name="Group 21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572560" cy="5219356"/>
        </p:xfrm>
        <a:graphic>
          <a:graphicData uri="http://schemas.openxmlformats.org/drawingml/2006/table">
            <a:tbl>
              <a:tblPr/>
              <a:tblGrid>
                <a:gridCol w="2214578"/>
                <a:gridCol w="3071834"/>
                <a:gridCol w="3286148"/>
              </a:tblGrid>
              <a:tr h="15716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Особенности строения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 рыбы (речной окунь)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Китообразные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(синий кит)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7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Выделительная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Длинные почки.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Мочеточники.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 некоторых имеется мочевой пузырь.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Почка.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Мочеточник.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Мочевой пузырь.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Мочеполовая щель.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402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Отличия: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Сходства:  +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900354" cy="10826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 рыбы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775340"/>
            <a:ext cx="2900354" cy="108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 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2270179">
            <a:off x="1640851" y="1157676"/>
            <a:ext cx="171451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8383668">
            <a:off x="1558773" y="5271748"/>
            <a:ext cx="188008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357222" y="2500306"/>
            <a:ext cx="2900354" cy="1082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3" descr="891513280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7034749" cy="3525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5775340"/>
            <a:ext cx="2900354" cy="108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 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8383668">
            <a:off x="1558773" y="5271748"/>
            <a:ext cx="188008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357222" y="2500306"/>
            <a:ext cx="2900354" cy="1082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3" descr="891513280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7034749" cy="3525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357166"/>
            <a:ext cx="814393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задание:</a:t>
            </a:r>
          </a:p>
        </p:txBody>
      </p:sp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2000232" y="4857760"/>
            <a:ext cx="5429250" cy="1012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МОЛОДЦЫ!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572140"/>
            <a:ext cx="2100252" cy="109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57626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928670"/>
            <a:ext cx="1096963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98849" y="1500174"/>
            <a:ext cx="804515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пересказ стр.176 – 179,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сделать макет «Внутреннее строение рыбы».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1556792"/>
            <a:ext cx="7773988" cy="1296988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6000" b="1" dirty="0" smtClean="0">
                <a:latin typeface="Monotype Corsiva" pitchFamily="66" charset="0"/>
              </a:rPr>
              <a:t>Рыбы – водные позвоночные животные.</a:t>
            </a:r>
            <a:endParaRPr lang="en-GB" sz="6000" b="1" dirty="0" smtClean="0"/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645024"/>
            <a:ext cx="1096963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869160"/>
            <a:ext cx="792162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57626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643966" cy="6858000"/>
          </a:xfrm>
        </p:spPr>
        <p:txBody>
          <a:bodyPr/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Ихтиология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др.-греч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 [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ихти́с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] — рыба, [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ло́гос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] —учение), 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учение о рыбах.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472608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Ихтиологические исследования.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  №1. Внешнее строение.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 №2. Скелет.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 №3. Нервная система.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 №4. Кровеносная система.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 №5. Дыхательная система.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 №6. Пищеварительная система.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 №7. Выделительная система.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</a:rPr>
              <a:t>Сравнительная таблица</a:t>
            </a:r>
          </a:p>
        </p:txBody>
      </p:sp>
      <p:graphicFrame>
        <p:nvGraphicFramePr>
          <p:cNvPr id="66581" name="Group 21"/>
          <p:cNvGraphicFramePr>
            <a:graphicFrameLocks noGrp="1"/>
          </p:cNvGraphicFramePr>
          <p:nvPr>
            <p:ph idx="1"/>
          </p:nvPr>
        </p:nvGraphicFramePr>
        <p:xfrm>
          <a:off x="214282" y="1357299"/>
          <a:ext cx="8786873" cy="5462186"/>
        </p:xfrm>
        <a:graphic>
          <a:graphicData uri="http://schemas.openxmlformats.org/drawingml/2006/table">
            <a:tbl>
              <a:tblPr/>
              <a:tblGrid>
                <a:gridCol w="2000264"/>
                <a:gridCol w="3143272"/>
                <a:gridCol w="3643337"/>
              </a:tblGrid>
              <a:tr h="15001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Особенности строения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 рыбы (речной окунь)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Китообразные синий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кит)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67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Внешнее строение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521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Отличия:     Сходства: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12" descr="кра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928802"/>
            <a:ext cx="2098676" cy="947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3" descr="Размеры китов"/>
          <p:cNvPicPr>
            <a:picLocks noChangeAspect="1" noChangeArrowheads="1"/>
          </p:cNvPicPr>
          <p:nvPr/>
        </p:nvPicPr>
        <p:blipFill>
          <a:blip r:embed="rId3" cstate="print"/>
          <a:srcRect t="6314" r="8274" b="80112"/>
          <a:stretch>
            <a:fillRect/>
          </a:stretch>
        </p:blipFill>
        <p:spPr bwMode="auto">
          <a:xfrm>
            <a:off x="6286512" y="1928802"/>
            <a:ext cx="219302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кра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2571768" cy="929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3" descr="Размеры китов"/>
          <p:cNvPicPr>
            <a:picLocks noChangeAspect="1" noChangeArrowheads="1"/>
          </p:cNvPicPr>
          <p:nvPr/>
        </p:nvPicPr>
        <p:blipFill>
          <a:blip r:embed="rId3" cstate="print"/>
          <a:srcRect t="6314" r="8274" b="80112"/>
          <a:stretch>
            <a:fillRect/>
          </a:stretch>
        </p:blipFill>
        <p:spPr bwMode="auto">
          <a:xfrm>
            <a:off x="5929322" y="1500174"/>
            <a:ext cx="219302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</a:rPr>
              <a:t>Сравнительная таблица</a:t>
            </a:r>
          </a:p>
        </p:txBody>
      </p:sp>
      <p:graphicFrame>
        <p:nvGraphicFramePr>
          <p:cNvPr id="66581" name="Group 21"/>
          <p:cNvGraphicFramePr>
            <a:graphicFrameLocks noGrp="1"/>
          </p:cNvGraphicFramePr>
          <p:nvPr>
            <p:ph idx="1"/>
          </p:nvPr>
        </p:nvGraphicFramePr>
        <p:xfrm>
          <a:off x="214282" y="1357299"/>
          <a:ext cx="8461404" cy="5071083"/>
        </p:xfrm>
        <a:graphic>
          <a:graphicData uri="http://schemas.openxmlformats.org/drawingml/2006/table">
            <a:tbl>
              <a:tblPr/>
              <a:tblGrid>
                <a:gridCol w="2000264"/>
                <a:gridCol w="3612445"/>
                <a:gridCol w="2848695"/>
              </a:tblGrid>
              <a:tr h="1050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Особенности строения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 рыбы (речной окунь)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Китообразные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(синий кит)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45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Внешнее строение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Тело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уплощено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боков и подразделено на: голову, туловище и хвост.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Плавники: (грудные, брюшные, спинной, хвостовой).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Снаружи кожа покрыта чешуей.</a:t>
                      </a:r>
                    </a:p>
                    <a:p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Тело обтекаемой формы, подразделено на: голову, туловище, хвостовой плавник.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Пара передних конечностей, видоизмененные в плавники.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Снаружи кожа гладкая.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24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Отличия: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Сходства: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кра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071546"/>
            <a:ext cx="1812924" cy="818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3" descr="Размеры китов"/>
          <p:cNvPicPr>
            <a:picLocks noChangeAspect="1" noChangeArrowheads="1"/>
          </p:cNvPicPr>
          <p:nvPr/>
        </p:nvPicPr>
        <p:blipFill>
          <a:blip r:embed="rId3" cstate="print"/>
          <a:srcRect t="6314" r="8274" b="80112"/>
          <a:stretch>
            <a:fillRect/>
          </a:stretch>
        </p:blipFill>
        <p:spPr bwMode="auto">
          <a:xfrm>
            <a:off x="6072198" y="1000108"/>
            <a:ext cx="219302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Rectangle 15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</a:rPr>
              <a:t>Сравнительная таблица</a:t>
            </a:r>
          </a:p>
        </p:txBody>
      </p:sp>
      <p:graphicFrame>
        <p:nvGraphicFramePr>
          <p:cNvPr id="66581" name="Group 21"/>
          <p:cNvGraphicFramePr>
            <a:graphicFrameLocks noGrp="1"/>
          </p:cNvGraphicFramePr>
          <p:nvPr>
            <p:ph idx="1"/>
          </p:nvPr>
        </p:nvGraphicFramePr>
        <p:xfrm>
          <a:off x="500034" y="1000109"/>
          <a:ext cx="8104215" cy="5647944"/>
        </p:xfrm>
        <a:graphic>
          <a:graphicData uri="http://schemas.openxmlformats.org/drawingml/2006/table">
            <a:tbl>
              <a:tblPr/>
              <a:tblGrid>
                <a:gridCol w="2000264"/>
                <a:gridCol w="3143272"/>
                <a:gridCol w="2960679"/>
              </a:tblGrid>
              <a:tr h="10358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Особенности строения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 рыбы (речной окунь)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Китообразные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(синий кит)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9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Скелет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Позвоночник: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-туловищный,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хвостовой отдел.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Рёбра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Череп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костный: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мозговая коробка,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челюстные кости,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жаберные дуги,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жаберные крышки.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Позвоночник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отдела: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шейный , грудной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(имеет грудину)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поясничный , хвостовой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Череп: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-носовые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кости (ноздри смещены на темя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теменные кости,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верхнезатылочная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кость,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лобные кости,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кости челюстей. 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Зубы  конические,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однородные.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419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Отличия:  +  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Сходства: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Размеры китов"/>
          <p:cNvPicPr>
            <a:picLocks noChangeAspect="1" noChangeArrowheads="1"/>
          </p:cNvPicPr>
          <p:nvPr/>
        </p:nvPicPr>
        <p:blipFill>
          <a:blip r:embed="rId2" cstate="print"/>
          <a:srcRect t="6314" r="8274" b="80112"/>
          <a:stretch>
            <a:fillRect/>
          </a:stretch>
        </p:blipFill>
        <p:spPr bwMode="auto">
          <a:xfrm>
            <a:off x="5929322" y="1071545"/>
            <a:ext cx="2571768" cy="1005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2" descr="кра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071546"/>
            <a:ext cx="2357454" cy="1064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Rectangle 15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</a:rPr>
              <a:t>Сравнительная таблица</a:t>
            </a:r>
          </a:p>
        </p:txBody>
      </p:sp>
      <p:graphicFrame>
        <p:nvGraphicFramePr>
          <p:cNvPr id="66581" name="Group 21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8286808" cy="5762716"/>
        </p:xfrm>
        <a:graphic>
          <a:graphicData uri="http://schemas.openxmlformats.org/drawingml/2006/table">
            <a:tbl>
              <a:tblPr/>
              <a:tblGrid>
                <a:gridCol w="2257400"/>
                <a:gridCol w="3075071"/>
                <a:gridCol w="2954337"/>
              </a:tblGrid>
              <a:tr h="12263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Особенности строения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 рыбы (речной окунь)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Китообразные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(синий кит)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61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Нервная система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ЦНС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спинной и головной мозг. Нервы.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Головной мозг (5 отделов):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передний, промежуточный, средний, продолговатый и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мозжечок.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ЦНС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спинной и головной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мозг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Нервы.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Головной мозг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(5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отделов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передний (развита кора больших полушарий),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промежуточный,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средний 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продолговатый 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мозг,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мозжечок.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549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Отличия: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Сходства:  +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Размеры китов"/>
          <p:cNvPicPr>
            <a:picLocks noChangeAspect="1" noChangeArrowheads="1"/>
          </p:cNvPicPr>
          <p:nvPr/>
        </p:nvPicPr>
        <p:blipFill>
          <a:blip r:embed="rId2" cstate="print"/>
          <a:srcRect t="6314" r="8274" b="80112"/>
          <a:stretch>
            <a:fillRect/>
          </a:stretch>
        </p:blipFill>
        <p:spPr bwMode="auto">
          <a:xfrm>
            <a:off x="5857884" y="1071546"/>
            <a:ext cx="2786082" cy="1089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2" descr="кра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000108"/>
            <a:ext cx="2786082" cy="1258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Rectangle 15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</a:rPr>
              <a:t>Сравнительная таблица</a:t>
            </a:r>
          </a:p>
        </p:txBody>
      </p:sp>
      <p:graphicFrame>
        <p:nvGraphicFramePr>
          <p:cNvPr id="66581" name="Group 21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8286808" cy="4933604"/>
        </p:xfrm>
        <a:graphic>
          <a:graphicData uri="http://schemas.openxmlformats.org/drawingml/2006/table">
            <a:tbl>
              <a:tblPr/>
              <a:tblGrid>
                <a:gridCol w="2257400"/>
                <a:gridCol w="3075071"/>
                <a:gridCol w="2954337"/>
              </a:tblGrid>
              <a:tr h="13573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Особенности строения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 рыбы (речной окунь)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Китообразные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(синий кит)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60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Кровеноснаясистема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Замкнутая кровеносная система.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Один круг кровообращения.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Двух камерное сердце (предсердие и желудочек).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Замкнутая кровеносная система.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Два  круга кровообращения.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Четырёх камерное сердце (2 предсердия и  2 желудочка).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402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Отличия: +   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Сходства: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626</Words>
  <Application>Microsoft Office PowerPoint</Application>
  <PresentationFormat>Экран (4:3)</PresentationFormat>
  <Paragraphs>141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Класс млекопитающие</vt:lpstr>
      <vt:lpstr>Рыбы – водные позвоночные животные.</vt:lpstr>
      <vt:lpstr>Слайд 3</vt:lpstr>
      <vt:lpstr>Слайд 4</vt:lpstr>
      <vt:lpstr>Сравнительная таблица</vt:lpstr>
      <vt:lpstr>Сравнительная таблица</vt:lpstr>
      <vt:lpstr>Сравнительная таблица</vt:lpstr>
      <vt:lpstr>Сравнительная таблица</vt:lpstr>
      <vt:lpstr>Сравнительная таблица</vt:lpstr>
      <vt:lpstr>Сравнительная таблица</vt:lpstr>
      <vt:lpstr>Сравнительная таблица</vt:lpstr>
      <vt:lpstr>Сравнительная таблица</vt:lpstr>
      <vt:lpstr>Класс рыбы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39</cp:revision>
  <dcterms:modified xsi:type="dcterms:W3CDTF">2014-01-26T11:36:14Z</dcterms:modified>
</cp:coreProperties>
</file>