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  <p:sldMasterId id="2147483733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73" r:id="rId9"/>
    <p:sldId id="274" r:id="rId10"/>
    <p:sldId id="278" r:id="rId11"/>
    <p:sldId id="276" r:id="rId12"/>
    <p:sldId id="280" r:id="rId13"/>
    <p:sldId id="262" r:id="rId14"/>
    <p:sldId id="263" r:id="rId15"/>
    <p:sldId id="267" r:id="rId16"/>
    <p:sldId id="268" r:id="rId17"/>
    <p:sldId id="281" r:id="rId18"/>
    <p:sldId id="313" r:id="rId19"/>
    <p:sldId id="314" r:id="rId20"/>
    <p:sldId id="318" r:id="rId21"/>
    <p:sldId id="282" r:id="rId22"/>
    <p:sldId id="283" r:id="rId23"/>
    <p:sldId id="285" r:id="rId24"/>
    <p:sldId id="290" r:id="rId25"/>
    <p:sldId id="289" r:id="rId26"/>
    <p:sldId id="288" r:id="rId27"/>
    <p:sldId id="291" r:id="rId28"/>
    <p:sldId id="294" r:id="rId29"/>
    <p:sldId id="293" r:id="rId30"/>
    <p:sldId id="295" r:id="rId31"/>
    <p:sldId id="304" r:id="rId32"/>
    <p:sldId id="303" r:id="rId33"/>
    <p:sldId id="302" r:id="rId34"/>
    <p:sldId id="300" r:id="rId35"/>
    <p:sldId id="306" r:id="rId36"/>
    <p:sldId id="284" r:id="rId37"/>
    <p:sldId id="296" r:id="rId38"/>
    <p:sldId id="286" r:id="rId39"/>
    <p:sldId id="297" r:id="rId40"/>
    <p:sldId id="315" r:id="rId41"/>
    <p:sldId id="316" r:id="rId42"/>
    <p:sldId id="309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64" autoAdjust="0"/>
    <p:restoredTop sz="94660"/>
  </p:normalViewPr>
  <p:slideViewPr>
    <p:cSldViewPr>
      <p:cViewPr>
        <p:scale>
          <a:sx n="75" d="100"/>
          <a:sy n="75" d="100"/>
        </p:scale>
        <p:origin x="-16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B1B0-118C-42F7-8BDC-672C26E2A74D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CBF8736-104D-491F-A577-8F8F5885F4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B1B0-118C-42F7-8BDC-672C26E2A74D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8736-104D-491F-A577-8F8F5885F4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B1B0-118C-42F7-8BDC-672C26E2A74D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8736-104D-491F-A577-8F8F5885F4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B1B0-118C-42F7-8BDC-672C26E2A74D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CBF8736-104D-491F-A577-8F8F5885F4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B1B0-118C-42F7-8BDC-672C26E2A74D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CBF8736-104D-491F-A577-8F8F5885F4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B1B0-118C-42F7-8BDC-672C26E2A74D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8736-104D-491F-A577-8F8F5885F4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B1B0-118C-42F7-8BDC-672C26E2A74D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8736-104D-491F-A577-8F8F5885F4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B1B0-118C-42F7-8BDC-672C26E2A74D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CBF8736-104D-491F-A577-8F8F5885F4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advClick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B1B0-118C-42F7-8BDC-672C26E2A74D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8736-104D-491F-A577-8F8F5885F4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B1B0-118C-42F7-8BDC-672C26E2A74D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8736-104D-491F-A577-8F8F5885F4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B1B0-118C-42F7-8BDC-672C26E2A74D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8736-104D-491F-A577-8F8F5885F4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B1B0-118C-42F7-8BDC-672C26E2A74D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CBF8736-104D-491F-A577-8F8F5885F4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B1B0-118C-42F7-8BDC-672C26E2A74D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8736-104D-491F-A577-8F8F5885F4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advClick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B1B0-118C-42F7-8BDC-672C26E2A74D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8736-104D-491F-A577-8F8F5885F4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B1B0-118C-42F7-8BDC-672C26E2A74D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8736-104D-491F-A577-8F8F5885F4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B1B0-118C-42F7-8BDC-672C26E2A74D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8736-104D-491F-A577-8F8F5885F4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B1B0-118C-42F7-8BDC-672C26E2A74D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8736-104D-491F-A577-8F8F5885F4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B1B0-118C-42F7-8BDC-672C26E2A74D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CBF8736-104D-491F-A577-8F8F5885F4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B1B0-118C-42F7-8BDC-672C26E2A74D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8736-104D-491F-A577-8F8F5885F4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B1B0-118C-42F7-8BDC-672C26E2A74D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8736-104D-491F-A577-8F8F5885F4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B1B0-118C-42F7-8BDC-672C26E2A74D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8736-104D-491F-A577-8F8F5885F4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B1B0-118C-42F7-8BDC-672C26E2A74D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8736-104D-491F-A577-8F8F5885F4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30CB1B0-118C-42F7-8BDC-672C26E2A74D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CBF8736-104D-491F-A577-8F8F5885F4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ransition advClick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30CB1B0-118C-42F7-8BDC-672C26E2A74D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CBF8736-104D-491F-A577-8F8F5885F4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ransition advClick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" Target="slide38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slide" Target="slide36.xml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slide" Target="slide37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slide" Target="slide38.xml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41.xml"/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000108"/>
            <a:ext cx="78581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УРОК</a:t>
            </a:r>
          </a:p>
          <a:p>
            <a:pPr algn="ctr"/>
            <a:r>
              <a:rPr lang="ru-RU" sz="4000" b="1" cap="none" spc="0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с применением новой </a:t>
            </a:r>
          </a:p>
          <a:p>
            <a:pPr algn="ctr"/>
            <a:r>
              <a:rPr lang="ru-RU" sz="4000" b="1" cap="none" spc="0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геометрической среды</a:t>
            </a:r>
          </a:p>
          <a:p>
            <a:pPr algn="ctr"/>
            <a:r>
              <a:rPr lang="ru-RU" sz="4000" b="1" cap="none" spc="0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 тему: «Теорема Пифагора»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00496" y="485776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err="1" smtClean="0"/>
              <a:t>Бочарова</a:t>
            </a:r>
            <a:r>
              <a:rPr lang="ru-RU" b="1" i="1" dirty="0" smtClean="0"/>
              <a:t> Светлана  Александровна</a:t>
            </a:r>
          </a:p>
          <a:p>
            <a:r>
              <a:rPr lang="ru-RU" b="1" i="1" dirty="0" smtClean="0"/>
              <a:t>МБОУ «Каргинская СОШ имени М.А.Шолохова» </a:t>
            </a:r>
            <a:r>
              <a:rPr lang="ru-RU" b="1" i="1" dirty="0" err="1" smtClean="0"/>
              <a:t>Боковского</a:t>
            </a:r>
            <a:r>
              <a:rPr lang="ru-RU" b="1" i="1" dirty="0" smtClean="0"/>
              <a:t> района  Ростовской области</a:t>
            </a:r>
            <a:endParaRPr lang="ru-RU" b="1" i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692275" y="1989138"/>
            <a:ext cx="2879725" cy="2879725"/>
            <a:chOff x="1066" y="1253"/>
            <a:chExt cx="1814" cy="1814"/>
          </a:xfrm>
        </p:grpSpPr>
        <p:sp>
          <p:nvSpPr>
            <p:cNvPr id="3" name="Line 4"/>
            <p:cNvSpPr>
              <a:spLocks noChangeShapeType="1"/>
            </p:cNvSpPr>
            <p:nvPr/>
          </p:nvSpPr>
          <p:spPr bwMode="auto">
            <a:xfrm flipV="1">
              <a:off x="1973" y="2160"/>
              <a:ext cx="907" cy="907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" name="Line 5"/>
            <p:cNvSpPr>
              <a:spLocks noChangeShapeType="1"/>
            </p:cNvSpPr>
            <p:nvPr/>
          </p:nvSpPr>
          <p:spPr bwMode="auto">
            <a:xfrm flipH="1" flipV="1">
              <a:off x="1973" y="1253"/>
              <a:ext cx="907" cy="907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Line 6"/>
            <p:cNvSpPr>
              <a:spLocks noChangeShapeType="1"/>
            </p:cNvSpPr>
            <p:nvPr/>
          </p:nvSpPr>
          <p:spPr bwMode="auto">
            <a:xfrm flipH="1">
              <a:off x="1066" y="1253"/>
              <a:ext cx="907" cy="907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1692275" y="4868863"/>
            <a:ext cx="1439863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1692275" y="4868863"/>
            <a:ext cx="1439863" cy="1439862"/>
            <a:chOff x="1066" y="3067"/>
            <a:chExt cx="907" cy="907"/>
          </a:xfrm>
        </p:grpSpPr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1066" y="3067"/>
              <a:ext cx="0" cy="907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9" name="Group 10"/>
            <p:cNvGrpSpPr>
              <a:grpSpLocks/>
            </p:cNvGrpSpPr>
            <p:nvPr/>
          </p:nvGrpSpPr>
          <p:grpSpPr bwMode="auto">
            <a:xfrm>
              <a:off x="1066" y="3067"/>
              <a:ext cx="907" cy="907"/>
              <a:chOff x="1066" y="3067"/>
              <a:chExt cx="907" cy="907"/>
            </a:xfrm>
          </p:grpSpPr>
          <p:sp>
            <p:nvSpPr>
              <p:cNvPr id="10" name="Line 11"/>
              <p:cNvSpPr>
                <a:spLocks noChangeShapeType="1"/>
              </p:cNvSpPr>
              <p:nvPr/>
            </p:nvSpPr>
            <p:spPr bwMode="auto">
              <a:xfrm>
                <a:off x="1973" y="3067"/>
                <a:ext cx="0" cy="907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Line 12"/>
              <p:cNvSpPr>
                <a:spLocks noChangeShapeType="1"/>
              </p:cNvSpPr>
              <p:nvPr/>
            </p:nvSpPr>
            <p:spPr bwMode="auto">
              <a:xfrm>
                <a:off x="1066" y="3974"/>
                <a:ext cx="907" cy="0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2" name="Group 13"/>
          <p:cNvGrpSpPr>
            <a:grpSpLocks/>
          </p:cNvGrpSpPr>
          <p:nvPr/>
        </p:nvGrpSpPr>
        <p:grpSpPr bwMode="auto">
          <a:xfrm>
            <a:off x="250825" y="3429000"/>
            <a:ext cx="1441450" cy="1439863"/>
            <a:chOff x="158" y="2160"/>
            <a:chExt cx="908" cy="907"/>
          </a:xfrm>
        </p:grpSpPr>
        <p:grpSp>
          <p:nvGrpSpPr>
            <p:cNvPr id="13" name="Group 14"/>
            <p:cNvGrpSpPr>
              <a:grpSpLocks/>
            </p:cNvGrpSpPr>
            <p:nvPr/>
          </p:nvGrpSpPr>
          <p:grpSpPr bwMode="auto">
            <a:xfrm>
              <a:off x="158" y="2160"/>
              <a:ext cx="908" cy="907"/>
              <a:chOff x="158" y="2160"/>
              <a:chExt cx="908" cy="907"/>
            </a:xfrm>
          </p:grpSpPr>
          <p:sp>
            <p:nvSpPr>
              <p:cNvPr id="15" name="Line 15"/>
              <p:cNvSpPr>
                <a:spLocks noChangeShapeType="1"/>
              </p:cNvSpPr>
              <p:nvPr/>
            </p:nvSpPr>
            <p:spPr bwMode="auto">
              <a:xfrm flipH="1">
                <a:off x="158" y="2160"/>
                <a:ext cx="908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Line 16"/>
              <p:cNvSpPr>
                <a:spLocks noChangeShapeType="1"/>
              </p:cNvSpPr>
              <p:nvPr/>
            </p:nvSpPr>
            <p:spPr bwMode="auto">
              <a:xfrm>
                <a:off x="158" y="2160"/>
                <a:ext cx="0" cy="907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>
              <a:off x="158" y="3067"/>
              <a:ext cx="879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" name="Line 18"/>
          <p:cNvSpPr>
            <a:spLocks noChangeShapeType="1"/>
          </p:cNvSpPr>
          <p:nvPr/>
        </p:nvSpPr>
        <p:spPr bwMode="auto">
          <a:xfrm>
            <a:off x="1692275" y="3429000"/>
            <a:ext cx="0" cy="14859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1692275" y="3429000"/>
            <a:ext cx="1439863" cy="1439863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14282" y="214290"/>
            <a:ext cx="5492417" cy="120032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Евклид о теореме Пифагора</a:t>
            </a:r>
            <a:endParaRPr lang="ru-RU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14810" y="1428736"/>
            <a:ext cx="47149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Одну из древнейших формулировок и доказательств данной теоремы изложил Евклид в своем труде «Начала» придав ей геометрический характер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274828" y="4071942"/>
            <a:ext cx="5512014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«Квадрат,</a:t>
            </a:r>
          </a:p>
          <a:p>
            <a:pPr algn="ctr"/>
            <a:r>
              <a:rPr lang="ru-RU" sz="28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построенный</a:t>
            </a:r>
          </a:p>
          <a:p>
            <a:pPr algn="ctr"/>
            <a:r>
              <a:rPr lang="ru-RU" sz="28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на гипотенузе,</a:t>
            </a:r>
          </a:p>
          <a:p>
            <a:pPr algn="ctr"/>
            <a:r>
              <a:rPr lang="ru-RU" sz="28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равновелик сумме квадратов,</a:t>
            </a:r>
          </a:p>
          <a:p>
            <a:pPr algn="ctr"/>
            <a:r>
              <a:rPr lang="ru-RU" sz="28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построенных на квадратах»</a:t>
            </a:r>
            <a:endParaRPr lang="ru-RU" sz="28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928662" y="285728"/>
            <a:ext cx="7215238" cy="923330"/>
          </a:xfrm>
          <a:prstGeom prst="rect">
            <a:avLst/>
          </a:prstGeom>
          <a:noFill/>
        </p:spPr>
        <p:txBody>
          <a:bodyPr wrap="square" lIns="91440" tIns="45720" rIns="91440" bIns="45720" anchor="ctr" anchorCtr="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Легенда о теореме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00760" y="1142984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А. Шамиссо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85720" y="1643050"/>
            <a:ext cx="55007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Обильно было жертвоприношенье</a:t>
            </a:r>
          </a:p>
          <a:p>
            <a:r>
              <a:rPr lang="ru-RU" b="1" dirty="0" smtClean="0"/>
              <a:t>  Богам  от Пифагора. Сто быков</a:t>
            </a:r>
          </a:p>
          <a:p>
            <a:r>
              <a:rPr lang="ru-RU" b="1" dirty="0" smtClean="0"/>
              <a:t>    Он отдал на закланье и сожженье</a:t>
            </a:r>
          </a:p>
          <a:p>
            <a:r>
              <a:rPr lang="ru-RU" b="1" dirty="0" smtClean="0"/>
              <a:t>        За света луч, пришедший с облаков.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00232" y="3071810"/>
            <a:ext cx="4786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Поэтому всегда с тех пор, чуть  </a:t>
            </a:r>
          </a:p>
          <a:p>
            <a:r>
              <a:rPr lang="ru-RU" b="1" dirty="0" smtClean="0"/>
              <a:t>   истина рождается на свет, быки</a:t>
            </a:r>
          </a:p>
          <a:p>
            <a:r>
              <a:rPr lang="ru-RU" b="1" dirty="0" smtClean="0"/>
              <a:t>     ревут, ее </a:t>
            </a:r>
            <a:r>
              <a:rPr lang="ru-RU" b="1" dirty="0" err="1" smtClean="0"/>
              <a:t>почуя</a:t>
            </a:r>
            <a:r>
              <a:rPr lang="ru-RU" b="1" dirty="0" smtClean="0"/>
              <a:t>, вслед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286084" y="4572008"/>
            <a:ext cx="5143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Они не в силах свету помешать, </a:t>
            </a:r>
          </a:p>
          <a:p>
            <a:r>
              <a:rPr lang="ru-RU" b="1" dirty="0" smtClean="0"/>
              <a:t>    А могут лишь, закрыв глаза, дрожать</a:t>
            </a:r>
          </a:p>
          <a:p>
            <a:r>
              <a:rPr lang="ru-RU" b="1" dirty="0" smtClean="0"/>
              <a:t>       От страха, что вселил в них Пифагор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advClick="0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память с посл. доступом 4"/>
          <p:cNvSpPr/>
          <p:nvPr/>
        </p:nvSpPr>
        <p:spPr>
          <a:xfrm>
            <a:off x="3000364" y="1285860"/>
            <a:ext cx="5500726" cy="4500594"/>
          </a:xfrm>
          <a:prstGeom prst="flowChartMagneticTap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643042" y="500042"/>
            <a:ext cx="5786478" cy="646331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Теорема Пифагора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29256" y="3643314"/>
            <a:ext cx="642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i="1" dirty="0" smtClean="0">
              <a:cs typeface="Angsana New" pitchFamily="18" charset="-34"/>
            </a:endParaRPr>
          </a:p>
          <a:p>
            <a:endParaRPr lang="ru-RU" b="1" i="1" dirty="0">
              <a:cs typeface="Angsana New" pitchFamily="18" charset="-34"/>
            </a:endParaRPr>
          </a:p>
          <a:p>
            <a:endParaRPr lang="ru-RU" b="1" i="1" dirty="0" smtClean="0">
              <a:cs typeface="Angsana New" pitchFamily="18" charset="-34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868" y="2285992"/>
            <a:ext cx="4326249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i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Если дан нам треугольник</a:t>
            </a:r>
          </a:p>
          <a:p>
            <a:pPr algn="ctr"/>
            <a:r>
              <a:rPr lang="ru-RU" sz="2000" b="1" i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И при том с прямым углом,</a:t>
            </a:r>
          </a:p>
          <a:p>
            <a:pPr algn="ctr"/>
            <a:r>
              <a:rPr lang="ru-RU" sz="2000" b="1" i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То квадрат гипотенузы</a:t>
            </a:r>
          </a:p>
          <a:p>
            <a:pPr algn="ctr"/>
            <a:r>
              <a:rPr lang="ru-RU" sz="2000" b="1" i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Мы всегда легко найдем:</a:t>
            </a:r>
          </a:p>
          <a:p>
            <a:pPr algn="ctr"/>
            <a:r>
              <a:rPr lang="ru-RU" sz="2000" b="1" i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Катеты в квадрат возводим,</a:t>
            </a:r>
          </a:p>
          <a:p>
            <a:pPr algn="ctr"/>
            <a:r>
              <a:rPr lang="ru-RU" sz="2000" b="1" i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Сумму степеней находим-</a:t>
            </a:r>
          </a:p>
          <a:p>
            <a:pPr algn="ctr"/>
            <a:r>
              <a:rPr lang="ru-RU" sz="2000" b="1" i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И таким простым путем</a:t>
            </a:r>
          </a:p>
          <a:p>
            <a:pPr algn="ctr"/>
            <a:r>
              <a:rPr lang="ru-RU" sz="2000" b="1" i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К результату мы придем</a:t>
            </a:r>
            <a:r>
              <a:rPr lang="ru-RU" sz="2000" b="1" i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57818" y="2143116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Прямоугольный треугольник 6"/>
          <p:cNvSpPr/>
          <p:nvPr/>
        </p:nvSpPr>
        <p:spPr>
          <a:xfrm>
            <a:off x="857224" y="1285860"/>
            <a:ext cx="2000264" cy="464347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85720" y="1785926"/>
            <a:ext cx="21431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катет</a:t>
            </a:r>
            <a:endParaRPr lang="ru-RU" sz="4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28662" y="6000768"/>
            <a:ext cx="1357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катет</a:t>
            </a:r>
            <a:endParaRPr lang="ru-RU" sz="4000" b="1" dirty="0"/>
          </a:p>
        </p:txBody>
      </p:sp>
      <p:sp>
        <p:nvSpPr>
          <p:cNvPr id="10" name="TextBox 9"/>
          <p:cNvSpPr txBox="1"/>
          <p:nvPr/>
        </p:nvSpPr>
        <p:spPr>
          <a:xfrm rot="3977240">
            <a:off x="608427" y="3231952"/>
            <a:ext cx="34623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гипотенуза</a:t>
            </a:r>
            <a:endParaRPr lang="ru-RU" sz="40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1714480" y="2357430"/>
            <a:ext cx="2209800" cy="2743200"/>
          </a:xfrm>
          <a:prstGeom prst="rtTriangle">
            <a:avLst/>
          </a:prstGeom>
          <a:solidFill>
            <a:srgbClr val="C0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1857364"/>
            <a:ext cx="9446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ru-RU" sz="2800" b="1" dirty="0" smtClean="0"/>
              <a:t>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14414" y="3500438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itchFamily="18" charset="0"/>
              </a:rPr>
              <a:t>b</a:t>
            </a:r>
            <a:endParaRPr lang="ru-RU" sz="2400" b="1" dirty="0"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0298" y="285749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143108" y="5214950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071538" y="528638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357554" y="521495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</a:t>
            </a:r>
            <a:endParaRPr lang="ru-RU" sz="28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286248" y="3786190"/>
            <a:ext cx="389722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/>
              <a:t>с</a:t>
            </a:r>
            <a:r>
              <a:rPr lang="ru-RU" sz="5400" dirty="0" smtClean="0">
                <a:cs typeface="Times New Roman" pitchFamily="18" charset="0"/>
              </a:rPr>
              <a:t>² </a:t>
            </a:r>
            <a:r>
              <a:rPr lang="ru-RU" sz="5400" dirty="0" smtClean="0"/>
              <a:t>= а</a:t>
            </a:r>
            <a:r>
              <a:rPr lang="ru-RU" sz="5400" dirty="0" smtClean="0">
                <a:cs typeface="Times New Roman" pitchFamily="18" charset="0"/>
              </a:rPr>
              <a:t>²</a:t>
            </a:r>
            <a:r>
              <a:rPr lang="ru-RU" sz="5400" dirty="0" smtClean="0"/>
              <a:t> + </a:t>
            </a:r>
            <a:r>
              <a:rPr lang="en-US" sz="5400" dirty="0"/>
              <a:t>b</a:t>
            </a:r>
            <a:r>
              <a:rPr lang="ru-RU" sz="5400" dirty="0" smtClean="0"/>
              <a:t> </a:t>
            </a:r>
            <a:r>
              <a:rPr lang="ru-RU" sz="5400" dirty="0" smtClean="0">
                <a:cs typeface="Times New Roman" pitchFamily="18" charset="0"/>
              </a:rPr>
              <a:t>²</a:t>
            </a:r>
            <a:r>
              <a:rPr lang="ru-RU" sz="5400" dirty="0" smtClean="0"/>
              <a:t>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500166" y="357166"/>
            <a:ext cx="673485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 прямоугольном треугольнике </a:t>
            </a:r>
          </a:p>
          <a:p>
            <a:pPr algn="ctr"/>
            <a:r>
              <a:rPr lang="ru-RU" sz="32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квадрат гипотенузы </a:t>
            </a:r>
          </a:p>
          <a:p>
            <a:pPr algn="ctr"/>
            <a:r>
              <a:rPr lang="ru-RU" sz="32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равен сумме квадратов его катетов</a:t>
            </a:r>
            <a:endParaRPr lang="ru-RU" sz="32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1219200"/>
            <a:ext cx="77724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mtClean="0"/>
              <a:t>Доказательство 1.</a:t>
            </a:r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609600" y="1676400"/>
            <a:ext cx="914400" cy="1676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 flipH="1">
            <a:off x="1524000" y="2362200"/>
            <a:ext cx="1600200" cy="9906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609600" y="1676400"/>
            <a:ext cx="2514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65125" y="12604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</a:rPr>
              <a:t>А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65125" y="33178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</a:rPr>
              <a:t>С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431925" y="33178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</a:rPr>
              <a:t>В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032125" y="3317875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</a:rPr>
              <a:t>Д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3124200" y="1946275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</a:rPr>
              <a:t>Е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88925" y="2174875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</a:rPr>
              <a:t>b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898525" y="3241675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</a:rPr>
              <a:t>а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1050925" y="2174875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</a:rPr>
              <a:t>с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2286000" y="3352800"/>
            <a:ext cx="328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Times New Roman" pitchFamily="18" charset="0"/>
              </a:rPr>
              <a:t>b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3184525" y="2632075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</a:rPr>
              <a:t>а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2057400" y="24384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</a:rPr>
              <a:t>с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3733800" y="1905000"/>
            <a:ext cx="3551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ru-RU" sz="2400">
                <a:latin typeface="Times New Roman" pitchFamily="18" charset="0"/>
              </a:rPr>
              <a:t>1) Достроим до трапеции.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3657600" y="2530475"/>
            <a:ext cx="4681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ru-RU" sz="2400">
                <a:latin typeface="Times New Roman" pitchFamily="18" charset="0"/>
              </a:rPr>
              <a:t>2) </a:t>
            </a:r>
            <a:r>
              <a:rPr kumimoji="1" lang="ru-RU" sz="2400">
                <a:latin typeface="Times New Roman" pitchFamily="18" charset="0"/>
                <a:sym typeface="Symbol" pitchFamily="18" charset="2"/>
              </a:rPr>
              <a:t>АВЕ=180-(АВС+ ДВЕ)=</a:t>
            </a:r>
          </a:p>
          <a:p>
            <a:r>
              <a:rPr kumimoji="1" lang="ru-RU" sz="2400">
                <a:latin typeface="Times New Roman" pitchFamily="18" charset="0"/>
                <a:sym typeface="Symbol" pitchFamily="18" charset="2"/>
              </a:rPr>
              <a:t>=180-( АВС+САВ)=180-90=90;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4419600" y="2286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1" lang="ru-RU" sz="2400">
              <a:latin typeface="Times New Roman" pitchFamily="18" charset="0"/>
            </a:endParaRP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3657600" y="33528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ru-RU" sz="2400">
                <a:latin typeface="Times New Roman" pitchFamily="18" charset="0"/>
              </a:rPr>
              <a:t>3)</a:t>
            </a:r>
            <a:r>
              <a:rPr kumimoji="1" lang="en-US" sz="2400">
                <a:latin typeface="Times New Roman" pitchFamily="18" charset="0"/>
              </a:rPr>
              <a:t>S</a:t>
            </a:r>
            <a:r>
              <a:rPr kumimoji="1" lang="ru-RU" sz="2000" baseline="-25000">
                <a:latin typeface="Times New Roman" pitchFamily="18" charset="0"/>
              </a:rPr>
              <a:t>АВЕ </a:t>
            </a:r>
            <a:r>
              <a:rPr kumimoji="1" lang="ru-RU" sz="2000">
                <a:latin typeface="Times New Roman" pitchFamily="18" charset="0"/>
              </a:rPr>
              <a:t>=(с*с)/2=с</a:t>
            </a:r>
            <a:r>
              <a:rPr kumimoji="1" lang="ru-RU" sz="2000">
                <a:latin typeface="Times New Roman" pitchFamily="18" charset="0"/>
                <a:cs typeface="Times New Roman" pitchFamily="18" charset="0"/>
              </a:rPr>
              <a:t>²</a:t>
            </a:r>
            <a:r>
              <a:rPr kumimoji="1" lang="ru-RU" sz="2000">
                <a:latin typeface="Times New Roman" pitchFamily="18" charset="0"/>
              </a:rPr>
              <a:t>/2;</a:t>
            </a:r>
            <a:endParaRPr kumimoji="1" lang="ru-RU" sz="2400">
              <a:latin typeface="Times New Roman" pitchFamily="18" charset="0"/>
            </a:endParaRP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3657600" y="4038600"/>
            <a:ext cx="48905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ru-RU" sz="2400" dirty="0">
                <a:latin typeface="Times New Roman" pitchFamily="18" charset="0"/>
              </a:rPr>
              <a:t>4)</a:t>
            </a:r>
            <a:r>
              <a:rPr kumimoji="1" lang="en-US" sz="2400" dirty="0">
                <a:latin typeface="Times New Roman" pitchFamily="18" charset="0"/>
              </a:rPr>
              <a:t>S</a:t>
            </a:r>
            <a:r>
              <a:rPr kumimoji="1" lang="ru-RU" sz="2400" baseline="-25000" dirty="0">
                <a:latin typeface="Times New Roman" pitchFamily="18" charset="0"/>
              </a:rPr>
              <a:t>САЕД</a:t>
            </a:r>
            <a:r>
              <a:rPr kumimoji="1" lang="ru-RU" sz="2400" dirty="0">
                <a:latin typeface="Times New Roman" pitchFamily="18" charset="0"/>
              </a:rPr>
              <a:t>= </a:t>
            </a:r>
            <a:r>
              <a:rPr kumimoji="1" lang="ru-RU" sz="2400" dirty="0" smtClean="0">
                <a:latin typeface="Times New Roman" pitchFamily="18" charset="0"/>
              </a:rPr>
              <a:t>а</a:t>
            </a:r>
            <a:r>
              <a:rPr kumimoji="1" lang="en-US" sz="2400" dirty="0" smtClean="0">
                <a:latin typeface="Times New Roman" pitchFamily="18" charset="0"/>
              </a:rPr>
              <a:t>b</a:t>
            </a:r>
            <a:r>
              <a:rPr kumimoji="1" lang="ru-RU" sz="2400" dirty="0" smtClean="0">
                <a:latin typeface="Times New Roman" pitchFamily="18" charset="0"/>
              </a:rPr>
              <a:t>/2 </a:t>
            </a:r>
            <a:r>
              <a:rPr kumimoji="1" lang="ru-RU" sz="2400" dirty="0">
                <a:latin typeface="Times New Roman" pitchFamily="18" charset="0"/>
              </a:rPr>
              <a:t>+</a:t>
            </a:r>
            <a:r>
              <a:rPr kumimoji="1" lang="ru-RU" sz="2400" dirty="0" smtClean="0">
                <a:latin typeface="Times New Roman" pitchFamily="18" charset="0"/>
              </a:rPr>
              <a:t>с</a:t>
            </a:r>
            <a:r>
              <a:rPr kumimoji="1" lang="ru-RU" sz="2400" dirty="0" smtClean="0">
                <a:latin typeface="Times New Roman" pitchFamily="18" charset="0"/>
                <a:cs typeface="Times New Roman" pitchFamily="18" charset="0"/>
              </a:rPr>
              <a:t>²</a:t>
            </a:r>
            <a:r>
              <a:rPr kumimoji="1" lang="ru-RU" sz="2400" dirty="0" smtClean="0">
                <a:latin typeface="Times New Roman" pitchFamily="18" charset="0"/>
              </a:rPr>
              <a:t>/2+а</a:t>
            </a:r>
            <a:r>
              <a:rPr kumimoji="1" lang="en-US" sz="2400" dirty="0" smtClean="0">
                <a:latin typeface="Times New Roman" pitchFamily="18" charset="0"/>
              </a:rPr>
              <a:t>b</a:t>
            </a:r>
            <a:r>
              <a:rPr kumimoji="1" lang="ru-RU" sz="2400" dirty="0" smtClean="0">
                <a:latin typeface="Times New Roman" pitchFamily="18" charset="0"/>
              </a:rPr>
              <a:t>/2</a:t>
            </a:r>
            <a:r>
              <a:rPr kumimoji="1" lang="ru-RU" sz="2400" dirty="0">
                <a:latin typeface="Times New Roman" pitchFamily="18" charset="0"/>
              </a:rPr>
              <a:t>=(</a:t>
            </a:r>
            <a:r>
              <a:rPr kumimoji="1" lang="ru-RU" sz="2400" dirty="0" smtClean="0">
                <a:latin typeface="Times New Roman" pitchFamily="18" charset="0"/>
              </a:rPr>
              <a:t>2а</a:t>
            </a:r>
            <a:r>
              <a:rPr kumimoji="1" lang="en-US" sz="2400" dirty="0" smtClean="0">
                <a:latin typeface="Times New Roman" pitchFamily="18" charset="0"/>
              </a:rPr>
              <a:t>b</a:t>
            </a:r>
            <a:r>
              <a:rPr kumimoji="1" lang="ru-RU" sz="2400" dirty="0" smtClean="0">
                <a:latin typeface="Times New Roman" pitchFamily="18" charset="0"/>
              </a:rPr>
              <a:t>+с</a:t>
            </a:r>
            <a:r>
              <a:rPr kumimoji="1" lang="ru-RU" sz="2400" dirty="0" smtClean="0">
                <a:latin typeface="Times New Roman" pitchFamily="18" charset="0"/>
                <a:cs typeface="Times New Roman" pitchFamily="18" charset="0"/>
              </a:rPr>
              <a:t>²</a:t>
            </a:r>
            <a:r>
              <a:rPr kumimoji="1" lang="ru-RU" sz="2400" dirty="0">
                <a:latin typeface="Times New Roman" pitchFamily="18" charset="0"/>
              </a:rPr>
              <a:t>)/2;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3657600" y="4572000"/>
            <a:ext cx="49033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ru-RU" sz="2400" dirty="0">
                <a:latin typeface="Times New Roman" pitchFamily="18" charset="0"/>
              </a:rPr>
              <a:t>5)</a:t>
            </a:r>
            <a:r>
              <a:rPr kumimoji="1" lang="en-US" sz="2400" dirty="0">
                <a:latin typeface="Times New Roman" pitchFamily="18" charset="0"/>
              </a:rPr>
              <a:t>S</a:t>
            </a:r>
            <a:r>
              <a:rPr kumimoji="1" lang="ru-RU" sz="2400" baseline="-25000" dirty="0">
                <a:latin typeface="Times New Roman" pitchFamily="18" charset="0"/>
              </a:rPr>
              <a:t>САЕД</a:t>
            </a:r>
            <a:r>
              <a:rPr kumimoji="1" lang="ru-RU" sz="2400" dirty="0" smtClean="0">
                <a:latin typeface="Times New Roman" pitchFamily="18" charset="0"/>
              </a:rPr>
              <a:t>=(а + </a:t>
            </a:r>
            <a:r>
              <a:rPr kumimoji="1" lang="en-US" sz="2400" dirty="0" smtClean="0">
                <a:latin typeface="Times New Roman" pitchFamily="18" charset="0"/>
              </a:rPr>
              <a:t>b</a:t>
            </a:r>
            <a:r>
              <a:rPr kumimoji="1" lang="ru-RU" sz="2400" dirty="0" smtClean="0">
                <a:latin typeface="Times New Roman" pitchFamily="18" charset="0"/>
              </a:rPr>
              <a:t>)/2 </a:t>
            </a:r>
            <a:r>
              <a:rPr kumimoji="1" lang="ru-RU" sz="2400" dirty="0">
                <a:latin typeface="Times New Roman" pitchFamily="18" charset="0"/>
              </a:rPr>
              <a:t>* (</a:t>
            </a:r>
            <a:r>
              <a:rPr kumimoji="1" lang="ru-RU" sz="2400" dirty="0" smtClean="0">
                <a:latin typeface="Times New Roman" pitchFamily="18" charset="0"/>
              </a:rPr>
              <a:t>а + </a:t>
            </a:r>
            <a:r>
              <a:rPr kumimoji="1" lang="en-US" sz="2400" dirty="0" smtClean="0">
                <a:latin typeface="Times New Roman" pitchFamily="18" charset="0"/>
              </a:rPr>
              <a:t>b</a:t>
            </a:r>
            <a:r>
              <a:rPr kumimoji="1" lang="ru-RU" sz="2400" dirty="0" smtClean="0">
                <a:latin typeface="Times New Roman" pitchFamily="18" charset="0"/>
              </a:rPr>
              <a:t>)=(а + </a:t>
            </a:r>
            <a:r>
              <a:rPr kumimoji="1" lang="en-US" sz="2400" dirty="0" smtClean="0">
                <a:latin typeface="Times New Roman" pitchFamily="18" charset="0"/>
              </a:rPr>
              <a:t>b</a:t>
            </a:r>
            <a:r>
              <a:rPr kumimoji="1" lang="ru-RU" sz="2400" dirty="0" smtClean="0">
                <a:latin typeface="Times New Roman" pitchFamily="18" charset="0"/>
              </a:rPr>
              <a:t>)</a:t>
            </a:r>
            <a:r>
              <a:rPr kumimoji="1" lang="ru-RU" sz="2400" dirty="0" smtClean="0">
                <a:latin typeface="Times New Roman" pitchFamily="18" charset="0"/>
                <a:cs typeface="Times New Roman" pitchFamily="18" charset="0"/>
              </a:rPr>
              <a:t>²</a:t>
            </a:r>
            <a:r>
              <a:rPr kumimoji="1" lang="ru-RU" sz="2400" dirty="0" smtClean="0">
                <a:latin typeface="Times New Roman" pitchFamily="18" charset="0"/>
              </a:rPr>
              <a:t>/2</a:t>
            </a:r>
            <a:r>
              <a:rPr kumimoji="1" lang="ru-RU" sz="2400" dirty="0">
                <a:latin typeface="Times New Roman" pitchFamily="18" charset="0"/>
              </a:rPr>
              <a:t>;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3810000" y="5181600"/>
            <a:ext cx="37769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ru-RU" sz="2400" dirty="0">
                <a:latin typeface="Times New Roman" pitchFamily="18" charset="0"/>
              </a:rPr>
              <a:t>6) (</a:t>
            </a:r>
            <a:r>
              <a:rPr kumimoji="1" lang="ru-RU" sz="2400" dirty="0" smtClean="0">
                <a:latin typeface="Times New Roman" pitchFamily="18" charset="0"/>
              </a:rPr>
              <a:t>2а</a:t>
            </a:r>
            <a:r>
              <a:rPr kumimoji="1" lang="en-US" sz="2400" dirty="0" smtClean="0">
                <a:latin typeface="Times New Roman" pitchFamily="18" charset="0"/>
              </a:rPr>
              <a:t>b</a:t>
            </a:r>
            <a:r>
              <a:rPr kumimoji="1" lang="ru-RU" sz="2400" dirty="0" smtClean="0">
                <a:latin typeface="Times New Roman" pitchFamily="18" charset="0"/>
              </a:rPr>
              <a:t>+с</a:t>
            </a:r>
            <a:r>
              <a:rPr kumimoji="1" lang="ru-RU" sz="2400" dirty="0" smtClean="0">
                <a:latin typeface="Times New Roman" pitchFamily="18" charset="0"/>
                <a:cs typeface="Times New Roman" pitchFamily="18" charset="0"/>
              </a:rPr>
              <a:t>²</a:t>
            </a:r>
            <a:r>
              <a:rPr kumimoji="1" lang="ru-RU" sz="2400" dirty="0">
                <a:latin typeface="Times New Roman" pitchFamily="18" charset="0"/>
              </a:rPr>
              <a:t>)/2=(</a:t>
            </a:r>
            <a:r>
              <a:rPr kumimoji="1" lang="ru-RU" sz="2400" dirty="0" smtClean="0">
                <a:latin typeface="Times New Roman" pitchFamily="18" charset="0"/>
              </a:rPr>
              <a:t>а</a:t>
            </a:r>
            <a:r>
              <a:rPr kumimoji="1" lang="ru-RU" sz="2400" dirty="0" smtClean="0">
                <a:latin typeface="Times New Roman" pitchFamily="18" charset="0"/>
                <a:cs typeface="Times New Roman" pitchFamily="18" charset="0"/>
              </a:rPr>
              <a:t>²</a:t>
            </a:r>
            <a:r>
              <a:rPr kumimoji="1" lang="ru-RU" sz="2400" dirty="0" smtClean="0">
                <a:latin typeface="Times New Roman" pitchFamily="18" charset="0"/>
              </a:rPr>
              <a:t>+2а</a:t>
            </a:r>
            <a:r>
              <a:rPr kumimoji="1" lang="en-US" sz="2400" dirty="0" smtClean="0">
                <a:latin typeface="Times New Roman" pitchFamily="18" charset="0"/>
              </a:rPr>
              <a:t>b</a:t>
            </a:r>
            <a:r>
              <a:rPr kumimoji="1" lang="ru-RU" sz="2400" dirty="0" smtClean="0">
                <a:latin typeface="Times New Roman" pitchFamily="18" charset="0"/>
              </a:rPr>
              <a:t>+</a:t>
            </a:r>
            <a:r>
              <a:rPr kumimoji="1" lang="en-US" sz="2400" dirty="0" smtClean="0">
                <a:latin typeface="Times New Roman" pitchFamily="18" charset="0"/>
              </a:rPr>
              <a:t>b</a:t>
            </a:r>
            <a:r>
              <a:rPr kumimoji="1" lang="ru-RU" sz="2400" dirty="0" smtClean="0">
                <a:latin typeface="Times New Roman" pitchFamily="18" charset="0"/>
                <a:cs typeface="Times New Roman" pitchFamily="18" charset="0"/>
              </a:rPr>
              <a:t>²</a:t>
            </a:r>
            <a:r>
              <a:rPr kumimoji="1" lang="ru-RU" sz="2400" dirty="0">
                <a:latin typeface="Times New Roman" pitchFamily="18" charset="0"/>
              </a:rPr>
              <a:t>)/2;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3886200" y="5638800"/>
            <a:ext cx="16466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ru-RU" sz="2400" dirty="0">
                <a:latin typeface="Times New Roman" pitchFamily="18" charset="0"/>
              </a:rPr>
              <a:t>7) </a:t>
            </a:r>
            <a:r>
              <a:rPr kumimoji="1" lang="ru-RU" sz="2400" dirty="0" smtClean="0">
                <a:latin typeface="Times New Roman" pitchFamily="18" charset="0"/>
              </a:rPr>
              <a:t>с</a:t>
            </a:r>
            <a:r>
              <a:rPr kumimoji="1" lang="ru-RU" sz="2400" dirty="0" smtClean="0">
                <a:latin typeface="Times New Roman" pitchFamily="18" charset="0"/>
                <a:cs typeface="Times New Roman" pitchFamily="18" charset="0"/>
              </a:rPr>
              <a:t>²</a:t>
            </a:r>
            <a:r>
              <a:rPr kumimoji="1" lang="ru-RU" sz="2400" dirty="0" smtClean="0">
                <a:latin typeface="Times New Roman" pitchFamily="18" charset="0"/>
              </a:rPr>
              <a:t>=а</a:t>
            </a:r>
            <a:r>
              <a:rPr kumimoji="1" lang="ru-RU" sz="2400" dirty="0" smtClean="0">
                <a:latin typeface="Times New Roman" pitchFamily="18" charset="0"/>
                <a:cs typeface="Times New Roman" pitchFamily="18" charset="0"/>
              </a:rPr>
              <a:t>²</a:t>
            </a:r>
            <a:r>
              <a:rPr kumimoji="1" lang="ru-RU" sz="2400" dirty="0" smtClean="0">
                <a:latin typeface="Times New Roman" pitchFamily="18" charset="0"/>
              </a:rPr>
              <a:t>+</a:t>
            </a:r>
            <a:r>
              <a:rPr kumimoji="1" lang="en-US" sz="2400" dirty="0" smtClean="0">
                <a:latin typeface="Times New Roman" pitchFamily="18" charset="0"/>
              </a:rPr>
              <a:t>b</a:t>
            </a:r>
            <a:r>
              <a:rPr kumimoji="1" lang="ru-RU" sz="2400" dirty="0" smtClean="0">
                <a:latin typeface="Times New Roman" pitchFamily="18" charset="0"/>
                <a:cs typeface="Times New Roman" pitchFamily="18" charset="0"/>
              </a:rPr>
              <a:t>²</a:t>
            </a:r>
            <a:r>
              <a:rPr kumimoji="1" lang="ru-RU" sz="2400" dirty="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animBg="1"/>
      <p:bldP spid="12292" grpId="0" animBg="1"/>
      <p:bldP spid="12293" grpId="0" animBg="1"/>
      <p:bldP spid="12294" grpId="0" autoUpdateAnimBg="0"/>
      <p:bldP spid="12295" grpId="0" autoUpdateAnimBg="0"/>
      <p:bldP spid="12296" grpId="0" autoUpdateAnimBg="0"/>
      <p:bldP spid="12297" grpId="0" autoUpdateAnimBg="0"/>
      <p:bldP spid="12298" grpId="0" autoUpdateAnimBg="0"/>
      <p:bldP spid="12299" grpId="0" autoUpdateAnimBg="0"/>
      <p:bldP spid="12300" grpId="0" autoUpdateAnimBg="0"/>
      <p:bldP spid="12301" grpId="0" autoUpdateAnimBg="0"/>
      <p:bldP spid="12302" grpId="0" autoUpdateAnimBg="0"/>
      <p:bldP spid="12303" grpId="0" autoUpdateAnimBg="0"/>
      <p:bldP spid="12304" grpId="0" autoUpdateAnimBg="0"/>
      <p:bldP spid="12305" grpId="0" autoUpdateAnimBg="0"/>
      <p:bldP spid="12306" grpId="0" autoUpdateAnimBg="0"/>
      <p:bldP spid="12307" grpId="0" autoUpdateAnimBg="0"/>
      <p:bldP spid="12308" grpId="0" autoUpdateAnimBg="0"/>
      <p:bldP spid="12309" grpId="0" autoUpdateAnimBg="0"/>
      <p:bldP spid="12310" grpId="0" autoUpdateAnimBg="0"/>
      <p:bldP spid="12311" grpId="0" autoUpdateAnimBg="0"/>
      <p:bldP spid="1231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71736" y="642918"/>
            <a:ext cx="4486284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dirty="0" smtClean="0"/>
              <a:t>Доказательство 2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 flipH="1">
            <a:off x="1524000" y="6019800"/>
            <a:ext cx="22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279525" y="5908675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</a:rPr>
              <a:t>а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69925" y="5070475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</a:rPr>
              <a:t>b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584325" y="4918075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</a:rPr>
              <a:t>с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3032125" y="5908675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</a:rPr>
              <a:t>b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794125" y="5146675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</a:rPr>
              <a:t>а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669925" y="3698875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</a:rPr>
              <a:t>а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1447800" y="2895600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</a:rPr>
              <a:t>b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2895600" y="28956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</a:rPr>
              <a:t>а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3870325" y="3698875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</a:rPr>
              <a:t>b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1752600" y="38862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</a:rPr>
              <a:t>с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2786050" y="4071942"/>
            <a:ext cx="531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latin typeface="Times New Roman" pitchFamily="18" charset="0"/>
              </a:rPr>
              <a:t>с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2571736" y="5143512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itchFamily="18" charset="0"/>
              </a:rPr>
              <a:t>с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2786051" y="1214422"/>
            <a:ext cx="38973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</a:rPr>
              <a:t>S =(</a:t>
            </a:r>
            <a:r>
              <a:rPr lang="ru-RU" sz="2400" b="1" dirty="0" smtClean="0">
                <a:latin typeface="Times New Roman" pitchFamily="18" charset="0"/>
              </a:rPr>
              <a:t>а + </a:t>
            </a:r>
            <a:r>
              <a:rPr lang="en-US" sz="2400" b="1" dirty="0" smtClean="0">
                <a:latin typeface="Times New Roman" pitchFamily="18" charset="0"/>
              </a:rPr>
              <a:t>b)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ru-RU" sz="2400" b="1" dirty="0" smtClean="0">
                <a:latin typeface="Times New Roman" pitchFamily="18" charset="0"/>
              </a:rPr>
              <a:t> = а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ru-RU" sz="2400" b="1" dirty="0">
                <a:latin typeface="Times New Roman" pitchFamily="18" charset="0"/>
              </a:rPr>
              <a:t> +</a:t>
            </a:r>
            <a:r>
              <a:rPr lang="ru-RU" sz="2400" b="1" dirty="0" smtClean="0">
                <a:latin typeface="Times New Roman" pitchFamily="18" charset="0"/>
              </a:rPr>
              <a:t>2а</a:t>
            </a:r>
            <a:r>
              <a:rPr lang="en-US" sz="2400" b="1" dirty="0" smtClean="0">
                <a:latin typeface="Times New Roman" pitchFamily="18" charset="0"/>
              </a:rPr>
              <a:t>b</a:t>
            </a:r>
            <a:r>
              <a:rPr lang="ru-RU" sz="2400" b="1" dirty="0" smtClean="0">
                <a:latin typeface="Times New Roman" pitchFamily="18" charset="0"/>
              </a:rPr>
              <a:t>+ </a:t>
            </a:r>
            <a:r>
              <a:rPr lang="en-US" sz="2400" b="1" dirty="0" smtClean="0">
                <a:latin typeface="Times New Roman" pitchFamily="18" charset="0"/>
              </a:rPr>
              <a:t>b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1619250" y="1844675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ru-RU" sz="2400">
                <a:latin typeface="Times New Roman" pitchFamily="18" charset="0"/>
              </a:rPr>
              <a:t>Но площадь квадрата можно найти и сложением </a:t>
            </a:r>
            <a:r>
              <a:rPr kumimoji="1" lang="en-US" sz="2400">
                <a:latin typeface="Times New Roman" pitchFamily="18" charset="0"/>
              </a:rPr>
              <a:t>S</a:t>
            </a:r>
            <a:r>
              <a:rPr kumimoji="1" lang="ru-RU" sz="2400">
                <a:latin typeface="Times New Roman" pitchFamily="18" charset="0"/>
              </a:rPr>
              <a:t>: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4714876" y="2786058"/>
            <a:ext cx="21659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sz="2400" b="1" dirty="0">
                <a:latin typeface="Times New Roman" pitchFamily="18" charset="0"/>
              </a:rPr>
              <a:t>S</a:t>
            </a:r>
            <a:r>
              <a:rPr kumimoji="1" lang="ru-RU" sz="2400" b="1" dirty="0">
                <a:latin typeface="Times New Roman" pitchFamily="18" charset="0"/>
              </a:rPr>
              <a:t>= </a:t>
            </a:r>
            <a:r>
              <a:rPr kumimoji="1" lang="ru-RU" sz="2400" b="1" dirty="0" smtClean="0">
                <a:latin typeface="Times New Roman" pitchFamily="18" charset="0"/>
              </a:rPr>
              <a:t>4(а </a:t>
            </a:r>
            <a:r>
              <a:rPr kumimoji="1" lang="en-US" sz="2400" b="1" dirty="0" smtClean="0">
                <a:latin typeface="Times New Roman" pitchFamily="18" charset="0"/>
              </a:rPr>
              <a:t>b</a:t>
            </a:r>
            <a:r>
              <a:rPr kumimoji="1" lang="ru-RU" sz="2400" b="1" dirty="0" smtClean="0">
                <a:latin typeface="Times New Roman" pitchFamily="18" charset="0"/>
              </a:rPr>
              <a:t>)/</a:t>
            </a:r>
            <a:r>
              <a:rPr kumimoji="1" lang="ru-RU" sz="2400" b="1" dirty="0">
                <a:latin typeface="Times New Roman" pitchFamily="18" charset="0"/>
              </a:rPr>
              <a:t>2 +с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4427538" y="3573463"/>
            <a:ext cx="451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ru-RU" sz="2400">
                <a:latin typeface="Times New Roman" pitchFamily="18" charset="0"/>
              </a:rPr>
              <a:t>Приравняем правые части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4427538" y="4437063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ru-RU" sz="2400" b="1" dirty="0">
                <a:latin typeface="Times New Roman" pitchFamily="18" charset="0"/>
              </a:rPr>
              <a:t>а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ru-RU" sz="2400" b="1" dirty="0" smtClean="0">
                <a:latin typeface="Times New Roman" pitchFamily="18" charset="0"/>
              </a:rPr>
              <a:t>+</a:t>
            </a:r>
            <a:r>
              <a:rPr lang="en-US" sz="2400" b="1" dirty="0" smtClean="0">
                <a:latin typeface="Times New Roman" pitchFamily="18" charset="0"/>
              </a:rPr>
              <a:t>b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ru-RU" sz="2400" b="1" dirty="0" smtClean="0">
                <a:latin typeface="Times New Roman" pitchFamily="18" charset="0"/>
              </a:rPr>
              <a:t>+2а</a:t>
            </a:r>
            <a:r>
              <a:rPr lang="en-US" sz="2400" b="1" dirty="0" smtClean="0">
                <a:latin typeface="Times New Roman" pitchFamily="18" charset="0"/>
              </a:rPr>
              <a:t>b</a:t>
            </a:r>
            <a:r>
              <a:rPr lang="ru-RU" sz="2400" b="1" dirty="0" smtClean="0">
                <a:latin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</a:rPr>
              <a:t>= </a:t>
            </a:r>
            <a:r>
              <a:rPr lang="ru-RU" sz="2400" b="1" dirty="0" smtClean="0">
                <a:latin typeface="Times New Roman" pitchFamily="18" charset="0"/>
              </a:rPr>
              <a:t>2а</a:t>
            </a:r>
            <a:r>
              <a:rPr lang="en-US" sz="2400" b="1" dirty="0" smtClean="0">
                <a:latin typeface="Times New Roman" pitchFamily="18" charset="0"/>
              </a:rPr>
              <a:t>b</a:t>
            </a:r>
            <a:r>
              <a:rPr lang="ru-RU" sz="2400" b="1" dirty="0" smtClean="0">
                <a:latin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</a:rPr>
              <a:t>+с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ru-RU" sz="2400" b="1" dirty="0">
                <a:latin typeface="Times New Roman" pitchFamily="18" charset="0"/>
              </a:rPr>
              <a:t>;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4716463" y="5084763"/>
            <a:ext cx="26153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ru-RU" sz="2400" b="1" dirty="0">
                <a:latin typeface="Times New Roman" pitchFamily="18" charset="0"/>
              </a:rPr>
              <a:t>Итак,  с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²</a:t>
            </a:r>
            <a:r>
              <a:rPr kumimoji="1" lang="ru-RU" sz="2400" b="1" dirty="0">
                <a:latin typeface="Times New Roman" pitchFamily="18" charset="0"/>
              </a:rPr>
              <a:t> </a:t>
            </a:r>
            <a:r>
              <a:rPr kumimoji="1" lang="ru-RU" sz="2400" b="1" dirty="0" smtClean="0">
                <a:latin typeface="Times New Roman" pitchFamily="18" charset="0"/>
              </a:rPr>
              <a:t>= а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²</a:t>
            </a:r>
            <a:r>
              <a:rPr kumimoji="1" lang="ru-RU" sz="2400" b="1" dirty="0">
                <a:latin typeface="Times New Roman" pitchFamily="18" charset="0"/>
              </a:rPr>
              <a:t> </a:t>
            </a:r>
            <a:r>
              <a:rPr kumimoji="1" lang="ru-RU" sz="2400" b="1" dirty="0" smtClean="0">
                <a:latin typeface="Times New Roman" pitchFamily="18" charset="0"/>
              </a:rPr>
              <a:t>+</a:t>
            </a:r>
            <a:r>
              <a:rPr kumimoji="1" lang="en-US" sz="2400" b="1" dirty="0" smtClean="0">
                <a:latin typeface="Times New Roman" pitchFamily="18" charset="0"/>
              </a:rPr>
              <a:t>b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ru-RU" sz="2400" b="1" dirty="0">
                <a:latin typeface="Times New Roman" pitchFamily="18" charset="0"/>
              </a:rPr>
              <a:t>.</a:t>
            </a:r>
          </a:p>
        </p:txBody>
      </p:sp>
      <p:sp>
        <p:nvSpPr>
          <p:cNvPr id="12310" name="AutoShape 24"/>
          <p:cNvSpPr>
            <a:spLocks noChangeArrowheads="1"/>
          </p:cNvSpPr>
          <p:nvPr/>
        </p:nvSpPr>
        <p:spPr bwMode="auto">
          <a:xfrm>
            <a:off x="1000100" y="4429132"/>
            <a:ext cx="990600" cy="1600200"/>
          </a:xfrm>
          <a:prstGeom prst="rtTriangl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11" name="AutoShape 25"/>
          <p:cNvSpPr>
            <a:spLocks noChangeArrowheads="1"/>
          </p:cNvSpPr>
          <p:nvPr/>
        </p:nvSpPr>
        <p:spPr bwMode="auto">
          <a:xfrm rot="10800000">
            <a:off x="2590800" y="3505200"/>
            <a:ext cx="990600" cy="1600200"/>
          </a:xfrm>
          <a:prstGeom prst="rtTriangl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12" name="AutoShape 26"/>
          <p:cNvSpPr>
            <a:spLocks noChangeArrowheads="1"/>
          </p:cNvSpPr>
          <p:nvPr/>
        </p:nvSpPr>
        <p:spPr bwMode="auto">
          <a:xfrm rot="5400000">
            <a:off x="1304900" y="3195638"/>
            <a:ext cx="990600" cy="1600200"/>
          </a:xfrm>
          <a:prstGeom prst="rtTriangl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13" name="AutoShape 27"/>
          <p:cNvSpPr>
            <a:spLocks noChangeArrowheads="1"/>
          </p:cNvSpPr>
          <p:nvPr/>
        </p:nvSpPr>
        <p:spPr bwMode="auto">
          <a:xfrm rot="-5400000">
            <a:off x="2286000" y="4724400"/>
            <a:ext cx="990600" cy="1600200"/>
          </a:xfrm>
          <a:prstGeom prst="rtTriangl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autoUpdateAnimBg="0"/>
      <p:bldP spid="13316" grpId="0" autoUpdateAnimBg="0"/>
      <p:bldP spid="13317" grpId="0" autoUpdateAnimBg="0"/>
      <p:bldP spid="13318" grpId="0" autoUpdateAnimBg="0"/>
      <p:bldP spid="13319" grpId="0" autoUpdateAnimBg="0"/>
      <p:bldP spid="13320" grpId="0" autoUpdateAnimBg="0"/>
      <p:bldP spid="13321" grpId="0" autoUpdateAnimBg="0"/>
      <p:bldP spid="13322" grpId="0" autoUpdateAnimBg="0"/>
      <p:bldP spid="13323" grpId="0" autoUpdateAnimBg="0"/>
      <p:bldP spid="13324" grpId="0" autoUpdateAnimBg="0"/>
      <p:bldP spid="13325" grpId="0" autoUpdateAnimBg="0"/>
      <p:bldP spid="13326" grpId="0" autoUpdateAnimBg="0"/>
      <p:bldP spid="13327" grpId="0" autoUpdateAnimBg="0"/>
      <p:bldP spid="13328" grpId="0" autoUpdateAnimBg="0"/>
      <p:bldP spid="13329" grpId="0" autoUpdateAnimBg="0"/>
      <p:bldP spid="13330" grpId="0" autoUpdateAnimBg="0"/>
      <p:bldP spid="13331" grpId="0" autoUpdateAnimBg="0"/>
      <p:bldP spid="13332" grpId="0" autoUpdateAnimBg="0"/>
      <p:bldP spid="1333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71604" y="571480"/>
            <a:ext cx="62151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40730" y="214290"/>
            <a:ext cx="640656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Практическое применение</a:t>
            </a:r>
          </a:p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теоремы Пифагора.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571612"/>
            <a:ext cx="850112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2400" b="1" dirty="0" smtClean="0"/>
              <a:t>   С помощью теоремы Пифагора решают разнообразные практические задачи:</a:t>
            </a:r>
          </a:p>
          <a:p>
            <a:pPr>
              <a:buFont typeface="Wingdings" pitchFamily="2" charset="2"/>
              <a:buNone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</a:rPr>
              <a:t>нахождение элементов прямоугольного, равнобедренного, равностороннего треугольников, диагоналей квадрата, прямоугольника;</a:t>
            </a:r>
          </a:p>
          <a:p>
            <a:pPr>
              <a:buFont typeface="Wingdings" pitchFamily="2" charset="2"/>
              <a:buNone/>
            </a:pP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</a:rPr>
              <a:t>-вычисление расстояния между точками;</a:t>
            </a:r>
            <a:endParaRPr lang="ru-RU" sz="20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ru-RU" sz="2400" b="1" dirty="0" smtClean="0"/>
              <a:t> Теорема Пифагора позволяет: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устанавливать соотношения между элементами правильных многоугольников; 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доказывать многие теоремы;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выводить различные формулы, решать алгебраические задачи.      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642910" y="1428736"/>
            <a:ext cx="3000396" cy="3000396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ый треугольник 2"/>
          <p:cNvSpPr/>
          <p:nvPr/>
        </p:nvSpPr>
        <p:spPr>
          <a:xfrm>
            <a:off x="6500826" y="1357298"/>
            <a:ext cx="2214578" cy="2500330"/>
          </a:xfrm>
          <a:prstGeom prst="rtTriangl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ый треугольник 3"/>
          <p:cNvSpPr/>
          <p:nvPr/>
        </p:nvSpPr>
        <p:spPr>
          <a:xfrm rot="10800000">
            <a:off x="4286248" y="4143380"/>
            <a:ext cx="4429156" cy="2214578"/>
          </a:xfrm>
          <a:prstGeom prst="rt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143108" y="5000636"/>
            <a:ext cx="2428892" cy="1285884"/>
          </a:xfrm>
          <a:prstGeom prst="line">
            <a:avLst/>
          </a:prstGeom>
          <a:ln w="5715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2910" y="5000636"/>
            <a:ext cx="1500166" cy="285752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42910" y="5286388"/>
            <a:ext cx="3929090" cy="1000132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000232" y="357187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858016" y="271462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928794" y="521495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3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286644" y="428625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57158" y="285728"/>
            <a:ext cx="85010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1.Указать треугольники к которым можно применить теорему Пифагора? </a:t>
            </a:r>
            <a:endParaRPr lang="ru-RU" sz="2800" b="1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5500694" y="2786058"/>
            <a:ext cx="7143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ый треугольник 1"/>
          <p:cNvSpPr/>
          <p:nvPr/>
        </p:nvSpPr>
        <p:spPr>
          <a:xfrm rot="16200000">
            <a:off x="-178627" y="2035959"/>
            <a:ext cx="3786214" cy="2714644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ый треугольник 2"/>
          <p:cNvSpPr/>
          <p:nvPr/>
        </p:nvSpPr>
        <p:spPr>
          <a:xfrm>
            <a:off x="5214942" y="3786190"/>
            <a:ext cx="3429024" cy="2214578"/>
          </a:xfrm>
          <a:prstGeom prst="rtTriangl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000496" y="1357298"/>
            <a:ext cx="4643470" cy="21431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285852" y="535782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6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285852" y="2857496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X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071802" y="335756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8</a:t>
            </a:r>
            <a:endParaRPr lang="ru-RU" sz="2800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000496" y="1357298"/>
            <a:ext cx="4643470" cy="214314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000760" y="785794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x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715404" y="1785926"/>
            <a:ext cx="4285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5</a:t>
            </a:r>
            <a:endParaRPr lang="ru-RU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786314" y="485776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</a:t>
            </a:r>
            <a:endParaRPr lang="ru-RU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929322" y="6143644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572264" y="421481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x</a:t>
            </a:r>
            <a:endParaRPr lang="ru-RU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900234" y="299666"/>
            <a:ext cx="5500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2.Найти неизвестную сторону</a:t>
            </a:r>
            <a:endParaRPr lang="ru-RU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000760" y="1928802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13</a:t>
            </a:r>
            <a:endParaRPr lang="ru-RU" sz="28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ый треугольник 4"/>
          <p:cNvSpPr/>
          <p:nvPr/>
        </p:nvSpPr>
        <p:spPr>
          <a:xfrm rot="20108531">
            <a:off x="659793" y="5092336"/>
            <a:ext cx="1984841" cy="857659"/>
          </a:xfrm>
          <a:prstGeom prst="rt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585789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 flipH="1">
            <a:off x="1714480" y="6000768"/>
            <a:ext cx="214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57158" y="5429264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643174" y="5072074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142976" y="0"/>
            <a:ext cx="6572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3.Решение задач по готовым чертежам</a:t>
            </a:r>
            <a:endParaRPr lang="ru-RU" sz="2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1357290" y="428604"/>
            <a:ext cx="60007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Составьте по рисункам, используя теорему Пифагора, если это возможно, верное равенство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5400000">
            <a:off x="3714744" y="2143116"/>
            <a:ext cx="14287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535753" y="1107265"/>
            <a:ext cx="1000132" cy="7858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6200000" flipH="1">
            <a:off x="892943" y="1535893"/>
            <a:ext cx="1500198" cy="4286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642910" y="2000240"/>
            <a:ext cx="1214446" cy="500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643042" y="128586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714348" y="114298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357158" y="171448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1785918" y="250030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1142976" y="64291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35" name="Ромб 34"/>
          <p:cNvSpPr/>
          <p:nvPr/>
        </p:nvSpPr>
        <p:spPr>
          <a:xfrm>
            <a:off x="357158" y="3143248"/>
            <a:ext cx="785818" cy="1785950"/>
          </a:xfrm>
          <a:prstGeom prst="diamond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7" name="Прямая соединительная линия 36"/>
          <p:cNvCxnSpPr>
            <a:stCxn id="35" idx="0"/>
            <a:endCxn id="35" idx="2"/>
          </p:cNvCxnSpPr>
          <p:nvPr/>
        </p:nvCxnSpPr>
        <p:spPr>
          <a:xfrm rot="16200000" flipH="1">
            <a:off x="-142908" y="4036223"/>
            <a:ext cx="17859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35" idx="1"/>
            <a:endCxn id="35" idx="3"/>
          </p:cNvCxnSpPr>
          <p:nvPr/>
        </p:nvCxnSpPr>
        <p:spPr>
          <a:xfrm rot="10800000" flipH="1">
            <a:off x="357158" y="4036223"/>
            <a:ext cx="7858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35" idx="1"/>
            <a:endCxn id="35" idx="3"/>
          </p:cNvCxnSpPr>
          <p:nvPr/>
        </p:nvCxnSpPr>
        <p:spPr>
          <a:xfrm rot="10800000" flipH="1">
            <a:off x="357158" y="4036223"/>
            <a:ext cx="7858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35" idx="1"/>
            <a:endCxn id="35" idx="3"/>
          </p:cNvCxnSpPr>
          <p:nvPr/>
        </p:nvCxnSpPr>
        <p:spPr>
          <a:xfrm rot="10800000" flipH="1">
            <a:off x="357158" y="4036223"/>
            <a:ext cx="78581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35" idx="1"/>
            <a:endCxn id="35" idx="3"/>
          </p:cNvCxnSpPr>
          <p:nvPr/>
        </p:nvCxnSpPr>
        <p:spPr>
          <a:xfrm rot="10800000" flipH="1">
            <a:off x="357158" y="4036223"/>
            <a:ext cx="78581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00034" y="4929198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55" name="TextBox 54"/>
          <p:cNvSpPr txBox="1"/>
          <p:nvPr/>
        </p:nvSpPr>
        <p:spPr>
          <a:xfrm>
            <a:off x="1142976" y="371475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56" name="TextBox 55"/>
          <p:cNvSpPr txBox="1"/>
          <p:nvPr/>
        </p:nvSpPr>
        <p:spPr>
          <a:xfrm>
            <a:off x="0" y="3714752"/>
            <a:ext cx="214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57" name="TextBox 56"/>
          <p:cNvSpPr txBox="1"/>
          <p:nvPr/>
        </p:nvSpPr>
        <p:spPr>
          <a:xfrm>
            <a:off x="571472" y="2786058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68" name="TextBox 67"/>
          <p:cNvSpPr txBox="1"/>
          <p:nvPr/>
        </p:nvSpPr>
        <p:spPr>
          <a:xfrm>
            <a:off x="785786" y="3643314"/>
            <a:ext cx="71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69" name="TextBox 68"/>
          <p:cNvSpPr txBox="1"/>
          <p:nvPr/>
        </p:nvSpPr>
        <p:spPr>
          <a:xfrm>
            <a:off x="1643042" y="3286124"/>
            <a:ext cx="17145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ABCD</a:t>
            </a:r>
            <a:r>
              <a:rPr lang="ru-RU" dirty="0" smtClean="0"/>
              <a:t> – </a:t>
            </a:r>
            <a:r>
              <a:rPr lang="ru-RU" sz="1600" dirty="0" smtClean="0"/>
              <a:t>ромб</a:t>
            </a:r>
          </a:p>
          <a:p>
            <a:r>
              <a:rPr lang="ru-RU" sz="1600" dirty="0" smtClean="0"/>
              <a:t>АО = 9 см</a:t>
            </a:r>
          </a:p>
          <a:p>
            <a:r>
              <a:rPr lang="ru-RU" sz="1600" dirty="0" smtClean="0"/>
              <a:t>ВО = 12 см</a:t>
            </a:r>
          </a:p>
        </p:txBody>
      </p:sp>
      <p:cxnSp>
        <p:nvCxnSpPr>
          <p:cNvPr id="81" name="Прямая соединительная линия 80"/>
          <p:cNvCxnSpPr/>
          <p:nvPr/>
        </p:nvCxnSpPr>
        <p:spPr>
          <a:xfrm rot="5400000">
            <a:off x="3750463" y="3679033"/>
            <a:ext cx="13573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5400000">
            <a:off x="3571868" y="5429264"/>
            <a:ext cx="17145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4572000" y="5286388"/>
            <a:ext cx="2643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</a:t>
            </a:r>
            <a:r>
              <a:rPr lang="en-US" baseline="30000" dirty="0" smtClean="0"/>
              <a:t>2 </a:t>
            </a:r>
            <a:r>
              <a:rPr lang="en-US" dirty="0" smtClean="0"/>
              <a:t>= AO</a:t>
            </a:r>
            <a:r>
              <a:rPr lang="en-US" baseline="30000" dirty="0" smtClean="0"/>
              <a:t>2</a:t>
            </a:r>
            <a:r>
              <a:rPr lang="en-US" dirty="0" smtClean="0"/>
              <a:t> + OD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AD</a:t>
            </a:r>
            <a:r>
              <a:rPr lang="en-US" baseline="30000" dirty="0" smtClean="0"/>
              <a:t>2</a:t>
            </a:r>
            <a:r>
              <a:rPr lang="en-US" dirty="0" smtClean="0"/>
              <a:t> = 6</a:t>
            </a:r>
            <a:r>
              <a:rPr lang="en-US" baseline="30000" dirty="0" smtClean="0"/>
              <a:t>2</a:t>
            </a:r>
            <a:r>
              <a:rPr lang="en-US" dirty="0" smtClean="0"/>
              <a:t> + 8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AD = 10</a:t>
            </a:r>
            <a:endParaRPr lang="ru-RU" dirty="0"/>
          </a:p>
        </p:txBody>
      </p:sp>
      <p:sp>
        <p:nvSpPr>
          <p:cNvPr id="85" name="TextBox 84"/>
          <p:cNvSpPr txBox="1"/>
          <p:nvPr/>
        </p:nvSpPr>
        <p:spPr>
          <a:xfrm>
            <a:off x="4572000" y="1428736"/>
            <a:ext cx="3286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Применить теорему нельзя, так как неизвестен треугольник</a:t>
            </a:r>
            <a:endParaRPr lang="ru-RU" dirty="0"/>
          </a:p>
        </p:txBody>
      </p:sp>
      <p:sp>
        <p:nvSpPr>
          <p:cNvPr id="86" name="TextBox 85"/>
          <p:cNvSpPr txBox="1"/>
          <p:nvPr/>
        </p:nvSpPr>
        <p:spPr>
          <a:xfrm>
            <a:off x="4714876" y="2928934"/>
            <a:ext cx="23574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</a:t>
            </a:r>
            <a:r>
              <a:rPr lang="en-US" baseline="30000" dirty="0" smtClean="0"/>
              <a:t>2</a:t>
            </a:r>
            <a:r>
              <a:rPr lang="en-US" dirty="0" smtClean="0"/>
              <a:t> = AO</a:t>
            </a:r>
            <a:r>
              <a:rPr lang="en-US" baseline="30000" dirty="0" smtClean="0"/>
              <a:t>2</a:t>
            </a:r>
            <a:r>
              <a:rPr lang="en-US" dirty="0" smtClean="0"/>
              <a:t> +BO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AB</a:t>
            </a:r>
            <a:r>
              <a:rPr lang="en-US" baseline="30000" dirty="0" smtClean="0"/>
              <a:t>2</a:t>
            </a:r>
            <a:r>
              <a:rPr lang="en-US" dirty="0" smtClean="0"/>
              <a:t> = 9</a:t>
            </a:r>
            <a:r>
              <a:rPr lang="en-US" baseline="30000" dirty="0" smtClean="0"/>
              <a:t>2</a:t>
            </a:r>
            <a:r>
              <a:rPr lang="en-US" dirty="0" smtClean="0"/>
              <a:t> + 12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AB</a:t>
            </a:r>
            <a:r>
              <a:rPr lang="en-US" baseline="30000" dirty="0" smtClean="0"/>
              <a:t>2</a:t>
            </a:r>
            <a:r>
              <a:rPr lang="en-US" dirty="0" smtClean="0"/>
              <a:t> = 81 +144</a:t>
            </a:r>
          </a:p>
          <a:p>
            <a:r>
              <a:rPr lang="en-US" dirty="0" smtClean="0"/>
              <a:t>AB = 15</a:t>
            </a:r>
            <a:endParaRPr lang="ru-RU" dirty="0"/>
          </a:p>
        </p:txBody>
      </p:sp>
      <p:sp>
        <p:nvSpPr>
          <p:cNvPr id="93" name="Прямоугольник 92"/>
          <p:cNvSpPr/>
          <p:nvPr/>
        </p:nvSpPr>
        <p:spPr>
          <a:xfrm>
            <a:off x="785786" y="6215082"/>
            <a:ext cx="3561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solidFill>
                  <a:prstClr val="black"/>
                </a:solidFill>
              </a:rPr>
              <a:t>o</a:t>
            </a:r>
            <a:endParaRPr lang="ru-RU" sz="24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71802" y="357166"/>
            <a:ext cx="3571900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Аннотация</a:t>
            </a:r>
            <a:endParaRPr lang="ru-RU" sz="32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7385" y="1643050"/>
            <a:ext cx="8113183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Данная методическая разработка</a:t>
            </a:r>
          </a:p>
          <a:p>
            <a:pPr algn="ctr"/>
            <a: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представляет собой описание опыта </a:t>
            </a:r>
          </a:p>
          <a:p>
            <a:pPr algn="ctr"/>
            <a: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автора, связанного с применением</a:t>
            </a:r>
          </a:p>
          <a:p>
            <a:pPr algn="ctr"/>
            <a: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технологии обучения геометрии с</a:t>
            </a:r>
          </a:p>
          <a:p>
            <a:pPr algn="ctr"/>
            <a: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использованием  интерактивной</a:t>
            </a:r>
          </a:p>
          <a:p>
            <a:pPr algn="ctr"/>
            <a: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геометрической среды.</a:t>
            </a:r>
            <a:endParaRPr lang="ru-RU" sz="32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14414" y="0"/>
            <a:ext cx="6929486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</a:t>
            </a:r>
            <a:r>
              <a:rPr lang="ru-RU" sz="2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ест</a:t>
            </a:r>
            <a:r>
              <a:rPr lang="ru-RU" sz="5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b="1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ОТВЕТИТЬ ПРАВИЛЬНО НА ВОПРОС ТЕСТА , НАЖАВ</a:t>
            </a:r>
          </a:p>
          <a:p>
            <a:pPr algn="ctr"/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НА ПРАВИЛЬНЫЙ ОТВЕТ 1 ВОПРОСА И Т.Д.</a:t>
            </a:r>
            <a:endParaRPr lang="ru-RU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571612"/>
            <a:ext cx="8496944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b="1" dirty="0" smtClean="0"/>
              <a:t>КАКОЕ ИЗ УТВЕРЖДЕНИЙ ЯВЛЯЕТСЯ ТЕОРЕМОЙ ПИФАГОРА</a:t>
            </a:r>
          </a:p>
          <a:p>
            <a:pPr marL="342900" indent="-342900"/>
            <a:r>
              <a:rPr lang="ru-RU" sz="2400" b="1" dirty="0" smtClean="0">
                <a:hlinkClick r:id="rId2" action="ppaction://hlinksldjump"/>
              </a:rPr>
              <a:t>А) в любом треугольнике квадрат гипотенузы равен сумме квадратов катетов;</a:t>
            </a:r>
            <a:endParaRPr lang="ru-RU" sz="2400" b="1" dirty="0" smtClean="0"/>
          </a:p>
          <a:p>
            <a:pPr marL="342900" indent="-342900"/>
            <a:r>
              <a:rPr lang="ru-RU" sz="2400" b="1" dirty="0" smtClean="0">
                <a:hlinkClick r:id="rId2" action="ppaction://hlinksldjump"/>
              </a:rPr>
              <a:t>Б) в прямоугольном треугольнике квадрат катета равен сумме квадратов другого катета и гипотенузы;</a:t>
            </a:r>
            <a:endParaRPr lang="ru-RU" sz="2400" b="1" dirty="0" smtClean="0"/>
          </a:p>
          <a:p>
            <a:pPr marL="342900" indent="-342900"/>
            <a:r>
              <a:rPr lang="ru-RU" sz="2400" b="1" dirty="0" smtClean="0">
                <a:hlinkClick r:id="rId2" action="ppaction://hlinksldjump"/>
              </a:rPr>
              <a:t>В) </a:t>
            </a:r>
            <a:r>
              <a:rPr lang="ru-RU" sz="2400" b="1" dirty="0" err="1" smtClean="0">
                <a:hlinkClick r:id="rId2" action="ppaction://hlinksldjump"/>
              </a:rPr>
              <a:t>в</a:t>
            </a:r>
            <a:r>
              <a:rPr lang="ru-RU" sz="2400" b="1" dirty="0" smtClean="0">
                <a:hlinkClick r:id="rId2" action="ppaction://hlinksldjump"/>
              </a:rPr>
              <a:t> прямоугольном треугольнике гипотенуза равна сумме катетов;</a:t>
            </a:r>
            <a:endParaRPr lang="ru-RU" sz="2400" b="1" dirty="0" smtClean="0"/>
          </a:p>
          <a:p>
            <a:pPr marL="342900" indent="-342900"/>
            <a:r>
              <a:rPr lang="ru-RU" sz="2400" b="1" dirty="0" smtClean="0">
                <a:solidFill>
                  <a:srgbClr val="C00000"/>
                </a:solidFill>
                <a:hlinkClick r:id="rId3" action="ppaction://hlinksldjump"/>
              </a:rPr>
              <a:t>Г) в прямоугольном треугольнике квадрат  гипотенузы равен сумме квадратов катетов?</a:t>
            </a:r>
            <a:endParaRPr lang="ru-RU" sz="2400" b="1" dirty="0" smtClean="0">
              <a:solidFill>
                <a:srgbClr val="C00000"/>
              </a:solidFill>
            </a:endParaRPr>
          </a:p>
          <a:p>
            <a:pPr marL="342900" indent="-342900"/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428604"/>
            <a:ext cx="7786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2. КАКОЕ ИЗ РАВЕНСТВ ВЫРАЖАЕТ ТЕОРЕМУ ПИФАГОРА ( а, в, с- стороны прямоугольного треугольника</a:t>
            </a:r>
            <a:r>
              <a:rPr lang="ru-RU" sz="2000" b="1" dirty="0" smtClean="0"/>
              <a:t>?)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14414" y="1857364"/>
            <a:ext cx="616421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ru-RU" dirty="0" smtClean="0">
                <a:solidFill>
                  <a:srgbClr val="C00000"/>
                </a:solidFill>
                <a:latin typeface="Times New Roman" pitchFamily="18" charset="0"/>
              </a:rPr>
              <a:t>     А </a:t>
            </a:r>
            <a:r>
              <a:rPr kumimoji="1" lang="ru-RU" sz="2400" dirty="0" smtClean="0">
                <a:solidFill>
                  <a:prstClr val="black"/>
                </a:solidFill>
                <a:latin typeface="Times New Roman" pitchFamily="18" charset="0"/>
                <a:hlinkClick r:id="rId2" action="ppaction://hlinksldjump"/>
              </a:rPr>
              <a:t>)</a:t>
            </a:r>
            <a:r>
              <a:rPr kumimoji="1" lang="ru-RU" sz="2400" b="1" dirty="0" smtClean="0">
                <a:solidFill>
                  <a:prstClr val="black"/>
                </a:solidFill>
                <a:latin typeface="Times New Roman" pitchFamily="18" charset="0"/>
                <a:hlinkClick r:id="rId2" action="ppaction://hlinksldjump"/>
              </a:rPr>
              <a:t> а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²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</a:t>
            </a:r>
            <a:r>
              <a:rPr lang="ru-RU" sz="2400" b="1" dirty="0" smtClean="0">
                <a:latin typeface="Times New Roman" pitchFamily="18" charset="0"/>
                <a:hlinkClick r:id="rId2" action="ppaction://hlinksldjump"/>
              </a:rPr>
              <a:t> = в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</a:t>
            </a:r>
            <a:r>
              <a:rPr lang="ru-RU" sz="2400" b="1" dirty="0" smtClean="0">
                <a:latin typeface="Times New Roman" pitchFamily="18" charset="0"/>
                <a:hlinkClick r:id="rId2" action="ppaction://hlinksldjump"/>
              </a:rPr>
              <a:t>+ с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;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) </a:t>
            </a:r>
            <a:r>
              <a:rPr lang="ru-RU" sz="2400" b="1" dirty="0" smtClean="0">
                <a:latin typeface="Times New Roman" pitchFamily="18" charset="0"/>
                <a:hlinkClick r:id="rId2" action="ppaction://hlinksldjump"/>
              </a:rPr>
              <a:t>в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</a:t>
            </a:r>
            <a:r>
              <a:rPr lang="ru-RU" sz="2400" b="1" dirty="0" smtClean="0">
                <a:latin typeface="Times New Roman" pitchFamily="18" charset="0"/>
                <a:hlinkClick r:id="rId2" action="ppaction://hlinksldjump"/>
              </a:rPr>
              <a:t>=</a:t>
            </a:r>
            <a:r>
              <a:rPr kumimoji="1" lang="ru-RU" sz="2400" b="1" dirty="0" smtClean="0">
                <a:latin typeface="Times New Roman" pitchFamily="18" charset="0"/>
                <a:hlinkClick r:id="rId2" action="ppaction://hlinksldjump"/>
              </a:rPr>
              <a:t> 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</a:t>
            </a:r>
            <a:r>
              <a:rPr lang="ru-RU" sz="2400" b="1" dirty="0" smtClean="0">
                <a:latin typeface="Times New Roman" pitchFamily="18" charset="0"/>
                <a:hlinkClick r:id="rId2" action="ppaction://hlinksldjump"/>
              </a:rPr>
              <a:t>+ с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;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</a:rPr>
              <a:t>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500166" y="2214554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3" action="ppaction://hlinksldjump"/>
              </a:rPr>
              <a:t> Б</a:t>
            </a:r>
            <a:r>
              <a:rPr lang="ru-RU" sz="2400" dirty="0" smtClean="0">
                <a:hlinkClick r:id="rId3" action="ppaction://hlinksldjump"/>
              </a:rPr>
              <a:t>) </a:t>
            </a:r>
            <a:r>
              <a:rPr lang="ru-RU" sz="2400" b="1" dirty="0" smtClean="0">
                <a:latin typeface="Times New Roman" pitchFamily="18" charset="0"/>
                <a:hlinkClick r:id="rId3" action="ppaction://hlinksldjump"/>
              </a:rPr>
              <a:t>с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 </a:t>
            </a:r>
            <a:r>
              <a:rPr lang="ru-RU" sz="2400" b="1" dirty="0" smtClean="0">
                <a:latin typeface="Times New Roman" pitchFamily="18" charset="0"/>
                <a:hlinkClick r:id="rId3" action="ppaction://hlinksldjump"/>
              </a:rPr>
              <a:t>= </a:t>
            </a:r>
            <a:r>
              <a:rPr kumimoji="1" lang="ru-RU" sz="2400" b="1" dirty="0" smtClean="0">
                <a:latin typeface="Times New Roman" pitchFamily="18" charset="0"/>
                <a:hlinkClick r:id="rId3" action="ppaction://hlinksldjump"/>
              </a:rPr>
              <a:t>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 </a:t>
            </a:r>
            <a:r>
              <a:rPr lang="ru-RU" sz="2400" b="1" dirty="0" smtClean="0">
                <a:latin typeface="Times New Roman" pitchFamily="18" charset="0"/>
                <a:hlinkClick r:id="rId3" action="ppaction://hlinksldjump"/>
              </a:rPr>
              <a:t>+в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;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 </a:t>
            </a:r>
            <a:r>
              <a:rPr lang="ru-RU" sz="2400" b="1" dirty="0" smtClean="0">
                <a:latin typeface="Times New Roman" pitchFamily="18" charset="0"/>
                <a:hlinkClick r:id="rId3" action="ppaction://hlinksldjump"/>
              </a:rPr>
              <a:t>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  </a:t>
            </a:r>
            <a:r>
              <a:rPr lang="ru-RU" sz="2400" b="1" dirty="0" smtClean="0">
                <a:latin typeface="Times New Roman" pitchFamily="18" charset="0"/>
                <a:hlinkClick r:id="rId3" action="ppaction://hlinksldjump"/>
              </a:rPr>
              <a:t> </a:t>
            </a:r>
            <a:r>
              <a:rPr lang="ru-RU" sz="2400" dirty="0" smtClean="0">
                <a:hlinkClick r:id="rId3" action="ppaction://hlinksldjump"/>
              </a:rPr>
              <a:t> 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500562" y="2071678"/>
            <a:ext cx="31432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            </a:t>
            </a:r>
          </a:p>
          <a:p>
            <a:endParaRPr lang="ru-RU" dirty="0" smtClean="0">
              <a:hlinkClick r:id="rId2" action="ppaction://hlinksldjump"/>
            </a:endParaRPr>
          </a:p>
          <a:p>
            <a:endParaRPr lang="ru-RU" dirty="0" smtClean="0">
              <a:hlinkClick r:id="rId2" action="ppaction://hlinksldjump"/>
            </a:endParaRPr>
          </a:p>
          <a:p>
            <a:endParaRPr lang="ru-RU" dirty="0" smtClean="0">
              <a:hlinkClick r:id="rId2" action="ppaction://hlinksldjump"/>
            </a:endParaRPr>
          </a:p>
          <a:p>
            <a:r>
              <a:rPr lang="ru-RU" dirty="0" smtClean="0">
                <a:hlinkClick r:id="rId2" action="ppaction://hlinksldjump"/>
              </a:rPr>
              <a:t> </a:t>
            </a:r>
            <a:r>
              <a:rPr lang="ru-RU" sz="2400" dirty="0" smtClean="0">
                <a:hlinkClick r:id="rId2" action="ppaction://hlinksldjump"/>
              </a:rPr>
              <a:t> 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072198" y="3143248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1 балл</a:t>
            </a:r>
            <a:endParaRPr lang="ru-RU" sz="28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501413" y="2967434"/>
            <a:ext cx="16786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 Г</a:t>
            </a:r>
            <a:r>
              <a:rPr lang="ru-RU" sz="2400" dirty="0" smtClean="0">
                <a:hlinkClick r:id="rId2" action="ppaction://hlinksldjump"/>
              </a:rPr>
              <a:t>) </a:t>
            </a:r>
            <a:r>
              <a:rPr lang="ru-RU" sz="2400" b="1" dirty="0" smtClean="0">
                <a:latin typeface="Times New Roman" pitchFamily="18" charset="0"/>
                <a:hlinkClick r:id="rId2" action="ppaction://hlinksldjump"/>
              </a:rPr>
              <a:t>с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</a:t>
            </a:r>
            <a:r>
              <a:rPr lang="ru-RU" sz="2400" b="1" dirty="0" smtClean="0">
                <a:latin typeface="Times New Roman" pitchFamily="18" charset="0"/>
                <a:hlinkClick r:id="rId2" action="ppaction://hlinksldjump"/>
              </a:rPr>
              <a:t>= </a:t>
            </a:r>
            <a:r>
              <a:rPr kumimoji="1" lang="ru-RU" sz="2400" b="1" dirty="0" smtClean="0">
                <a:latin typeface="Times New Roman" pitchFamily="18" charset="0"/>
                <a:hlinkClick r:id="rId2" action="ppaction://hlinksldjump"/>
              </a:rPr>
              <a:t>а </a:t>
            </a:r>
            <a:r>
              <a:rPr lang="ru-RU" sz="2400" b="1" dirty="0" smtClean="0">
                <a:latin typeface="Times New Roman" pitchFamily="18" charset="0"/>
                <a:hlinkClick r:id="rId2" action="ppaction://hlinksldjump"/>
              </a:rPr>
              <a:t>+ в</a:t>
            </a:r>
            <a:endParaRPr lang="ru-RU" sz="2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404664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2. КАКОЕ ИЗ РАВЕНСТВ ВЫРАЖАЕТ ТЕОРЕМУ ПИФАГОРА   </a:t>
            </a:r>
            <a:r>
              <a:rPr lang="ru-RU" sz="2000" b="1" dirty="0" smtClean="0"/>
              <a:t>( а</a:t>
            </a:r>
            <a:r>
              <a:rPr lang="ru-RU" sz="2000" b="1" dirty="0" smtClean="0">
                <a:latin typeface="Lucida Sans Unicode"/>
                <a:cs typeface="Lucida Sans Unicode"/>
              </a:rPr>
              <a:t>, </a:t>
            </a:r>
            <a:r>
              <a:rPr lang="ru-RU" sz="2000" b="1" dirty="0" smtClean="0"/>
              <a:t>в</a:t>
            </a:r>
            <a:r>
              <a:rPr lang="ru-RU" sz="2000" b="1" dirty="0" smtClean="0">
                <a:latin typeface="Lucida Sans Unicode"/>
                <a:cs typeface="Lucida Sans Unicode"/>
              </a:rPr>
              <a:t>, </a:t>
            </a:r>
            <a:r>
              <a:rPr lang="ru-RU" sz="2000" b="1" dirty="0" smtClean="0"/>
              <a:t>с- стороны прямоугольного треугольника)?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500826" y="3357562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О баллов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928794" y="2963400"/>
            <a:ext cx="21510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/>
              <a:t>Г</a:t>
            </a:r>
            <a:r>
              <a:rPr lang="ru-RU" sz="2400" u="sng" dirty="0" smtClean="0"/>
              <a:t>) </a:t>
            </a:r>
            <a:r>
              <a:rPr lang="ru-RU" sz="2400" b="1" u="sng" dirty="0" smtClean="0">
                <a:latin typeface="Times New Roman" pitchFamily="18" charset="0"/>
              </a:rPr>
              <a:t>с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 smtClean="0">
                <a:latin typeface="Times New Roman" pitchFamily="18" charset="0"/>
              </a:rPr>
              <a:t>= </a:t>
            </a:r>
            <a:r>
              <a:rPr kumimoji="1" lang="ru-RU" sz="2400" b="1" u="sng" dirty="0" smtClean="0">
                <a:latin typeface="Times New Roman" pitchFamily="18" charset="0"/>
              </a:rPr>
              <a:t>а </a:t>
            </a:r>
            <a:r>
              <a:rPr lang="ru-RU" sz="2400" b="1" u="sng" dirty="0" smtClean="0">
                <a:latin typeface="Times New Roman" pitchFamily="18" charset="0"/>
              </a:rPr>
              <a:t>+ </a:t>
            </a:r>
            <a:r>
              <a:rPr lang="en-US" sz="2400" b="1" u="sng" dirty="0" smtClean="0">
                <a:latin typeface="Times New Roman" pitchFamily="18" charset="0"/>
              </a:rPr>
              <a:t>b</a:t>
            </a:r>
            <a:endParaRPr lang="ru-RU" sz="2400" u="sng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928794" y="1571612"/>
            <a:ext cx="278608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ru-RU" dirty="0" smtClean="0">
                <a:solidFill>
                  <a:prstClr val="black"/>
                </a:solidFill>
                <a:latin typeface="Times New Roman" pitchFamily="18" charset="0"/>
                <a:hlinkClick r:id="rId2" action="ppaction://hlinksldjump"/>
              </a:rPr>
              <a:t>А</a:t>
            </a:r>
            <a:r>
              <a:rPr kumimoji="1" lang="ru-RU" sz="2400" dirty="0" smtClean="0">
                <a:solidFill>
                  <a:prstClr val="black"/>
                </a:solidFill>
                <a:latin typeface="Times New Roman" pitchFamily="18" charset="0"/>
                <a:hlinkClick r:id="rId2" action="ppaction://hlinksldjump"/>
              </a:rPr>
              <a:t>)</a:t>
            </a:r>
            <a:r>
              <a:rPr kumimoji="1" lang="ru-RU" sz="2400" b="1" dirty="0" smtClean="0">
                <a:solidFill>
                  <a:prstClr val="black"/>
                </a:solidFill>
                <a:latin typeface="Times New Roman" pitchFamily="18" charset="0"/>
                <a:hlinkClick r:id="rId2" action="ppaction://hlinksldjump"/>
              </a:rPr>
              <a:t> </a:t>
            </a:r>
            <a:r>
              <a:rPr kumimoji="1" lang="ru-RU" sz="2400" b="1" dirty="0" err="1" smtClean="0">
                <a:solidFill>
                  <a:prstClr val="black"/>
                </a:solidFill>
                <a:latin typeface="Times New Roman" pitchFamily="18" charset="0"/>
                <a:hlinkClick r:id="rId2" action="ppaction://hlinksldjump"/>
              </a:rPr>
              <a:t>а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²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</a:t>
            </a:r>
            <a:r>
              <a:rPr lang="ru-RU" sz="2400" b="1" dirty="0" smtClean="0">
                <a:latin typeface="Times New Roman" pitchFamily="18" charset="0"/>
                <a:hlinkClick r:id="rId2" action="ppaction://hlinksldjump"/>
              </a:rPr>
              <a:t> = </a:t>
            </a:r>
            <a:r>
              <a:rPr lang="en-US" sz="2400" b="1" dirty="0">
                <a:latin typeface="Times New Roman" pitchFamily="18" charset="0"/>
                <a:hlinkClick r:id="rId2" action="ppaction://hlinksldjump"/>
              </a:rPr>
              <a:t>b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</a:t>
            </a:r>
            <a:r>
              <a:rPr lang="ru-RU" sz="2400" b="1" dirty="0" smtClean="0">
                <a:latin typeface="Times New Roman" pitchFamily="18" charset="0"/>
                <a:hlinkClick r:id="rId2" action="ppaction://hlinksldjump"/>
              </a:rPr>
              <a:t>+ с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²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928794" y="2000240"/>
            <a:ext cx="21387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3" action="ppaction://hlinksldjump"/>
              </a:rPr>
              <a:t>Б</a:t>
            </a:r>
            <a:r>
              <a:rPr lang="ru-RU" sz="2400" dirty="0" smtClean="0">
                <a:hlinkClick r:id="rId3" action="ppaction://hlinksldjump"/>
              </a:rPr>
              <a:t>) </a:t>
            </a:r>
            <a:r>
              <a:rPr lang="ru-RU" sz="2400" b="1" dirty="0" smtClean="0">
                <a:latin typeface="Times New Roman" pitchFamily="18" charset="0"/>
                <a:hlinkClick r:id="rId3" action="ppaction://hlinksldjump"/>
              </a:rPr>
              <a:t>с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 </a:t>
            </a:r>
            <a:r>
              <a:rPr lang="ru-RU" sz="2400" b="1" dirty="0" smtClean="0">
                <a:latin typeface="Times New Roman" pitchFamily="18" charset="0"/>
                <a:hlinkClick r:id="rId3" action="ppaction://hlinksldjump"/>
              </a:rPr>
              <a:t>= </a:t>
            </a:r>
            <a:r>
              <a:rPr kumimoji="1" lang="ru-RU" sz="2400" b="1" dirty="0" smtClean="0">
                <a:latin typeface="Times New Roman" pitchFamily="18" charset="0"/>
                <a:hlinkClick r:id="rId3" action="ppaction://hlinksldjump"/>
              </a:rPr>
              <a:t>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 </a:t>
            </a:r>
            <a:r>
              <a:rPr lang="ru-RU" sz="2400" b="1" dirty="0" smtClean="0">
                <a:latin typeface="Times New Roman" pitchFamily="18" charset="0"/>
                <a:hlinkClick r:id="rId3" action="ppaction://hlinksldjump"/>
              </a:rPr>
              <a:t>+ </a:t>
            </a:r>
            <a:r>
              <a:rPr lang="en-US" sz="2400" b="1" dirty="0">
                <a:latin typeface="Times New Roman" pitchFamily="18" charset="0"/>
                <a:hlinkClick r:id="rId3" action="ppaction://hlinksldjump"/>
              </a:rPr>
              <a:t>b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;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 </a:t>
            </a:r>
            <a:r>
              <a:rPr lang="ru-RU" sz="2400" dirty="0" smtClean="0">
                <a:hlinkClick r:id="rId3" action="ppaction://hlinksldjump"/>
              </a:rPr>
              <a:t> 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928794" y="2571744"/>
            <a:ext cx="22655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) </a:t>
            </a:r>
            <a:r>
              <a:rPr lang="en-US" sz="2400" b="1" dirty="0">
                <a:latin typeface="Times New Roman" pitchFamily="18" charset="0"/>
                <a:hlinkClick r:id="rId2" action="ppaction://hlinksldjump"/>
              </a:rPr>
              <a:t>b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</a:t>
            </a:r>
            <a:r>
              <a:rPr lang="ru-RU" sz="2400" b="1" dirty="0" smtClean="0">
                <a:latin typeface="Times New Roman" pitchFamily="18" charset="0"/>
                <a:hlinkClick r:id="rId2" action="ppaction://hlinksldjump"/>
              </a:rPr>
              <a:t>=</a:t>
            </a:r>
            <a:r>
              <a:rPr kumimoji="1" lang="ru-RU" sz="2400" b="1" dirty="0" smtClean="0">
                <a:latin typeface="Times New Roman" pitchFamily="18" charset="0"/>
                <a:hlinkClick r:id="rId2" action="ppaction://hlinksldjump"/>
              </a:rPr>
              <a:t> 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</a:t>
            </a:r>
            <a:r>
              <a:rPr lang="ru-RU" sz="2400" b="1" dirty="0" smtClean="0">
                <a:latin typeface="Times New Roman" pitchFamily="18" charset="0"/>
                <a:hlinkClick r:id="rId2" action="ppaction://hlinksldjump"/>
              </a:rPr>
              <a:t>+ с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;</a:t>
            </a:r>
            <a:endParaRPr lang="ru-RU" sz="2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60648"/>
            <a:ext cx="8286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3.ЧЕМУ РАВНА ГИПОТЕНУЗА </a:t>
            </a:r>
            <a:r>
              <a:rPr lang="ru-RU" sz="2800" b="1" dirty="0" smtClean="0"/>
              <a:t>АВ</a:t>
            </a:r>
            <a:r>
              <a:rPr lang="ru-RU" sz="2400" b="1" dirty="0" smtClean="0"/>
              <a:t> ПРЯМОУГОЛЬНОГО ТРЕУГОЛЬНИКА   </a:t>
            </a:r>
            <a:r>
              <a:rPr lang="ru-RU" sz="2800" b="1" dirty="0" smtClean="0"/>
              <a:t>АВС  </a:t>
            </a:r>
            <a:r>
              <a:rPr lang="ru-RU" b="1" dirty="0" smtClean="0"/>
              <a:t>( </a:t>
            </a:r>
            <a:r>
              <a:rPr lang="ru-RU" b="1" dirty="0" smtClean="0">
                <a:latin typeface="Lucida Sans Unicode"/>
                <a:cs typeface="Lucida Sans Unicode"/>
              </a:rPr>
              <a:t>∠</a:t>
            </a:r>
            <a:r>
              <a:rPr lang="ru-RU" b="1" dirty="0" smtClean="0"/>
              <a:t>С = 90</a:t>
            </a:r>
            <a:r>
              <a:rPr lang="ru-RU" b="1" baseline="30000" dirty="0" smtClean="0"/>
              <a:t>0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/>
          </a:p>
        </p:txBody>
      </p:sp>
      <p:sp>
        <p:nvSpPr>
          <p:cNvPr id="3" name="Прямоугольный треугольник 2"/>
          <p:cNvSpPr/>
          <p:nvPr/>
        </p:nvSpPr>
        <p:spPr>
          <a:xfrm>
            <a:off x="1036688" y="2657749"/>
            <a:ext cx="2571768" cy="292895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57158" y="1785926"/>
            <a:ext cx="84296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hlinkClick r:id="rId2" action="ppaction://hlinksldjump"/>
              </a:rPr>
              <a:t>А) 7;   </a:t>
            </a:r>
            <a:r>
              <a:rPr lang="ru-RU" sz="2000" b="1" dirty="0" smtClean="0">
                <a:solidFill>
                  <a:srgbClr val="C00000"/>
                </a:solidFill>
                <a:hlinkClick r:id="rId3" action="ppaction://hlinksldjump"/>
              </a:rPr>
              <a:t>Б) 5;    </a:t>
            </a:r>
            <a:r>
              <a:rPr lang="ru-RU" sz="2000" b="1" dirty="0" smtClean="0">
                <a:solidFill>
                  <a:srgbClr val="C00000"/>
                </a:solidFill>
                <a:hlinkClick r:id="rId2" action="ppaction://hlinksldjump"/>
              </a:rPr>
              <a:t>В) 25;   Г) среди данных ответов правильного нет</a:t>
            </a:r>
            <a:r>
              <a:rPr lang="ru-RU" sz="2000" b="1" dirty="0" smtClean="0">
                <a:solidFill>
                  <a:srgbClr val="C00000"/>
                </a:solidFill>
              </a:rPr>
              <a:t>.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5586" y="263893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79498" y="563883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275856" y="563883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42886" y="3739919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822506" y="567322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732240" y="5217375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 </a:t>
            </a:r>
            <a:r>
              <a:rPr lang="ru-RU" b="1" dirty="0" smtClean="0"/>
              <a:t>балла</a:t>
            </a:r>
            <a:endParaRPr lang="ru-RU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3.ЧЕМУ РАВНА ГИПОТЕНУЗА АВ ПРЯМОУГОЛЬНОГО ТРЕУГОЛЬНИКА АВС  ( </a:t>
            </a:r>
            <a:r>
              <a:rPr lang="ru-RU" sz="2400" b="1" dirty="0" smtClean="0">
                <a:latin typeface="Lucida Sans Unicode"/>
                <a:cs typeface="Lucida Sans Unicode"/>
              </a:rPr>
              <a:t>∠</a:t>
            </a:r>
            <a:r>
              <a:rPr lang="ru-RU" sz="2400" b="1" dirty="0" smtClean="0"/>
              <a:t>С = 90</a:t>
            </a:r>
            <a:r>
              <a:rPr lang="ru-RU" sz="2400" b="1" baseline="30000" dirty="0" smtClean="0"/>
              <a:t>0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/>
          </a:p>
        </p:txBody>
      </p:sp>
      <p:sp>
        <p:nvSpPr>
          <p:cNvPr id="3" name="Прямоугольный треугольник 2"/>
          <p:cNvSpPr/>
          <p:nvPr/>
        </p:nvSpPr>
        <p:spPr>
          <a:xfrm>
            <a:off x="1132362" y="2530020"/>
            <a:ext cx="2428892" cy="307183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00034" y="1785926"/>
            <a:ext cx="84296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hlinkClick r:id="rId2" action="ppaction://hlinksldjump"/>
              </a:rPr>
              <a:t>А) 7; </a:t>
            </a:r>
            <a:r>
              <a:rPr lang="ru-RU" sz="2000" b="1" dirty="0" smtClean="0">
                <a:hlinkClick r:id="rId3" action="ppaction://hlinksldjump"/>
              </a:rPr>
              <a:t>Б) 5; </a:t>
            </a:r>
            <a:r>
              <a:rPr lang="ru-RU" sz="2000" b="1" dirty="0" smtClean="0">
                <a:hlinkClick r:id="rId2" action="ppaction://hlinksldjump"/>
              </a:rPr>
              <a:t>В) 25;    Г) среди данных ответов правильного нет.</a:t>
            </a:r>
            <a:endParaRPr lang="ru-RU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85704" y="2432257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934171" y="564357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474210" y="565948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55576" y="374968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224045" y="560974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804248" y="5232522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 балл</a:t>
            </a:r>
            <a:endParaRPr lang="ru-RU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57166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3.ЧЕМУ РАВНА ГИПОТЕНУЗА АВ ПРЯМОУГОЛЬНОГО ТРЕУГОЛЬНИКА  АВС </a:t>
            </a:r>
            <a:r>
              <a:rPr lang="ru-RU" sz="2400" b="1" dirty="0"/>
              <a:t> </a:t>
            </a:r>
            <a:r>
              <a:rPr lang="ru-RU" sz="2400" b="1" dirty="0" smtClean="0"/>
              <a:t>( </a:t>
            </a:r>
            <a:r>
              <a:rPr lang="ru-RU" sz="2400" b="1" dirty="0" smtClean="0">
                <a:latin typeface="Lucida Sans Unicode"/>
                <a:cs typeface="Lucida Sans Unicode"/>
              </a:rPr>
              <a:t>∠</a:t>
            </a:r>
            <a:r>
              <a:rPr lang="ru-RU" sz="2400" b="1" dirty="0" smtClean="0"/>
              <a:t>С = 90</a:t>
            </a:r>
            <a:r>
              <a:rPr lang="ru-RU" sz="2400" b="1" baseline="30000" dirty="0" smtClean="0"/>
              <a:t>0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/>
          </a:p>
        </p:txBody>
      </p:sp>
      <p:sp>
        <p:nvSpPr>
          <p:cNvPr id="3" name="Прямоугольный треугольник 2"/>
          <p:cNvSpPr/>
          <p:nvPr/>
        </p:nvSpPr>
        <p:spPr>
          <a:xfrm>
            <a:off x="1009600" y="2772792"/>
            <a:ext cx="2357454" cy="293371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76866" y="1785925"/>
            <a:ext cx="84296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hlinkClick r:id="rId2" action="ppaction://hlinksldjump"/>
              </a:rPr>
              <a:t>А) 7;  </a:t>
            </a:r>
            <a:r>
              <a:rPr lang="ru-RU" sz="2000" b="1" dirty="0" smtClean="0">
                <a:hlinkClick r:id="rId3" action="ppaction://hlinksldjump"/>
              </a:rPr>
              <a:t>Б) 5; </a:t>
            </a:r>
            <a:r>
              <a:rPr lang="ru-RU" sz="2000" b="1" dirty="0" smtClean="0">
                <a:hlinkClick r:id="rId2" action="ppaction://hlinksldjump"/>
              </a:rPr>
              <a:t>В) 25;   Г) среди данных ответов правильного нет.</a:t>
            </a:r>
            <a:endParaRPr lang="ru-RU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77772" y="278605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59543" y="570176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152740" y="578645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52410" y="406349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688261" y="573402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732240" y="532236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 баллов</a:t>
            </a:r>
            <a:endParaRPr lang="ru-RU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357166"/>
            <a:ext cx="85011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4.ЧЕМУ РАВЕН КАТЕТ МР ПРЯМОУГОЛЬНОГО ТРЕУГОЛЬНИКА АВС (</a:t>
            </a:r>
            <a:r>
              <a:rPr lang="ru-RU" sz="2400" b="1" dirty="0" smtClean="0">
                <a:latin typeface="Lucida Sans Unicode"/>
                <a:cs typeface="Lucida Sans Unicode"/>
              </a:rPr>
              <a:t>∠</a:t>
            </a:r>
            <a:r>
              <a:rPr lang="ru-RU" sz="2400" b="1" dirty="0" smtClean="0"/>
              <a:t>С = 90</a:t>
            </a:r>
            <a:r>
              <a:rPr lang="ru-RU" sz="2400" b="1" baseline="30000" dirty="0" smtClean="0"/>
              <a:t>0</a:t>
            </a:r>
            <a:r>
              <a:rPr lang="ru-RU" sz="2400" b="1" dirty="0" smtClean="0"/>
              <a:t>)</a:t>
            </a:r>
          </a:p>
          <a:p>
            <a:endParaRPr lang="ru-RU" sz="2400" b="1" dirty="0" smtClean="0"/>
          </a:p>
          <a:p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1928802"/>
            <a:ext cx="83198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hlinkClick r:id="rId2" action="ppaction://hlinksldjump"/>
              </a:rPr>
              <a:t>А) 12; </a:t>
            </a:r>
            <a:r>
              <a:rPr lang="ru-RU" sz="2000" b="1" dirty="0" smtClean="0">
                <a:hlinkClick r:id="rId3" action="ppaction://hlinksldjump"/>
              </a:rPr>
              <a:t>Б) 8; В) 18;   Г) среди данных ответов правильных нет.                                 </a:t>
            </a:r>
            <a:endParaRPr lang="ru-RU" sz="2000" b="1" dirty="0"/>
          </a:p>
        </p:txBody>
      </p:sp>
      <p:sp>
        <p:nvSpPr>
          <p:cNvPr id="4" name="Прямоугольный треугольник 3"/>
          <p:cNvSpPr/>
          <p:nvPr/>
        </p:nvSpPr>
        <p:spPr>
          <a:xfrm rot="16200000">
            <a:off x="5572132" y="3357562"/>
            <a:ext cx="2500330" cy="235745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286380" y="592933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215338" y="328612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929586" y="600076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143636" y="414338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13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143900" y="421481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123728" y="530120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3 балла</a:t>
            </a:r>
            <a:endParaRPr lang="ru-RU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357166"/>
            <a:ext cx="85011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4.ЧЕМУ РАВЕН КАТЕТ МР ПРЯМОУГОЛЬНОГО ТРЕУГОЛЬНИКА АВС (</a:t>
            </a:r>
            <a:r>
              <a:rPr lang="ru-RU" sz="2400" b="1" dirty="0" smtClean="0">
                <a:latin typeface="Lucida Sans Unicode"/>
                <a:cs typeface="Lucida Sans Unicode"/>
              </a:rPr>
              <a:t>∠</a:t>
            </a:r>
            <a:r>
              <a:rPr lang="ru-RU" sz="2400" b="1" dirty="0" smtClean="0"/>
              <a:t>С = 90</a:t>
            </a:r>
            <a:r>
              <a:rPr lang="ru-RU" sz="2400" b="1" baseline="30000" dirty="0" smtClean="0"/>
              <a:t>0</a:t>
            </a:r>
            <a:r>
              <a:rPr lang="ru-RU" sz="2400" b="1" dirty="0" smtClean="0"/>
              <a:t>)</a:t>
            </a:r>
          </a:p>
          <a:p>
            <a:endParaRPr lang="ru-RU" sz="2400" b="1" dirty="0" smtClean="0"/>
          </a:p>
          <a:p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1730519"/>
            <a:ext cx="84296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hlinkClick r:id="rId2" action="ppaction://hlinksldjump"/>
              </a:rPr>
              <a:t>А) 12;  </a:t>
            </a:r>
            <a:r>
              <a:rPr lang="ru-RU" sz="2000" b="1" dirty="0" smtClean="0">
                <a:hlinkClick r:id="rId3" action="ppaction://hlinksldjump"/>
              </a:rPr>
              <a:t>Б) 8;  В) 18;    Г) среди данных ответов правильных нет.                                 </a:t>
            </a:r>
            <a:endParaRPr lang="ru-RU" sz="2000" b="1" dirty="0"/>
          </a:p>
        </p:txBody>
      </p:sp>
      <p:sp>
        <p:nvSpPr>
          <p:cNvPr id="4" name="Прямоугольный треугольник 3"/>
          <p:cNvSpPr/>
          <p:nvPr/>
        </p:nvSpPr>
        <p:spPr>
          <a:xfrm rot="16200000">
            <a:off x="5429256" y="3286124"/>
            <a:ext cx="2500330" cy="235745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143504" y="585789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072462" y="321468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786710" y="592933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000760" y="407194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13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001024" y="414338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475656" y="534568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 балла</a:t>
            </a:r>
            <a:endParaRPr lang="ru-RU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357166"/>
            <a:ext cx="85011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4.ЧЕМУ РАВЕН КАТЕТ МР ПРЯМОУГОЛЬНОГО ТРЕУГОЛЬНИКА АВС (</a:t>
            </a:r>
            <a:r>
              <a:rPr lang="ru-RU" sz="2400" b="1" dirty="0" smtClean="0">
                <a:latin typeface="Lucida Sans Unicode"/>
                <a:cs typeface="Lucida Sans Unicode"/>
              </a:rPr>
              <a:t>∠</a:t>
            </a:r>
            <a:r>
              <a:rPr lang="ru-RU" sz="2400" b="1" dirty="0" smtClean="0"/>
              <a:t>С = 90</a:t>
            </a:r>
            <a:r>
              <a:rPr lang="ru-RU" sz="2400" b="1" baseline="30000" dirty="0" smtClean="0"/>
              <a:t>0</a:t>
            </a:r>
            <a:r>
              <a:rPr lang="ru-RU" sz="2400" b="1" dirty="0" smtClean="0"/>
              <a:t>)</a:t>
            </a:r>
          </a:p>
          <a:p>
            <a:endParaRPr lang="ru-RU" sz="2400" b="1" dirty="0" smtClean="0"/>
          </a:p>
          <a:p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1679719"/>
            <a:ext cx="84296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hlinkClick r:id="rId2" action="ppaction://hlinksldjump"/>
              </a:rPr>
              <a:t>А) 12;  </a:t>
            </a:r>
            <a:r>
              <a:rPr lang="ru-RU" sz="2000" b="1" dirty="0" smtClean="0">
                <a:hlinkClick r:id="rId3" action="ppaction://hlinksldjump"/>
              </a:rPr>
              <a:t>Б) 8; В) 18;    Г) среди данных ответов правильных нет.                                 </a:t>
            </a:r>
            <a:endParaRPr lang="ru-RU" sz="2000" b="1" dirty="0"/>
          </a:p>
        </p:txBody>
      </p:sp>
      <p:sp>
        <p:nvSpPr>
          <p:cNvPr id="4" name="Прямоугольный треугольник 3"/>
          <p:cNvSpPr/>
          <p:nvPr/>
        </p:nvSpPr>
        <p:spPr>
          <a:xfrm rot="16200000">
            <a:off x="5572132" y="3071810"/>
            <a:ext cx="2500330" cy="235745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286380" y="564357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215338" y="3000372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929586" y="571501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143636" y="385762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13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143900" y="392906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403648" y="510654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 балл</a:t>
            </a:r>
            <a:endParaRPr lang="ru-RU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357166"/>
            <a:ext cx="85011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4.ЧЕМУ РАВЕН КАТЕТ МР ПРЯМОУГОЛЬНОГО ТРЕУГОЛЬНИКА АВС (</a:t>
            </a:r>
            <a:r>
              <a:rPr lang="ru-RU" sz="2400" b="1" dirty="0" smtClean="0">
                <a:latin typeface="Lucida Sans Unicode"/>
                <a:cs typeface="Lucida Sans Unicode"/>
              </a:rPr>
              <a:t>∠</a:t>
            </a:r>
            <a:r>
              <a:rPr lang="ru-RU" sz="2400" b="1" dirty="0" smtClean="0"/>
              <a:t>С = 90</a:t>
            </a:r>
            <a:r>
              <a:rPr lang="ru-RU" sz="2400" b="1" baseline="30000" dirty="0" smtClean="0"/>
              <a:t>0</a:t>
            </a:r>
            <a:r>
              <a:rPr lang="ru-RU" sz="2400" b="1" dirty="0" smtClean="0"/>
              <a:t>)</a:t>
            </a:r>
          </a:p>
          <a:p>
            <a:endParaRPr lang="ru-RU" sz="2400" b="1" dirty="0" smtClean="0"/>
          </a:p>
          <a:p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1788447"/>
            <a:ext cx="8678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hlinkClick r:id="rId2" action="ppaction://hlinksldjump"/>
              </a:rPr>
              <a:t>А) 12;  </a:t>
            </a:r>
            <a:r>
              <a:rPr lang="ru-RU" sz="2000" b="1" dirty="0" smtClean="0">
                <a:hlinkClick r:id="rId3" action="ppaction://hlinksldjump"/>
              </a:rPr>
              <a:t>Б) 8;   В) 18;   Г) среди данных ответов правильного нет.                                 </a:t>
            </a:r>
            <a:endParaRPr lang="ru-RU" sz="2000" b="1" dirty="0"/>
          </a:p>
        </p:txBody>
      </p:sp>
      <p:sp>
        <p:nvSpPr>
          <p:cNvPr id="4" name="Прямоугольный треугольник 3"/>
          <p:cNvSpPr/>
          <p:nvPr/>
        </p:nvSpPr>
        <p:spPr>
          <a:xfrm rot="16200000">
            <a:off x="5572132" y="3143248"/>
            <a:ext cx="2500330" cy="235745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214942" y="564357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072462" y="300037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929586" y="571501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500826" y="385762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13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143900" y="392906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403648" y="520280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0 баллов</a:t>
            </a:r>
            <a:endParaRPr lang="ru-RU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71736" y="3286124"/>
            <a:ext cx="184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86116" y="500042"/>
            <a:ext cx="25710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ЦЕЛЬ УРОКА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214422"/>
            <a:ext cx="821537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ознакомление учащихся с историей и формулировкой теоремы Пифагора.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подведение их к открытию и доказательству её.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 первичных умений, связанных с теоремой Пифагора.</a:t>
            </a:r>
          </a:p>
          <a:p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Оборудование  ПК, мультимедиа-проектор.</a:t>
            </a: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Место проведения урока: кабинет математики, оснащенный компьютерами.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85728"/>
            <a:ext cx="764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5.ЧЕМУ РАВНА   ДИАГОНАЛЬ КВАДРАТА  АВСД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74472" y="1198833"/>
            <a:ext cx="8059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hlinkClick r:id="rId2" action="ppaction://hlinksldjump"/>
              </a:rPr>
              <a:t>А</a:t>
            </a:r>
            <a:r>
              <a:rPr lang="ru-RU" sz="2000" b="1" dirty="0">
                <a:hlinkClick r:id="rId2" action="ppaction://hlinksldjump"/>
              </a:rPr>
              <a:t>)</a:t>
            </a:r>
            <a:r>
              <a:rPr lang="ru-RU" sz="2000" b="1" dirty="0" smtClean="0">
                <a:latin typeface="Lucida Sans Unicode"/>
                <a:cs typeface="Lucida Sans Unicode"/>
                <a:hlinkClick r:id="rId2" action="ppaction://hlinksldjump"/>
              </a:rPr>
              <a:t>√3; </a:t>
            </a:r>
            <a:r>
              <a:rPr lang="ru-RU" sz="2000" b="1" dirty="0" smtClean="0">
                <a:hlinkClick r:id="rId3" action="ppaction://hlinksldjump"/>
              </a:rPr>
              <a:t>Б) 3</a:t>
            </a:r>
            <a:r>
              <a:rPr lang="ru-RU" sz="2000" b="1" dirty="0" smtClean="0">
                <a:latin typeface="Lucida Sans Unicode"/>
                <a:cs typeface="Lucida Sans Unicode"/>
                <a:hlinkClick r:id="rId3" action="ppaction://hlinksldjump"/>
              </a:rPr>
              <a:t>√2;</a:t>
            </a:r>
            <a:r>
              <a:rPr lang="ru-RU" sz="2000" b="1" dirty="0" smtClean="0">
                <a:hlinkClick r:id="rId3" action="ppaction://hlinksldjump"/>
              </a:rPr>
              <a:t> </a:t>
            </a:r>
            <a:r>
              <a:rPr lang="ru-RU" sz="2000" b="1" dirty="0" smtClean="0">
                <a:hlinkClick r:id="rId2" action="ppaction://hlinksldjump"/>
              </a:rPr>
              <a:t>В)6; Г) среди данных ответов правильного нет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2571744"/>
            <a:ext cx="3429024" cy="32861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1071538" y="2571744"/>
            <a:ext cx="3429024" cy="32861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00034" y="400050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42910" y="550070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242886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0" y="242886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643438" y="542926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084168" y="561393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4 балла</a:t>
            </a:r>
            <a:endParaRPr lang="ru-RU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285728"/>
            <a:ext cx="721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5.ЧЕМУ РАВНА ДИАГОНАЛЬ КВАДРАТА  АВСД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98396" y="1100187"/>
            <a:ext cx="83157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hlinkClick r:id="rId2" action="ppaction://hlinksldjump"/>
              </a:rPr>
              <a:t>А) </a:t>
            </a:r>
            <a:r>
              <a:rPr lang="ru-RU" sz="2000" b="1" dirty="0" smtClean="0">
                <a:latin typeface="Lucida Sans Unicode"/>
                <a:cs typeface="Lucida Sans Unicode"/>
                <a:hlinkClick r:id="rId2" action="ppaction://hlinksldjump"/>
              </a:rPr>
              <a:t>√3;</a:t>
            </a:r>
            <a:r>
              <a:rPr lang="ru-RU" sz="2000" b="1" dirty="0" smtClean="0">
                <a:hlinkClick r:id="rId2" action="ppaction://hlinksldjump"/>
              </a:rPr>
              <a:t>  </a:t>
            </a:r>
            <a:r>
              <a:rPr lang="ru-RU" sz="2000" b="1" dirty="0" smtClean="0">
                <a:hlinkClick r:id="rId3" action="ppaction://hlinksldjump"/>
              </a:rPr>
              <a:t>Б) 3 </a:t>
            </a:r>
            <a:r>
              <a:rPr lang="ru-RU" sz="2000" b="1" dirty="0" smtClean="0">
                <a:latin typeface="Lucida Sans Unicode"/>
                <a:cs typeface="Lucida Sans Unicode"/>
                <a:hlinkClick r:id="rId3" action="ppaction://hlinksldjump"/>
              </a:rPr>
              <a:t>√2;</a:t>
            </a:r>
            <a:r>
              <a:rPr lang="ru-RU" sz="2000" b="1" dirty="0" smtClean="0">
                <a:hlinkClick r:id="rId3" action="ppaction://hlinksldjump"/>
              </a:rPr>
              <a:t> </a:t>
            </a:r>
            <a:r>
              <a:rPr lang="ru-RU" sz="2000" b="1" dirty="0" smtClean="0">
                <a:hlinkClick r:id="rId2" action="ppaction://hlinksldjump"/>
              </a:rPr>
              <a:t>В)6; Г) среди данных ответов  правильного нет</a:t>
            </a:r>
            <a:r>
              <a:rPr lang="ru-RU" sz="2000" dirty="0" smtClean="0">
                <a:hlinkClick r:id="rId2" action="ppaction://hlinksldjump"/>
              </a:rPr>
              <a:t>.</a:t>
            </a:r>
            <a:endParaRPr lang="ru-RU" sz="2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71538" y="2571744"/>
            <a:ext cx="3429024" cy="32861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1071538" y="2571744"/>
            <a:ext cx="3429024" cy="32861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00034" y="400050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42910" y="550070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42910" y="242886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0" y="242886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643438" y="542926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606876" y="548856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3 балла</a:t>
            </a:r>
            <a:endParaRPr lang="ru-RU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85728"/>
            <a:ext cx="7572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5.ЧЕМУ РАВНА ДИАГОНАЛЬ КВАДРАТА  АВСД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1088992"/>
            <a:ext cx="8522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hlinkClick r:id="rId2" action="ppaction://hlinksldjump"/>
              </a:rPr>
              <a:t>А)</a:t>
            </a:r>
            <a:r>
              <a:rPr lang="ru-RU" sz="2400" b="1" dirty="0" smtClean="0">
                <a:latin typeface="Lucida Sans Unicode"/>
                <a:cs typeface="Lucida Sans Unicode"/>
                <a:hlinkClick r:id="rId2" action="ppaction://hlinksldjump"/>
              </a:rPr>
              <a:t>√3;  </a:t>
            </a:r>
            <a:r>
              <a:rPr lang="ru-RU" sz="2400" b="1" dirty="0" smtClean="0">
                <a:hlinkClick r:id="rId3" action="ppaction://hlinksldjump"/>
              </a:rPr>
              <a:t>Б) 3</a:t>
            </a:r>
            <a:r>
              <a:rPr lang="ru-RU" sz="2400" b="1" dirty="0" smtClean="0">
                <a:latin typeface="Lucida Sans Unicode"/>
                <a:cs typeface="Lucida Sans Unicode"/>
                <a:hlinkClick r:id="rId3" action="ppaction://hlinksldjump"/>
              </a:rPr>
              <a:t>√2;</a:t>
            </a:r>
            <a:r>
              <a:rPr lang="ru-RU" sz="2400" b="1" dirty="0" smtClean="0">
                <a:hlinkClick r:id="rId3" action="ppaction://hlinksldjump"/>
              </a:rPr>
              <a:t> </a:t>
            </a:r>
            <a:r>
              <a:rPr lang="ru-RU" sz="2000" b="1" dirty="0" smtClean="0">
                <a:hlinkClick r:id="rId2" action="ppaction://hlinksldjump"/>
              </a:rPr>
              <a:t>В)6;Г) среди данных ответов  правильного нет</a:t>
            </a:r>
            <a:r>
              <a:rPr lang="ru-RU" sz="2400" b="1" dirty="0" smtClean="0">
                <a:hlinkClick r:id="rId2" action="ppaction://hlinksldjump"/>
              </a:rPr>
              <a:t>.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071538" y="2571744"/>
            <a:ext cx="3429024" cy="32861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1071538" y="2571744"/>
            <a:ext cx="3429024" cy="32861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0034" y="400050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42910" y="550070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42910" y="242886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0" y="242886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643438" y="542926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215074" y="5360496"/>
            <a:ext cx="1453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 балла</a:t>
            </a:r>
            <a:endParaRPr lang="ru-RU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2806" y="404664"/>
            <a:ext cx="7929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5.ЧЕМУ    РАВНА   ДИАГОНАЛЬ   КВАДРАТА  АВСД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18367" y="1124744"/>
            <a:ext cx="85072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hlinkClick r:id="rId2" action="ppaction://hlinksldjump"/>
              </a:rPr>
              <a:t>А) </a:t>
            </a:r>
            <a:r>
              <a:rPr lang="ru-RU" sz="2000" b="1" dirty="0" smtClean="0">
                <a:latin typeface="Lucida Sans Unicode"/>
                <a:cs typeface="Lucida Sans Unicode"/>
                <a:hlinkClick r:id="rId2" action="ppaction://hlinksldjump"/>
              </a:rPr>
              <a:t>√3</a:t>
            </a:r>
            <a:r>
              <a:rPr lang="ru-RU" sz="2000" b="1" dirty="0">
                <a:hlinkClick r:id="rId2" action="ppaction://hlinksldjump"/>
              </a:rPr>
              <a:t>;</a:t>
            </a:r>
            <a:r>
              <a:rPr lang="ru-RU" sz="2000" b="1" dirty="0" smtClean="0">
                <a:hlinkClick r:id="rId2" action="ppaction://hlinksldjump"/>
              </a:rPr>
              <a:t> Б) 3</a:t>
            </a:r>
            <a:r>
              <a:rPr lang="ru-RU" sz="2000" b="1" dirty="0" smtClean="0">
                <a:latin typeface="Lucida Sans Unicode"/>
                <a:cs typeface="Lucida Sans Unicode"/>
                <a:hlinkClick r:id="rId2" action="ppaction://hlinksldjump"/>
              </a:rPr>
              <a:t>√2;</a:t>
            </a:r>
            <a:r>
              <a:rPr lang="ru-RU" sz="2000" b="1" dirty="0" smtClean="0">
                <a:hlinkClick r:id="rId2" action="ppaction://hlinksldjump"/>
              </a:rPr>
              <a:t> В)6; Г) среди данных ответов  правильного нет</a:t>
            </a:r>
            <a:r>
              <a:rPr lang="ru-RU" sz="2400" b="1" dirty="0" smtClean="0">
                <a:hlinkClick r:id="rId2" action="ppaction://hlinksldjump"/>
              </a:rPr>
              <a:t>.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71538" y="2571744"/>
            <a:ext cx="3429024" cy="32861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1071538" y="2571744"/>
            <a:ext cx="3429024" cy="32861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00034" y="400050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550070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42910" y="242886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0" y="242886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643438" y="542926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143636" y="5427690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 балл</a:t>
            </a:r>
            <a:endParaRPr lang="ru-RU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357166"/>
            <a:ext cx="7929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5.ЧЕМУ    РАВНА   ДИАГОНАЛЬ   КВАДРАТА  АВСД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22958" y="1211535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hlinkClick r:id="rId2" action="ppaction://hlinksldjump"/>
              </a:rPr>
              <a:t>А)</a:t>
            </a:r>
            <a:r>
              <a:rPr lang="ru-RU" sz="2400" b="1" dirty="0" smtClean="0">
                <a:latin typeface="Lucida Sans Unicode"/>
                <a:cs typeface="Lucida Sans Unicode"/>
                <a:hlinkClick r:id="rId2" action="ppaction://hlinksldjump"/>
              </a:rPr>
              <a:t>√3</a:t>
            </a:r>
            <a:r>
              <a:rPr lang="ru-RU" sz="2400" b="1" dirty="0" smtClean="0">
                <a:hlinkClick r:id="rId2" action="ppaction://hlinksldjump"/>
              </a:rPr>
              <a:t> ;  Б) 3</a:t>
            </a:r>
            <a:r>
              <a:rPr lang="ru-RU" sz="2400" b="1" dirty="0" smtClean="0">
                <a:latin typeface="Lucida Sans Unicode"/>
                <a:cs typeface="Lucida Sans Unicode"/>
                <a:hlinkClick r:id="rId2" action="ppaction://hlinksldjump"/>
              </a:rPr>
              <a:t>√2; </a:t>
            </a:r>
            <a:r>
              <a:rPr lang="ru-RU" sz="2000" b="1" dirty="0" smtClean="0">
                <a:hlinkClick r:id="rId2" action="ppaction://hlinksldjump"/>
              </a:rPr>
              <a:t>В)6;  Г) среди данных ответов правильного нет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71538" y="2571744"/>
            <a:ext cx="3429024" cy="32861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1071538" y="2571744"/>
            <a:ext cx="3429024" cy="32861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00034" y="400050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550070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42910" y="242886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0" y="242886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643438" y="542926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143636" y="535782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/>
              <a:t> 0 баллов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1785926"/>
            <a:ext cx="607223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/>
              <a:t>5 баллов</a:t>
            </a:r>
          </a:p>
          <a:p>
            <a:pPr algn="ctr"/>
            <a:r>
              <a:rPr lang="ru-RU" sz="4000" b="1" dirty="0" smtClean="0">
                <a:hlinkClick r:id="rId2" action="ppaction://hlinksldjump"/>
              </a:rPr>
              <a:t>МОЛОДЕЦ!</a:t>
            </a:r>
            <a:endParaRPr lang="ru-RU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500826" y="4500570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ДАЛЕЕ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0298" y="2285992"/>
            <a:ext cx="407196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4 балла</a:t>
            </a:r>
          </a:p>
          <a:p>
            <a:pPr algn="ctr"/>
            <a:r>
              <a:rPr lang="ru-RU" sz="4000" b="1" dirty="0" smtClean="0">
                <a:hlinkClick r:id="rId2" action="ppaction://hlinksldjump"/>
              </a:rPr>
              <a:t>ХОРОШО!</a:t>
            </a:r>
            <a:endParaRPr lang="ru-RU" sz="4000" b="1" dirty="0" smtClean="0"/>
          </a:p>
          <a:p>
            <a:pPr algn="ctr"/>
            <a:endParaRPr lang="ru-RU" sz="6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429256" y="4857760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ДАЛЕЕ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4546" y="2071678"/>
            <a:ext cx="47149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3 балла</a:t>
            </a:r>
          </a:p>
          <a:p>
            <a:pPr algn="ctr"/>
            <a:endParaRPr lang="ru-RU" sz="6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929322" y="4857760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ДАЛЕЕ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6050" y="2071678"/>
            <a:ext cx="43577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2 балла</a:t>
            </a:r>
            <a:endParaRPr lang="ru-RU" sz="6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643570" y="4572008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ДАЛЕЕ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85786" y="785794"/>
            <a:ext cx="8250464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Пребудет вечной истина, как скоро</a:t>
            </a:r>
          </a:p>
          <a:p>
            <a:r>
              <a:rPr lang="ru-RU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Все познает слабый человек!</a:t>
            </a:r>
          </a:p>
          <a:p>
            <a:r>
              <a:rPr lang="ru-RU" sz="3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ныне теорема </a:t>
            </a:r>
            <a:r>
              <a:rPr lang="ru-RU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</a:t>
            </a:r>
            <a:r>
              <a:rPr lang="ru-RU" sz="3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ифагора</a:t>
            </a:r>
          </a:p>
          <a:p>
            <a:r>
              <a:rPr lang="ru-RU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Верна, как и в его далекий век.</a:t>
            </a:r>
            <a:endParaRPr lang="ru-RU" sz="36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29124" y="3500438"/>
            <a:ext cx="382436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Немецкий писатель-романист 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XIX </a:t>
            </a:r>
            <a:r>
              <a:rPr lang="ru-RU" sz="24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века</a:t>
            </a:r>
          </a:p>
          <a:p>
            <a:pPr algn="ctr"/>
            <a:r>
              <a:rPr lang="ru-RU" sz="24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А. </a:t>
            </a:r>
            <a:r>
              <a:rPr lang="ru-RU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Шамисо</a:t>
            </a:r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768" y="528638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ДАЛЕЕ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88984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488" y="285728"/>
            <a:ext cx="2857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ПЛАН УРОКА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7290" y="1500174"/>
            <a:ext cx="61436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</a:t>
            </a:r>
          </a:p>
          <a:p>
            <a:endParaRPr lang="ru-RU" dirty="0" smtClean="0"/>
          </a:p>
          <a:p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428736"/>
            <a:ext cx="8072494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 Организационный момент, актуализация знаний.</a:t>
            </a:r>
          </a:p>
          <a:p>
            <a:r>
              <a:rPr lang="ru-RU" sz="28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2. Знакомство с историей теоремы Пифагора в стихах, в современной интерпретации.</a:t>
            </a:r>
          </a:p>
          <a:p>
            <a:r>
              <a:rPr lang="ru-RU" sz="28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3.Доказательство теоремы.</a:t>
            </a:r>
          </a:p>
          <a:p>
            <a:r>
              <a:rPr lang="ru-RU" sz="28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4. Практическое применение теоремы Пифагора.</a:t>
            </a:r>
          </a:p>
          <a:p>
            <a:r>
              <a:rPr lang="ru-RU" sz="28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5. Выполнение теста</a:t>
            </a:r>
          </a:p>
          <a:p>
            <a:r>
              <a:rPr lang="ru-RU" sz="28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6. Подведение итогов урока.</a:t>
            </a:r>
          </a:p>
        </p:txBody>
      </p:sp>
    </p:spTree>
  </p:cSld>
  <p:clrMapOvr>
    <a:masterClrMapping/>
  </p:clrMapOvr>
  <p:transition advClick="0">
    <p:wipe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51214" y="214290"/>
            <a:ext cx="4264949" cy="16619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Подведение итогов урока</a:t>
            </a:r>
          </a:p>
          <a:p>
            <a:pPr algn="ctr"/>
            <a:r>
              <a:rPr lang="ru-RU" sz="24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Домашнее задание:</a:t>
            </a:r>
          </a:p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1643050"/>
            <a:ext cx="7358114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1.Теорема Пифагора. Подготовить </a:t>
            </a:r>
          </a:p>
          <a:p>
            <a:r>
              <a:rPr lang="ru-RU" sz="2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сообщения: «Я знаю  интересные </a:t>
            </a:r>
          </a:p>
          <a:p>
            <a:r>
              <a:rPr lang="ru-RU" sz="2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сведения из жизни Пифагора»</a:t>
            </a:r>
          </a:p>
          <a:p>
            <a:endParaRPr lang="ru-RU" sz="2400" b="1" cap="none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№483, из учебника Геометрия, 7-9 : Учеб.</a:t>
            </a:r>
          </a:p>
          <a:p>
            <a:r>
              <a:rPr lang="ru-RU" sz="2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для общеобразовательных учреждений </a:t>
            </a:r>
          </a:p>
          <a:p>
            <a:r>
              <a:rPr lang="ru-RU" sz="2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Л.С. </a:t>
            </a:r>
            <a:r>
              <a:rPr lang="ru-RU" sz="2400" b="1" cap="none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Атанасян</a:t>
            </a:r>
            <a:r>
              <a:rPr lang="ru-RU" sz="24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В.Ф.Бутузов, С.Б.Кадомцев</a:t>
            </a:r>
          </a:p>
          <a:p>
            <a:r>
              <a:rPr lang="ru-RU" sz="2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 др. </a:t>
            </a:r>
          </a:p>
          <a:p>
            <a:endParaRPr lang="ru-RU" sz="2400" b="1" cap="none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№ 32.1  Задачи по геометрии для 7-11  </a:t>
            </a:r>
          </a:p>
          <a:p>
            <a:r>
              <a:rPr lang="ru-RU" sz="2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классов. Б.Зив. </a:t>
            </a:r>
            <a:r>
              <a:rPr lang="ru-RU" sz="2400" b="1" cap="none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В.М.Мейлер</a:t>
            </a:r>
            <a:r>
              <a:rPr lang="ru-RU" sz="24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29454" y="592933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ДАЛЕЕ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642918"/>
            <a:ext cx="828680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Литература:</a:t>
            </a:r>
          </a:p>
          <a:p>
            <a:endParaRPr lang="ru-RU" sz="2000" b="1" dirty="0" smtClean="0"/>
          </a:p>
          <a:p>
            <a:pPr marL="457200" indent="-457200">
              <a:buAutoNum type="arabicPeriod"/>
            </a:pPr>
            <a:r>
              <a:rPr lang="ru-RU" sz="2000" b="1" dirty="0" smtClean="0"/>
              <a:t>Геометрия, 7-9 : Учеб. для общеобразовательных </a:t>
            </a:r>
          </a:p>
          <a:p>
            <a:pPr marL="457200" indent="-457200"/>
            <a:r>
              <a:rPr lang="ru-RU" sz="2000" b="1" dirty="0" smtClean="0"/>
              <a:t>       учреждений/ </a:t>
            </a:r>
            <a:r>
              <a:rPr lang="ru-RU" sz="2000" b="1" dirty="0" err="1" smtClean="0"/>
              <a:t>Л.С.Атанасян</a:t>
            </a:r>
            <a:r>
              <a:rPr lang="ru-RU" sz="2000" b="1" dirty="0" smtClean="0"/>
              <a:t>, В.Ф.Бутузов, С.Б.Кадомцев и др.19-е изд. М.:  Просвещение, 2009</a:t>
            </a:r>
          </a:p>
          <a:p>
            <a:pPr marL="457200" indent="-457200">
              <a:buAutoNum type="arabicPeriod" startAt="2"/>
            </a:pPr>
            <a:r>
              <a:rPr lang="ru-RU" sz="2000" b="1" dirty="0" smtClean="0"/>
              <a:t>Глейзер Г.И. История математики в школе. </a:t>
            </a:r>
            <a:r>
              <a:rPr lang="en-US" sz="2000" b="1" dirty="0" smtClean="0"/>
              <a:t>VII –VIII </a:t>
            </a:r>
            <a:r>
              <a:rPr lang="ru-RU" sz="2000" b="1" dirty="0" err="1" smtClean="0"/>
              <a:t>кл</a:t>
            </a:r>
            <a:r>
              <a:rPr lang="ru-RU" sz="2000" b="1" dirty="0" smtClean="0"/>
              <a:t>. –</a:t>
            </a:r>
          </a:p>
          <a:p>
            <a:pPr marL="457200" indent="-457200"/>
            <a:r>
              <a:rPr lang="ru-RU" sz="2000" b="1" dirty="0" smtClean="0"/>
              <a:t>       М.:    Просвещение, 1982. </a:t>
            </a:r>
          </a:p>
          <a:p>
            <a:r>
              <a:rPr lang="ru-RU" sz="2000" b="1" dirty="0" smtClean="0"/>
              <a:t> 3.  Маркова А.К. Формирование мотивации учения в школьном</a:t>
            </a:r>
          </a:p>
          <a:p>
            <a:r>
              <a:rPr lang="ru-RU" sz="2000" b="1" dirty="0" smtClean="0"/>
              <a:t>       возрасте. – М.: Просвещение. – 1983.</a:t>
            </a:r>
          </a:p>
          <a:p>
            <a:pPr marL="457200" indent="-457200">
              <a:buAutoNum type="arabicPeriod" startAt="4"/>
            </a:pPr>
            <a:r>
              <a:rPr lang="ru-RU" sz="2000" b="1" dirty="0" smtClean="0"/>
              <a:t>Паламарчук В.Ф. Школа учит мыслить. –М.: Просвещение, </a:t>
            </a:r>
          </a:p>
          <a:p>
            <a:pPr marL="457200" indent="-457200"/>
            <a:r>
              <a:rPr lang="ru-RU" sz="2000" b="1" dirty="0" smtClean="0"/>
              <a:t>       1987.</a:t>
            </a:r>
          </a:p>
          <a:p>
            <a:pPr marL="457200" indent="-457200">
              <a:buAutoNum type="arabicPeriod" startAt="5"/>
            </a:pPr>
            <a:r>
              <a:rPr lang="ru-RU" sz="2000" b="1" dirty="0" smtClean="0"/>
              <a:t>Задачи по геометрии для 7-11 классов. Б.Зив, В.М. Мейер,</a:t>
            </a:r>
          </a:p>
          <a:p>
            <a:r>
              <a:rPr lang="ru-RU" sz="2000" b="1" dirty="0" smtClean="0"/>
              <a:t>        А. Г. </a:t>
            </a:r>
            <a:r>
              <a:rPr lang="ru-RU" sz="2000" b="1" dirty="0" err="1" smtClean="0"/>
              <a:t>Баханский</a:t>
            </a:r>
            <a:r>
              <a:rPr lang="ru-RU" sz="2000" b="1" dirty="0" smtClean="0"/>
              <a:t>. -М.: Просвещение. – 1991.</a:t>
            </a:r>
          </a:p>
          <a:p>
            <a:endParaRPr lang="ru-RU" sz="2000" b="1" dirty="0" smtClean="0"/>
          </a:p>
          <a:p>
            <a:endParaRPr lang="ru-RU" sz="2000" b="1" dirty="0"/>
          </a:p>
        </p:txBody>
      </p:sp>
      <p:sp>
        <p:nvSpPr>
          <p:cNvPr id="3" name="Управляющая кнопка: домой 2">
            <a:hlinkClick r:id="" action="ppaction://hlinkshowjump?jump=firstslide" highlightClick="1"/>
          </p:cNvPr>
          <p:cNvSpPr/>
          <p:nvPr/>
        </p:nvSpPr>
        <p:spPr>
          <a:xfrm>
            <a:off x="7786710" y="5857892"/>
            <a:ext cx="357190" cy="35719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90861" y="3244334"/>
            <a:ext cx="184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142852"/>
            <a:ext cx="7500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ОРГАНИЗАЦИОННЫЙ МОМЕНТ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 АКТУАЛИЗАЦИЯ ЗНАНИЙ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5297" name="Picture 1" descr="C:\Documents and Settings\Admin\Рабочий стол\P11308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85794"/>
            <a:ext cx="4143404" cy="3107554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</p:pic>
      <p:pic>
        <p:nvPicPr>
          <p:cNvPr id="55298" name="Picture 2" descr="C:\Documents and Settings\Admin\Рабочий стол\P113083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3286124"/>
            <a:ext cx="3905277" cy="2928957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</p:spTree>
  </p:cSld>
  <p:clrMapOvr>
    <a:masterClrMapping/>
  </p:clrMapOvr>
  <p:transition advClick="0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286380" y="285728"/>
            <a:ext cx="32451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</a:rPr>
              <a:t>Пифагор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00562" y="5196007"/>
            <a:ext cx="435771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14876" y="1071546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(</a:t>
            </a:r>
            <a:r>
              <a:rPr lang="ru-RU" b="1" dirty="0" smtClean="0"/>
              <a:t>Около 569г. – около 475 г. до н.э.)</a:t>
            </a:r>
            <a:endParaRPr lang="ru-RU" b="1" dirty="0"/>
          </a:p>
        </p:txBody>
      </p:sp>
      <p:pic>
        <p:nvPicPr>
          <p:cNvPr id="9" name="Picture 13"/>
          <p:cNvPicPr>
            <a:picLocks noChangeAspect="1" noChangeArrowheads="1"/>
          </p:cNvPicPr>
          <p:nvPr/>
        </p:nvPicPr>
        <p:blipFill>
          <a:blip r:embed="rId2" cstate="print">
            <a:lum bright="-20000" contrast="20000"/>
          </a:blip>
          <a:srcRect/>
          <a:stretch>
            <a:fillRect/>
          </a:stretch>
        </p:blipFill>
        <p:spPr bwMode="auto">
          <a:xfrm>
            <a:off x="428596" y="1142984"/>
            <a:ext cx="3705225" cy="5256213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4286248" y="1785926"/>
            <a:ext cx="4572000" cy="474591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03188" indent="-103188">
              <a:spcBef>
                <a:spcPct val="20000"/>
              </a:spcBef>
            </a:pPr>
            <a:r>
              <a:rPr lang="en-US" b="1" dirty="0" err="1" smtClean="0">
                <a:latin typeface="+mj-lt"/>
                <a:cs typeface="Arial" pitchFamily="34" charset="0"/>
              </a:rPr>
              <a:t>Пифагор</a:t>
            </a:r>
            <a:r>
              <a:rPr lang="en-US" b="1" dirty="0" smtClean="0">
                <a:latin typeface="+mj-lt"/>
                <a:cs typeface="Arial" pitchFamily="34" charset="0"/>
              </a:rPr>
              <a:t> </a:t>
            </a:r>
            <a:r>
              <a:rPr lang="en-US" b="1" dirty="0" err="1" smtClean="0">
                <a:latin typeface="+mj-lt"/>
                <a:cs typeface="Arial" pitchFamily="34" charset="0"/>
              </a:rPr>
              <a:t>родился</a:t>
            </a:r>
            <a:r>
              <a:rPr lang="en-US" b="1" dirty="0" smtClean="0">
                <a:latin typeface="+mj-lt"/>
                <a:cs typeface="Arial" pitchFamily="34" charset="0"/>
              </a:rPr>
              <a:t> </a:t>
            </a:r>
            <a:r>
              <a:rPr lang="ru-RU" b="1" dirty="0" smtClean="0">
                <a:latin typeface="+mj-lt"/>
                <a:cs typeface="Arial" pitchFamily="34" charset="0"/>
              </a:rPr>
              <a:t> </a:t>
            </a:r>
            <a:r>
              <a:rPr lang="en-US" b="1" dirty="0" err="1" smtClean="0">
                <a:latin typeface="+mj-lt"/>
                <a:cs typeface="Arial" pitchFamily="34" charset="0"/>
              </a:rPr>
              <a:t>около</a:t>
            </a:r>
            <a:r>
              <a:rPr lang="en-US" b="1" dirty="0" smtClean="0">
                <a:latin typeface="+mj-lt"/>
                <a:cs typeface="Arial" pitchFamily="34" charset="0"/>
              </a:rPr>
              <a:t> 570 г. </a:t>
            </a:r>
            <a:r>
              <a:rPr lang="en-US" b="1" dirty="0" err="1" smtClean="0">
                <a:latin typeface="+mj-lt"/>
                <a:cs typeface="Arial" pitchFamily="34" charset="0"/>
              </a:rPr>
              <a:t>до</a:t>
            </a:r>
            <a:r>
              <a:rPr lang="en-US" b="1" dirty="0" smtClean="0">
                <a:latin typeface="+mj-lt"/>
                <a:cs typeface="Arial" pitchFamily="34" charset="0"/>
              </a:rPr>
              <a:t> н.</a:t>
            </a:r>
            <a:r>
              <a:rPr lang="ru-RU" b="1" dirty="0" smtClean="0">
                <a:latin typeface="+mj-lt"/>
                <a:cs typeface="Arial" pitchFamily="34" charset="0"/>
              </a:rPr>
              <a:t> </a:t>
            </a:r>
            <a:r>
              <a:rPr lang="en-US" b="1" dirty="0" smtClean="0">
                <a:latin typeface="+mj-lt"/>
                <a:cs typeface="Arial" pitchFamily="34" charset="0"/>
              </a:rPr>
              <a:t>э. </a:t>
            </a:r>
            <a:r>
              <a:rPr lang="ru-RU" b="1" dirty="0" err="1" smtClean="0">
                <a:latin typeface="+mj-lt"/>
                <a:cs typeface="Arial" pitchFamily="34" charset="0"/>
              </a:rPr>
              <a:t>н</a:t>
            </a:r>
            <a:r>
              <a:rPr lang="en-US" b="1" dirty="0" smtClean="0">
                <a:latin typeface="+mj-lt"/>
                <a:cs typeface="Arial" pitchFamily="34" charset="0"/>
              </a:rPr>
              <a:t>а </a:t>
            </a:r>
            <a:r>
              <a:rPr lang="en-US" b="1" dirty="0" err="1" smtClean="0">
                <a:latin typeface="+mj-lt"/>
                <a:cs typeface="Arial" pitchFamily="34" charset="0"/>
              </a:rPr>
              <a:t>острове</a:t>
            </a:r>
            <a:r>
              <a:rPr lang="en-US" b="1" dirty="0" smtClean="0">
                <a:latin typeface="+mj-lt"/>
                <a:cs typeface="Arial" pitchFamily="34" charset="0"/>
              </a:rPr>
              <a:t> </a:t>
            </a:r>
            <a:r>
              <a:rPr lang="ru-RU" b="1" dirty="0" smtClean="0">
                <a:latin typeface="+mj-lt"/>
                <a:cs typeface="Arial" pitchFamily="34" charset="0"/>
              </a:rPr>
              <a:t> </a:t>
            </a:r>
            <a:r>
              <a:rPr lang="en-US" b="1" dirty="0" err="1" smtClean="0">
                <a:latin typeface="+mj-lt"/>
                <a:cs typeface="Arial" pitchFamily="34" charset="0"/>
              </a:rPr>
              <a:t>Самосе</a:t>
            </a:r>
            <a:r>
              <a:rPr lang="en-US" b="1" dirty="0" smtClean="0">
                <a:latin typeface="+mj-lt"/>
                <a:cs typeface="Arial" pitchFamily="34" charset="0"/>
              </a:rPr>
              <a:t>. </a:t>
            </a:r>
            <a:r>
              <a:rPr lang="en-US" b="1" dirty="0" err="1" smtClean="0">
                <a:latin typeface="+mj-lt"/>
                <a:cs typeface="Arial" pitchFamily="34" charset="0"/>
              </a:rPr>
              <a:t>По</a:t>
            </a:r>
            <a:r>
              <a:rPr lang="en-US" b="1" dirty="0" smtClean="0">
                <a:latin typeface="+mj-lt"/>
                <a:cs typeface="Arial" pitchFamily="34" charset="0"/>
              </a:rPr>
              <a:t> </a:t>
            </a:r>
            <a:r>
              <a:rPr lang="en-US" b="1" dirty="0" err="1" smtClean="0">
                <a:latin typeface="+mj-lt"/>
                <a:cs typeface="Arial" pitchFamily="34" charset="0"/>
              </a:rPr>
              <a:t>античным</a:t>
            </a:r>
            <a:r>
              <a:rPr lang="en-US" b="1" dirty="0" smtClean="0">
                <a:latin typeface="+mj-lt"/>
                <a:cs typeface="Arial" pitchFamily="34" charset="0"/>
              </a:rPr>
              <a:t> </a:t>
            </a:r>
            <a:r>
              <a:rPr lang="en-US" b="1" dirty="0" err="1" smtClean="0">
                <a:latin typeface="+mj-lt"/>
                <a:cs typeface="Arial" pitchFamily="34" charset="0"/>
              </a:rPr>
              <a:t>свидетельствам</a:t>
            </a:r>
            <a:r>
              <a:rPr lang="en-US" b="1" dirty="0" smtClean="0">
                <a:latin typeface="+mj-lt"/>
                <a:cs typeface="Arial" pitchFamily="34" charset="0"/>
              </a:rPr>
              <a:t> </a:t>
            </a:r>
            <a:r>
              <a:rPr lang="en-US" b="1" dirty="0" err="1" smtClean="0">
                <a:latin typeface="+mj-lt"/>
                <a:cs typeface="Arial" pitchFamily="34" charset="0"/>
              </a:rPr>
              <a:t>он</a:t>
            </a:r>
            <a:r>
              <a:rPr lang="en-US" b="1" dirty="0" smtClean="0">
                <a:latin typeface="+mj-lt"/>
                <a:cs typeface="Arial" pitchFamily="34" charset="0"/>
              </a:rPr>
              <a:t> </a:t>
            </a:r>
            <a:r>
              <a:rPr lang="en-US" b="1" dirty="0" err="1" smtClean="0">
                <a:latin typeface="+mj-lt"/>
                <a:cs typeface="Arial" pitchFamily="34" charset="0"/>
              </a:rPr>
              <a:t>был</a:t>
            </a:r>
            <a:r>
              <a:rPr lang="en-US" b="1" dirty="0" smtClean="0">
                <a:latin typeface="+mj-lt"/>
                <a:cs typeface="Arial" pitchFamily="34" charset="0"/>
              </a:rPr>
              <a:t> </a:t>
            </a:r>
            <a:r>
              <a:rPr lang="en-US" b="1" dirty="0" err="1" smtClean="0">
                <a:latin typeface="+mj-lt"/>
                <a:cs typeface="Arial" pitchFamily="34" charset="0"/>
              </a:rPr>
              <a:t>красив</a:t>
            </a:r>
            <a:r>
              <a:rPr lang="en-US" b="1" dirty="0" smtClean="0">
                <a:latin typeface="+mj-lt"/>
                <a:cs typeface="Arial" pitchFamily="34" charset="0"/>
              </a:rPr>
              <a:t> и </a:t>
            </a:r>
            <a:r>
              <a:rPr lang="en-US" b="1" dirty="0" err="1" smtClean="0">
                <a:latin typeface="+mj-lt"/>
                <a:cs typeface="Arial" pitchFamily="34" charset="0"/>
              </a:rPr>
              <a:t>обладал</a:t>
            </a:r>
            <a:r>
              <a:rPr lang="en-US" b="1" dirty="0" smtClean="0">
                <a:latin typeface="+mj-lt"/>
                <a:cs typeface="Arial" pitchFamily="34" charset="0"/>
              </a:rPr>
              <a:t> </a:t>
            </a:r>
            <a:r>
              <a:rPr lang="en-US" b="1" dirty="0" err="1" smtClean="0">
                <a:latin typeface="+mj-lt"/>
                <a:cs typeface="Arial" pitchFamily="34" charset="0"/>
              </a:rPr>
              <a:t>незаурядными</a:t>
            </a:r>
            <a:r>
              <a:rPr lang="en-US" b="1" dirty="0" smtClean="0">
                <a:latin typeface="+mj-lt"/>
                <a:cs typeface="Arial" pitchFamily="34" charset="0"/>
              </a:rPr>
              <a:t> </a:t>
            </a:r>
            <a:r>
              <a:rPr lang="en-US" b="1" dirty="0" err="1" smtClean="0">
                <a:latin typeface="+mj-lt"/>
                <a:cs typeface="Arial" pitchFamily="34" charset="0"/>
              </a:rPr>
              <a:t>способностями</a:t>
            </a:r>
            <a:r>
              <a:rPr lang="en-US" b="1" dirty="0" smtClean="0">
                <a:latin typeface="+mj-lt"/>
                <a:cs typeface="Arial" pitchFamily="34" charset="0"/>
              </a:rPr>
              <a:t>. </a:t>
            </a:r>
            <a:endParaRPr lang="en-US" b="1" dirty="0" smtClean="0">
              <a:latin typeface="+mj-lt"/>
            </a:endParaRPr>
          </a:p>
          <a:p>
            <a:pPr marL="103188" indent="-103188">
              <a:spcBef>
                <a:spcPct val="20000"/>
              </a:spcBef>
            </a:pPr>
            <a:r>
              <a:rPr lang="en-US" b="1" dirty="0" smtClean="0">
                <a:latin typeface="+mj-lt"/>
                <a:cs typeface="Arial" pitchFamily="34" charset="0"/>
              </a:rPr>
              <a:t>       548 г. </a:t>
            </a:r>
            <a:r>
              <a:rPr lang="en-US" b="1" dirty="0" err="1" smtClean="0">
                <a:latin typeface="+mj-lt"/>
                <a:cs typeface="Arial" pitchFamily="34" charset="0"/>
              </a:rPr>
              <a:t>до</a:t>
            </a:r>
            <a:r>
              <a:rPr lang="en-US" b="1" dirty="0" smtClean="0">
                <a:latin typeface="+mj-lt"/>
                <a:cs typeface="Arial" pitchFamily="34" charset="0"/>
              </a:rPr>
              <a:t> </a:t>
            </a:r>
            <a:r>
              <a:rPr lang="en-US" b="1" dirty="0" err="1" smtClean="0">
                <a:latin typeface="+mj-lt"/>
                <a:cs typeface="Arial" pitchFamily="34" charset="0"/>
              </a:rPr>
              <a:t>н.э</a:t>
            </a:r>
            <a:r>
              <a:rPr lang="en-US" b="1" dirty="0" smtClean="0">
                <a:latin typeface="+mj-lt"/>
                <a:cs typeface="Arial" pitchFamily="34" charset="0"/>
              </a:rPr>
              <a:t>. </a:t>
            </a:r>
            <a:r>
              <a:rPr lang="en-US" b="1" dirty="0" err="1" smtClean="0">
                <a:latin typeface="+mj-lt"/>
                <a:cs typeface="Arial" pitchFamily="34" charset="0"/>
              </a:rPr>
              <a:t>он</a:t>
            </a:r>
            <a:r>
              <a:rPr lang="en-US" b="1" dirty="0" smtClean="0">
                <a:latin typeface="+mj-lt"/>
                <a:cs typeface="Arial" pitchFamily="34" charset="0"/>
              </a:rPr>
              <a:t> </a:t>
            </a:r>
            <a:r>
              <a:rPr lang="en-US" b="1" dirty="0" err="1" smtClean="0">
                <a:latin typeface="+mj-lt"/>
                <a:cs typeface="Arial" pitchFamily="34" charset="0"/>
              </a:rPr>
              <a:t>прибыл</a:t>
            </a:r>
            <a:r>
              <a:rPr lang="en-US" b="1" dirty="0" smtClean="0">
                <a:latin typeface="+mj-lt"/>
                <a:cs typeface="Arial" pitchFamily="34" charset="0"/>
              </a:rPr>
              <a:t> в </a:t>
            </a:r>
            <a:r>
              <a:rPr lang="en-US" b="1" dirty="0" err="1" smtClean="0">
                <a:latin typeface="+mj-lt"/>
                <a:cs typeface="Arial" pitchFamily="34" charset="0"/>
              </a:rPr>
              <a:t>Навкратис</a:t>
            </a:r>
            <a:r>
              <a:rPr lang="en-US" b="1" dirty="0" smtClean="0">
                <a:latin typeface="+mj-lt"/>
                <a:cs typeface="Arial" pitchFamily="34" charset="0"/>
              </a:rPr>
              <a:t>. </a:t>
            </a:r>
            <a:r>
              <a:rPr lang="en-US" b="1" dirty="0" err="1" smtClean="0">
                <a:latin typeface="+mj-lt"/>
                <a:cs typeface="Arial" pitchFamily="34" charset="0"/>
              </a:rPr>
              <a:t>Научившись</a:t>
            </a:r>
            <a:r>
              <a:rPr lang="en-US" b="1" dirty="0" smtClean="0">
                <a:latin typeface="+mj-lt"/>
                <a:cs typeface="Arial" pitchFamily="34" charset="0"/>
              </a:rPr>
              <a:t> </a:t>
            </a:r>
            <a:r>
              <a:rPr lang="en-US" b="1" dirty="0" err="1" smtClean="0">
                <a:latin typeface="+mj-lt"/>
                <a:cs typeface="Arial" pitchFamily="34" charset="0"/>
              </a:rPr>
              <a:t>всему</a:t>
            </a:r>
            <a:r>
              <a:rPr lang="en-US" b="1" dirty="0" smtClean="0">
                <a:latin typeface="+mj-lt"/>
                <a:cs typeface="Arial" pitchFamily="34" charset="0"/>
              </a:rPr>
              <a:t>, </a:t>
            </a:r>
            <a:r>
              <a:rPr lang="en-US" b="1" dirty="0" err="1" smtClean="0">
                <a:latin typeface="+mj-lt"/>
                <a:cs typeface="Arial" pitchFamily="34" charset="0"/>
              </a:rPr>
              <a:t>что</a:t>
            </a:r>
            <a:r>
              <a:rPr lang="ru-RU" b="1" dirty="0" smtClean="0">
                <a:latin typeface="+mj-lt"/>
                <a:cs typeface="Arial" pitchFamily="34" charset="0"/>
              </a:rPr>
              <a:t> </a:t>
            </a:r>
            <a:r>
              <a:rPr lang="en-US" b="1" dirty="0" err="1" smtClean="0">
                <a:latin typeface="+mj-lt"/>
                <a:cs typeface="Arial" pitchFamily="34" charset="0"/>
              </a:rPr>
              <a:t>дали</a:t>
            </a:r>
            <a:r>
              <a:rPr lang="en-US" b="1" dirty="0" smtClean="0">
                <a:latin typeface="+mj-lt"/>
                <a:cs typeface="Arial" pitchFamily="34" charset="0"/>
              </a:rPr>
              <a:t> </a:t>
            </a:r>
            <a:r>
              <a:rPr lang="en-US" b="1" dirty="0" err="1" smtClean="0">
                <a:latin typeface="+mj-lt"/>
                <a:cs typeface="Arial" pitchFamily="34" charset="0"/>
              </a:rPr>
              <a:t>ему</a:t>
            </a:r>
            <a:r>
              <a:rPr lang="en-US" b="1" dirty="0" smtClean="0">
                <a:latin typeface="+mj-lt"/>
                <a:cs typeface="Arial" pitchFamily="34" charset="0"/>
              </a:rPr>
              <a:t> </a:t>
            </a:r>
            <a:r>
              <a:rPr lang="en-US" b="1" dirty="0" err="1" smtClean="0">
                <a:latin typeface="+mj-lt"/>
                <a:cs typeface="Arial" pitchFamily="34" charset="0"/>
              </a:rPr>
              <a:t>жрецы</a:t>
            </a:r>
            <a:r>
              <a:rPr lang="en-US" b="1" dirty="0" smtClean="0">
                <a:latin typeface="+mj-lt"/>
                <a:cs typeface="Arial" pitchFamily="34" charset="0"/>
              </a:rPr>
              <a:t>, </a:t>
            </a:r>
            <a:r>
              <a:rPr lang="en-US" b="1" dirty="0" err="1" smtClean="0">
                <a:latin typeface="+mj-lt"/>
                <a:cs typeface="Arial" pitchFamily="34" charset="0"/>
              </a:rPr>
              <a:t>он</a:t>
            </a:r>
            <a:r>
              <a:rPr lang="en-US" b="1" dirty="0" smtClean="0">
                <a:latin typeface="+mj-lt"/>
                <a:cs typeface="Arial" pitchFamily="34" charset="0"/>
              </a:rPr>
              <a:t> </a:t>
            </a:r>
            <a:r>
              <a:rPr lang="en-US" b="1" dirty="0" err="1" smtClean="0">
                <a:latin typeface="+mj-lt"/>
                <a:cs typeface="Arial" pitchFamily="34" charset="0"/>
              </a:rPr>
              <a:t>отправился</a:t>
            </a:r>
            <a:r>
              <a:rPr lang="en-US" b="1" dirty="0" smtClean="0">
                <a:latin typeface="+mj-lt"/>
                <a:cs typeface="Arial" pitchFamily="34" charset="0"/>
              </a:rPr>
              <a:t> </a:t>
            </a:r>
            <a:r>
              <a:rPr lang="en-US" b="1" dirty="0" err="1" smtClean="0">
                <a:latin typeface="+mj-lt"/>
                <a:cs typeface="Arial" pitchFamily="34" charset="0"/>
              </a:rPr>
              <a:t>на</a:t>
            </a:r>
            <a:r>
              <a:rPr lang="en-US" b="1" dirty="0" smtClean="0">
                <a:latin typeface="+mj-lt"/>
                <a:cs typeface="Arial" pitchFamily="34" charset="0"/>
              </a:rPr>
              <a:t> </a:t>
            </a:r>
            <a:r>
              <a:rPr lang="en-US" b="1" dirty="0" err="1" smtClean="0">
                <a:latin typeface="+mj-lt"/>
                <a:cs typeface="Arial" pitchFamily="34" charset="0"/>
              </a:rPr>
              <a:t>родину</a:t>
            </a:r>
            <a:r>
              <a:rPr lang="en-US" b="1" dirty="0" smtClean="0">
                <a:latin typeface="+mj-lt"/>
                <a:cs typeface="Arial" pitchFamily="34" charset="0"/>
              </a:rPr>
              <a:t> в </a:t>
            </a:r>
            <a:r>
              <a:rPr lang="en-US" b="1" dirty="0" err="1" smtClean="0">
                <a:latin typeface="+mj-lt"/>
                <a:cs typeface="Arial" pitchFamily="34" charset="0"/>
              </a:rPr>
              <a:t>Элладу</a:t>
            </a:r>
            <a:r>
              <a:rPr lang="en-US" b="1" dirty="0" smtClean="0">
                <a:latin typeface="+mj-lt"/>
                <a:cs typeface="Arial" pitchFamily="34" charset="0"/>
              </a:rPr>
              <a:t>. </a:t>
            </a:r>
            <a:endParaRPr lang="en-US" b="1" dirty="0" smtClean="0">
              <a:latin typeface="+mj-lt"/>
            </a:endParaRPr>
          </a:p>
          <a:p>
            <a:pPr marL="103188" indent="-103188">
              <a:spcBef>
                <a:spcPct val="20000"/>
              </a:spcBef>
            </a:pPr>
            <a:r>
              <a:rPr lang="en-US" b="1" dirty="0" smtClean="0">
                <a:latin typeface="+mj-lt"/>
                <a:cs typeface="Arial" pitchFamily="34" charset="0"/>
              </a:rPr>
              <a:t>     </a:t>
            </a:r>
            <a:r>
              <a:rPr lang="en-US" b="1" dirty="0" err="1" smtClean="0">
                <a:latin typeface="+mj-lt"/>
                <a:cs typeface="Arial" pitchFamily="34" charset="0"/>
              </a:rPr>
              <a:t>Во</a:t>
            </a:r>
            <a:r>
              <a:rPr lang="en-US" b="1" dirty="0" smtClean="0">
                <a:latin typeface="+mj-lt"/>
                <a:cs typeface="Arial" pitchFamily="34" charset="0"/>
              </a:rPr>
              <a:t> </a:t>
            </a:r>
            <a:r>
              <a:rPr lang="en-US" b="1" dirty="0" err="1" smtClean="0">
                <a:latin typeface="+mj-lt"/>
                <a:cs typeface="Arial" pitchFamily="34" charset="0"/>
              </a:rPr>
              <a:t>время</a:t>
            </a:r>
            <a:r>
              <a:rPr lang="en-US" b="1" dirty="0" smtClean="0">
                <a:latin typeface="+mj-lt"/>
                <a:cs typeface="Arial" pitchFamily="34" charset="0"/>
              </a:rPr>
              <a:t> </a:t>
            </a:r>
            <a:r>
              <a:rPr lang="en-US" b="1" dirty="0" err="1" smtClean="0">
                <a:latin typeface="+mj-lt"/>
                <a:cs typeface="Arial" pitchFamily="34" charset="0"/>
              </a:rPr>
              <a:t>путешествия</a:t>
            </a:r>
            <a:r>
              <a:rPr lang="en-US" b="1" dirty="0" smtClean="0">
                <a:latin typeface="+mj-lt"/>
                <a:cs typeface="Arial" pitchFamily="34" charset="0"/>
              </a:rPr>
              <a:t> </a:t>
            </a:r>
            <a:r>
              <a:rPr lang="en-US" b="1" dirty="0" err="1" smtClean="0">
                <a:latin typeface="+mj-lt"/>
                <a:cs typeface="Arial" pitchFamily="34" charset="0"/>
              </a:rPr>
              <a:t>был</a:t>
            </a:r>
            <a:r>
              <a:rPr lang="en-US" b="1" dirty="0" smtClean="0">
                <a:latin typeface="+mj-lt"/>
                <a:cs typeface="Arial" pitchFamily="34" charset="0"/>
              </a:rPr>
              <a:t> </a:t>
            </a:r>
            <a:r>
              <a:rPr lang="en-US" b="1" dirty="0" err="1" smtClean="0">
                <a:latin typeface="+mj-lt"/>
                <a:cs typeface="Arial" pitchFamily="34" charset="0"/>
              </a:rPr>
              <a:t>захвачен</a:t>
            </a:r>
            <a:r>
              <a:rPr lang="en-US" b="1" dirty="0" smtClean="0">
                <a:latin typeface="+mj-lt"/>
                <a:cs typeface="Arial" pitchFamily="34" charset="0"/>
              </a:rPr>
              <a:t> в </a:t>
            </a:r>
            <a:r>
              <a:rPr lang="en-US" b="1" dirty="0" err="1" smtClean="0">
                <a:latin typeface="+mj-lt"/>
                <a:cs typeface="Arial" pitchFamily="34" charset="0"/>
              </a:rPr>
              <a:t>плен</a:t>
            </a:r>
            <a:r>
              <a:rPr lang="en-US" b="1" dirty="0" smtClean="0">
                <a:latin typeface="+mj-lt"/>
                <a:cs typeface="Arial" pitchFamily="34" charset="0"/>
              </a:rPr>
              <a:t> </a:t>
            </a:r>
            <a:r>
              <a:rPr lang="en-US" b="1" dirty="0" err="1" smtClean="0">
                <a:latin typeface="+mj-lt"/>
                <a:cs typeface="Arial" pitchFamily="34" charset="0"/>
              </a:rPr>
              <a:t>царем</a:t>
            </a:r>
            <a:r>
              <a:rPr lang="en-US" b="1" dirty="0" smtClean="0">
                <a:latin typeface="+mj-lt"/>
                <a:cs typeface="Arial" pitchFamily="34" charset="0"/>
              </a:rPr>
              <a:t> </a:t>
            </a:r>
            <a:r>
              <a:rPr lang="en-US" b="1" dirty="0" err="1" smtClean="0">
                <a:latin typeface="+mj-lt"/>
                <a:cs typeface="Arial" pitchFamily="34" charset="0"/>
              </a:rPr>
              <a:t>Вавилона</a:t>
            </a:r>
            <a:r>
              <a:rPr lang="en-US" b="1" dirty="0" smtClean="0">
                <a:latin typeface="+mj-lt"/>
                <a:cs typeface="Arial" pitchFamily="34" charset="0"/>
              </a:rPr>
              <a:t>. </a:t>
            </a:r>
            <a:endParaRPr lang="en-US" b="1" dirty="0" smtClean="0">
              <a:latin typeface="+mj-lt"/>
            </a:endParaRPr>
          </a:p>
          <a:p>
            <a:pPr marL="103188" indent="-103188">
              <a:spcBef>
                <a:spcPct val="20000"/>
              </a:spcBef>
            </a:pPr>
            <a:r>
              <a:rPr lang="en-US" b="1" dirty="0" smtClean="0">
                <a:latin typeface="+mj-lt"/>
                <a:cs typeface="Arial" pitchFamily="34" charset="0"/>
              </a:rPr>
              <a:t>      В 530 г. </a:t>
            </a:r>
            <a:r>
              <a:rPr lang="en-US" b="1" dirty="0" err="1" smtClean="0">
                <a:latin typeface="+mj-lt"/>
                <a:cs typeface="Arial" pitchFamily="34" charset="0"/>
              </a:rPr>
              <a:t>до</a:t>
            </a:r>
            <a:r>
              <a:rPr lang="en-US" b="1" dirty="0" smtClean="0">
                <a:latin typeface="+mj-lt"/>
                <a:cs typeface="Arial" pitchFamily="34" charset="0"/>
              </a:rPr>
              <a:t> </a:t>
            </a:r>
            <a:r>
              <a:rPr lang="en-US" b="1" dirty="0" err="1" smtClean="0">
                <a:latin typeface="+mj-lt"/>
                <a:cs typeface="Arial" pitchFamily="34" charset="0"/>
              </a:rPr>
              <a:t>н.э</a:t>
            </a:r>
            <a:r>
              <a:rPr lang="en-US" b="1" dirty="0" smtClean="0">
                <a:latin typeface="+mj-lt"/>
                <a:cs typeface="Arial" pitchFamily="34" charset="0"/>
              </a:rPr>
              <a:t>. </a:t>
            </a:r>
            <a:r>
              <a:rPr lang="ru-RU" b="1" dirty="0" err="1" smtClean="0">
                <a:latin typeface="+mj-lt"/>
                <a:cs typeface="Arial" pitchFamily="34" charset="0"/>
              </a:rPr>
              <a:t>с</a:t>
            </a:r>
            <a:r>
              <a:rPr lang="en-US" b="1" dirty="0" err="1" smtClean="0">
                <a:latin typeface="+mj-lt"/>
                <a:cs typeface="Arial" pitchFamily="34" charset="0"/>
              </a:rPr>
              <a:t>бежал</a:t>
            </a:r>
            <a:r>
              <a:rPr lang="en-US" b="1" dirty="0" smtClean="0">
                <a:latin typeface="+mj-lt"/>
                <a:cs typeface="Arial" pitchFamily="34" charset="0"/>
              </a:rPr>
              <a:t> </a:t>
            </a:r>
            <a:r>
              <a:rPr lang="en-US" b="1" dirty="0" err="1" smtClean="0">
                <a:latin typeface="+mj-lt"/>
                <a:cs typeface="Arial" pitchFamily="34" charset="0"/>
              </a:rPr>
              <a:t>из</a:t>
            </a:r>
            <a:r>
              <a:rPr lang="en-US" b="1" dirty="0" smtClean="0">
                <a:latin typeface="+mj-lt"/>
                <a:cs typeface="Arial" pitchFamily="34" charset="0"/>
              </a:rPr>
              <a:t> </a:t>
            </a:r>
            <a:r>
              <a:rPr lang="en-US" b="1" dirty="0" err="1" smtClean="0">
                <a:latin typeface="+mj-lt"/>
                <a:cs typeface="Arial" pitchFamily="34" charset="0"/>
              </a:rPr>
              <a:t>плена</a:t>
            </a:r>
            <a:r>
              <a:rPr lang="en-US" b="1" dirty="0" smtClean="0">
                <a:latin typeface="+mj-lt"/>
                <a:cs typeface="Arial" pitchFamily="34" charset="0"/>
              </a:rPr>
              <a:t> </a:t>
            </a:r>
            <a:r>
              <a:rPr lang="en-US" b="1" dirty="0" err="1" smtClean="0">
                <a:latin typeface="+mj-lt"/>
                <a:cs typeface="Arial" pitchFamily="34" charset="0"/>
              </a:rPr>
              <a:t>на</a:t>
            </a:r>
            <a:r>
              <a:rPr lang="en-US" b="1" dirty="0" smtClean="0">
                <a:latin typeface="+mj-lt"/>
                <a:cs typeface="Arial" pitchFamily="34" charset="0"/>
              </a:rPr>
              <a:t> </a:t>
            </a:r>
            <a:r>
              <a:rPr lang="en-US" b="1" dirty="0" err="1" smtClean="0">
                <a:latin typeface="+mj-lt"/>
                <a:cs typeface="Arial" pitchFamily="34" charset="0"/>
              </a:rPr>
              <a:t>родину</a:t>
            </a:r>
            <a:r>
              <a:rPr lang="en-US" b="1" dirty="0" smtClean="0">
                <a:latin typeface="+mj-lt"/>
                <a:cs typeface="Arial" pitchFamily="34" charset="0"/>
              </a:rPr>
              <a:t>. </a:t>
            </a:r>
            <a:r>
              <a:rPr lang="ru-RU" b="1" dirty="0" smtClean="0">
                <a:latin typeface="+mj-lt"/>
                <a:cs typeface="Arial" pitchFamily="34" charset="0"/>
              </a:rPr>
              <a:t> Там с</a:t>
            </a:r>
            <a:r>
              <a:rPr lang="en-US" b="1" dirty="0" err="1" smtClean="0">
                <a:latin typeface="+mj-lt"/>
                <a:cs typeface="Arial" pitchFamily="34" charset="0"/>
              </a:rPr>
              <a:t>оздает</a:t>
            </a:r>
            <a:r>
              <a:rPr lang="en-US" b="1" dirty="0" smtClean="0">
                <a:latin typeface="+mj-lt"/>
                <a:cs typeface="Arial" pitchFamily="34" charset="0"/>
              </a:rPr>
              <a:t> «</a:t>
            </a:r>
            <a:r>
              <a:rPr lang="en-US" b="1" dirty="0" err="1" smtClean="0">
                <a:latin typeface="+mj-lt"/>
                <a:cs typeface="Arial" pitchFamily="34" charset="0"/>
              </a:rPr>
              <a:t>пифагорейскую</a:t>
            </a:r>
            <a:r>
              <a:rPr lang="en-US" b="1" dirty="0" smtClean="0">
                <a:latin typeface="+mj-lt"/>
                <a:cs typeface="Arial" pitchFamily="34" charset="0"/>
              </a:rPr>
              <a:t>» </a:t>
            </a:r>
            <a:r>
              <a:rPr lang="en-US" b="1" dirty="0" err="1" smtClean="0">
                <a:latin typeface="+mj-lt"/>
                <a:cs typeface="Arial" pitchFamily="34" charset="0"/>
              </a:rPr>
              <a:t>школу</a:t>
            </a:r>
            <a:r>
              <a:rPr lang="ru-RU" b="1" dirty="0" smtClean="0">
                <a:latin typeface="+mj-lt"/>
                <a:cs typeface="Times New Roman" pitchFamily="18" charset="0"/>
              </a:rPr>
              <a:t> в которой рассматривались четыре науки: арифметика, музыка(гармония), геометрия и астрономия с астрологией</a:t>
            </a:r>
            <a:r>
              <a:rPr lang="en-US" dirty="0" smtClean="0">
                <a:latin typeface="+mj-lt"/>
                <a:cs typeface="Arial" pitchFamily="34" charset="0"/>
              </a:rPr>
              <a:t>. </a:t>
            </a:r>
            <a:endParaRPr lang="en-US" dirty="0" smtClean="0">
              <a:latin typeface="+mj-lt"/>
            </a:endParaRPr>
          </a:p>
          <a:p>
            <a:pPr marL="103188" indent="-103188">
              <a:spcBef>
                <a:spcPct val="20000"/>
              </a:spcBef>
            </a:pPr>
            <a:r>
              <a:rPr lang="en-US" dirty="0" smtClean="0">
                <a:latin typeface="+mj-lt"/>
                <a:cs typeface="Arial" pitchFamily="34" charset="0"/>
              </a:rPr>
              <a:t>  </a:t>
            </a:r>
            <a:r>
              <a:rPr lang="en-US" b="1" dirty="0" smtClean="0">
                <a:latin typeface="+mj-lt"/>
                <a:cs typeface="Arial" pitchFamily="34" charset="0"/>
              </a:rPr>
              <a:t>    </a:t>
            </a:r>
            <a:r>
              <a:rPr lang="en-US" b="1" dirty="0" err="1" smtClean="0">
                <a:latin typeface="+mj-lt"/>
                <a:cs typeface="Arial" pitchFamily="34" charset="0"/>
              </a:rPr>
              <a:t>Прибли</a:t>
            </a:r>
            <a:r>
              <a:rPr lang="ru-RU" b="1" dirty="0" err="1" smtClean="0">
                <a:latin typeface="+mj-lt"/>
                <a:cs typeface="Arial" pitchFamily="34" charset="0"/>
              </a:rPr>
              <a:t>з</a:t>
            </a:r>
            <a:r>
              <a:rPr lang="en-US" b="1" dirty="0" err="1" smtClean="0">
                <a:latin typeface="+mj-lt"/>
                <a:cs typeface="Arial" pitchFamily="34" charset="0"/>
              </a:rPr>
              <a:t>ительно</a:t>
            </a:r>
            <a:r>
              <a:rPr lang="en-US" b="1" dirty="0" smtClean="0">
                <a:latin typeface="+mj-lt"/>
                <a:cs typeface="Arial" pitchFamily="34" charset="0"/>
              </a:rPr>
              <a:t> в 510 г. </a:t>
            </a:r>
            <a:r>
              <a:rPr lang="en-US" b="1" dirty="0" err="1" smtClean="0">
                <a:latin typeface="+mj-lt"/>
                <a:cs typeface="Arial" pitchFamily="34" charset="0"/>
              </a:rPr>
              <a:t>до</a:t>
            </a:r>
            <a:r>
              <a:rPr lang="en-US" b="1" dirty="0" smtClean="0">
                <a:latin typeface="+mj-lt"/>
                <a:cs typeface="Arial" pitchFamily="34" charset="0"/>
              </a:rPr>
              <a:t> </a:t>
            </a:r>
            <a:r>
              <a:rPr lang="en-US" b="1" dirty="0" err="1" smtClean="0">
                <a:latin typeface="+mj-lt"/>
                <a:cs typeface="Arial" pitchFamily="34" charset="0"/>
              </a:rPr>
              <a:t>н.э</a:t>
            </a:r>
            <a:r>
              <a:rPr lang="en-US" b="1" dirty="0" smtClean="0">
                <a:latin typeface="+mj-lt"/>
                <a:cs typeface="Arial" pitchFamily="34" charset="0"/>
              </a:rPr>
              <a:t>. </a:t>
            </a:r>
            <a:r>
              <a:rPr lang="en-US" b="1" dirty="0" err="1" smtClean="0">
                <a:latin typeface="+mj-lt"/>
                <a:cs typeface="Arial" pitchFamily="34" charset="0"/>
              </a:rPr>
              <a:t>Покончил</a:t>
            </a:r>
            <a:r>
              <a:rPr lang="en-US" b="1" dirty="0" smtClean="0">
                <a:latin typeface="+mj-lt"/>
                <a:cs typeface="Arial" pitchFamily="34" charset="0"/>
              </a:rPr>
              <a:t> </a:t>
            </a:r>
            <a:r>
              <a:rPr lang="en-US" b="1" dirty="0" err="1" smtClean="0">
                <a:latin typeface="+mj-lt"/>
                <a:cs typeface="Arial" pitchFamily="34" charset="0"/>
              </a:rPr>
              <a:t>жизнь</a:t>
            </a:r>
            <a:r>
              <a:rPr lang="en-US" b="1" dirty="0" smtClean="0">
                <a:latin typeface="+mj-lt"/>
                <a:cs typeface="Arial" pitchFamily="34" charset="0"/>
              </a:rPr>
              <a:t> </a:t>
            </a:r>
            <a:r>
              <a:rPr lang="en-US" b="1" dirty="0" err="1" smtClean="0">
                <a:latin typeface="+mj-lt"/>
                <a:cs typeface="Arial" pitchFamily="34" charset="0"/>
              </a:rPr>
              <a:t>самоубийством</a:t>
            </a:r>
            <a:r>
              <a:rPr lang="en-US" b="1" dirty="0" smtClean="0">
                <a:latin typeface="+mj-lt"/>
                <a:cs typeface="Arial" pitchFamily="34" charset="0"/>
              </a:rPr>
              <a:t>. </a:t>
            </a:r>
            <a:endParaRPr lang="ru-RU" b="1" dirty="0">
              <a:latin typeface="+mj-lt"/>
            </a:endParaRPr>
          </a:p>
        </p:txBody>
      </p:sp>
    </p:spTree>
  </p:cSld>
  <p:clrMapOvr>
    <a:masterClrMapping/>
  </p:clrMapOvr>
  <p:transition advClick="0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428604"/>
            <a:ext cx="57864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214290"/>
            <a:ext cx="833294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История возникновения теоремы Пифагора</a:t>
            </a:r>
            <a:endParaRPr lang="ru-RU" sz="3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785926"/>
            <a:ext cx="8429684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Tx/>
              <a:buNone/>
            </a:pPr>
            <a:r>
              <a:rPr lang="ru-RU" sz="2800" dirty="0" smtClean="0">
                <a:latin typeface="+mj-lt"/>
              </a:rPr>
              <a:t>Теорема Пифагора- важнейшее утверждение геометрии. Обычно открытие этого утверждения приписывают древнегреческому философу и математику Пифагору. Но изучение вавилонских таблиц и древних китайских рукописей показало, что данное утверждение было известно задолго до Пифагора. Заслуга </a:t>
            </a:r>
            <a:r>
              <a:rPr lang="ru-RU" sz="2800" u="sng" dirty="0" smtClean="0">
                <a:latin typeface="+mj-lt"/>
              </a:rPr>
              <a:t>Пифагор</a:t>
            </a:r>
            <a:r>
              <a:rPr lang="ru-RU" sz="2800" dirty="0" smtClean="0">
                <a:latin typeface="+mj-lt"/>
              </a:rPr>
              <a:t>а состояла в том, что он </a:t>
            </a:r>
            <a:r>
              <a:rPr lang="ru-RU" sz="3200" u="sng" dirty="0" smtClean="0">
                <a:latin typeface="+mj-lt"/>
              </a:rPr>
              <a:t>открыл</a:t>
            </a:r>
            <a:r>
              <a:rPr lang="ru-RU" sz="2800" dirty="0" smtClean="0">
                <a:latin typeface="+mj-lt"/>
              </a:rPr>
              <a:t> доказательство этой теоремы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214678" y="3929066"/>
            <a:ext cx="5643563" cy="1714500"/>
          </a:xfrm>
        </p:spPr>
        <p:txBody>
          <a:bodyPr>
            <a:noAutofit/>
          </a:bodyPr>
          <a:lstStyle/>
          <a:p>
            <a:pPr>
              <a:buFont typeface="Arial" charset="0"/>
              <a:buNone/>
            </a:pPr>
            <a:r>
              <a:rPr lang="ru-RU" sz="2000" b="1" dirty="0" smtClean="0"/>
              <a:t>      </a:t>
            </a:r>
          </a:p>
          <a:p>
            <a:pPr>
              <a:buFont typeface="Arial" charset="0"/>
              <a:buNone/>
            </a:pPr>
            <a:endParaRPr lang="ru-RU" sz="2000" b="1" dirty="0"/>
          </a:p>
          <a:p>
            <a:pPr>
              <a:buFont typeface="Arial" charset="0"/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 За 2000 лет до н.э. древние египтяне знали о том, что треугольник со сторонами 3, 4, 5 есть прямоугольный  и пользовались этим соотношением для построения прямых углов при сооружении зданий. </a:t>
            </a:r>
          </a:p>
        </p:txBody>
      </p:sp>
      <p:pic>
        <p:nvPicPr>
          <p:cNvPr id="1029" name="Picture 4" descr="J0145707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14282" y="2928934"/>
            <a:ext cx="2746375" cy="3732212"/>
          </a:xfrm>
          <a:noFill/>
          <a:ln>
            <a:solidFill>
              <a:schemeClr val="accent2"/>
            </a:solidFill>
          </a:ln>
        </p:spPr>
      </p:pic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6072198" y="214290"/>
          <a:ext cx="2928938" cy="3048000"/>
        </p:xfrm>
        <a:graphic>
          <a:graphicData uri="http://schemas.openxmlformats.org/presentationml/2006/ole">
            <p:oleObj spid="_x0000_s52233" name="Точечный рисунок" r:id="rId4" imgW="3029373" imgH="2333333" progId="PBrush">
              <p:embed/>
            </p:oleObj>
          </a:graphicData>
        </a:graphic>
      </p:graphicFrame>
      <p:sp>
        <p:nvSpPr>
          <p:cNvPr id="1031" name="Прямоугольник 6"/>
          <p:cNvSpPr>
            <a:spLocks noChangeArrowheads="1"/>
          </p:cNvSpPr>
          <p:nvPr/>
        </p:nvSpPr>
        <p:spPr bwMode="auto">
          <a:xfrm>
            <a:off x="500034" y="1357298"/>
            <a:ext cx="535781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/>
              <a:t>В Древнем Китае за 1100 лет до н.э.  было установлено наглядное доказательство данной теоремы, содержащееся в древнейшем китайском трактате</a:t>
            </a:r>
            <a:r>
              <a:rPr lang="ru-RU" sz="2000" dirty="0"/>
              <a:t> </a:t>
            </a:r>
            <a:r>
              <a:rPr lang="ru-RU" sz="2000" b="1" dirty="0"/>
              <a:t>«</a:t>
            </a:r>
            <a:r>
              <a:rPr lang="ru-RU" sz="2000" b="1" dirty="0" err="1"/>
              <a:t>Чжоу-би</a:t>
            </a:r>
            <a:r>
              <a:rPr lang="ru-RU" sz="2000" b="1" dirty="0"/>
              <a:t>». 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142852"/>
            <a:ext cx="5750412" cy="107721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Kozuka Mincho Pro H" pitchFamily="18" charset="-128"/>
                <a:cs typeface="Aharoni" pitchFamily="2" charset="-79"/>
              </a:rPr>
              <a:t>Теорема </a:t>
            </a:r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Kozuka Mincho Pro H" pitchFamily="18" charset="-128"/>
                <a:cs typeface="Aharoni" pitchFamily="2" charset="-79"/>
              </a:rPr>
              <a:t>Пифагора      </a:t>
            </a:r>
          </a:p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Kozuka Mincho Pro H" pitchFamily="18" charset="-128"/>
                <a:cs typeface="Aharoni" pitchFamily="2" charset="-79"/>
              </a:rPr>
              <a:t>в   Китае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71802" y="3357562"/>
            <a:ext cx="607219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Теорема Пифагора </a:t>
            </a:r>
          </a:p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Египте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357166"/>
            <a:ext cx="8215370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Пифагор или кто-то из его учеников</a:t>
            </a:r>
          </a:p>
          <a:p>
            <a:pPr algn="ctr"/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нашли формулы для отыскания </a:t>
            </a:r>
          </a:p>
          <a:p>
            <a:pPr algn="ctr"/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бесконечного множества таких троек:</a:t>
            </a:r>
          </a:p>
          <a:p>
            <a:pPr algn="ctr"/>
            <a:r>
              <a:rPr 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  a = 2mn,  b = m</a:t>
            </a:r>
            <a:r>
              <a:rPr lang="en-US" sz="2800" b="1" cap="none" spc="0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2</a:t>
            </a:r>
            <a:r>
              <a:rPr 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– n</a:t>
            </a:r>
            <a:r>
              <a:rPr lang="en-US" sz="2800" b="1" cap="none" spc="0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2</a:t>
            </a:r>
            <a:r>
              <a:rPr 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,  c =m</a:t>
            </a:r>
            <a:r>
              <a:rPr lang="en-US" sz="2800" b="1" cap="none" spc="0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2</a:t>
            </a:r>
            <a:r>
              <a:rPr 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+ n</a:t>
            </a:r>
            <a:r>
              <a:rPr lang="en-US" sz="2800" b="1" cap="none" spc="0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2</a:t>
            </a:r>
            <a:r>
              <a:rPr 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, </a:t>
            </a:r>
            <a:endParaRPr lang="ru-RU" sz="28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</a:endParaRPr>
          </a:p>
          <a:p>
            <a:pPr algn="ctr"/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где </a:t>
            </a:r>
            <a:r>
              <a:rPr 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m</a:t>
            </a:r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 и </a:t>
            </a:r>
            <a:r>
              <a:rPr 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n</a:t>
            </a:r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–любые натуральные числа, </a:t>
            </a:r>
          </a:p>
          <a:p>
            <a:pPr algn="ctr"/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такие,     что</a:t>
            </a:r>
            <a:r>
              <a:rPr 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 m&gt;n</a:t>
            </a:r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.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28794" y="4071942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b="1" baseline="30000" dirty="0">
              <a:solidFill>
                <a:srgbClr val="3333CC"/>
              </a:solidFill>
              <a:latin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5473005"/>
            <a:ext cx="7551298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Кроме этого к нам от Пифагора </a:t>
            </a:r>
          </a:p>
          <a:p>
            <a:pPr algn="ctr"/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пришли следующие термины</a:t>
            </a:r>
          </a:p>
          <a:p>
            <a:pPr algn="ctr"/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«квадрат» для чисел </a:t>
            </a:r>
            <a:r>
              <a:rPr 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n</a:t>
            </a:r>
            <a:r>
              <a:rPr lang="en-US" sz="2800" b="1" cap="none" spc="0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2</a:t>
            </a:r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и «куб» для чисел </a:t>
            </a:r>
            <a:r>
              <a:rPr 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n</a:t>
            </a:r>
            <a:r>
              <a:rPr lang="ru-RU" sz="2800" b="1" cap="none" spc="0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3</a:t>
            </a:r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.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000372"/>
            <a:ext cx="4343400" cy="241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1157</TotalTime>
  <Words>1795</Words>
  <Application>Microsoft Office PowerPoint</Application>
  <PresentationFormat>Экран (4:3)</PresentationFormat>
  <Paragraphs>360</Paragraphs>
  <Slides>41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4" baseType="lpstr">
      <vt:lpstr>Трек</vt:lpstr>
      <vt:lpstr>1_Трек</vt:lpstr>
      <vt:lpstr>Точечный рисунок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Доказательство 1.</vt:lpstr>
      <vt:lpstr>Доказательство 2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oem</dc:creator>
  <cp:lastModifiedBy>re</cp:lastModifiedBy>
  <cp:revision>118</cp:revision>
  <dcterms:created xsi:type="dcterms:W3CDTF">2013-01-18T14:44:29Z</dcterms:created>
  <dcterms:modified xsi:type="dcterms:W3CDTF">2014-04-11T23:28:56Z</dcterms:modified>
</cp:coreProperties>
</file>