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DDF75B"/>
    <a:srgbClr val="EC66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04B496-10AC-48A4-9BC8-55007378B24C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99C20B-91A6-467C-86EB-A1A608E3A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053F33-C6E4-4878-B97C-039032F51D4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B5D26D-1287-417E-AFD0-C12A8047D923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0" y="3481388"/>
            <a:ext cx="9155113" cy="3376612"/>
          </a:xfrm>
          <a:custGeom>
            <a:avLst/>
            <a:gdLst/>
            <a:ahLst/>
            <a:cxnLst>
              <a:cxn ang="0">
                <a:pos x="0" y="1760"/>
              </a:cxn>
              <a:cxn ang="0">
                <a:pos x="5767" y="0"/>
              </a:cxn>
              <a:cxn ang="0">
                <a:pos x="5760" y="2127"/>
              </a:cxn>
              <a:cxn ang="0">
                <a:pos x="0" y="2127"/>
              </a:cxn>
              <a:cxn ang="0">
                <a:pos x="0" y="1760"/>
              </a:cxn>
            </a:cxnLst>
            <a:rect l="0" t="0" r="r" b="b"/>
            <a:pathLst>
              <a:path w="5767" h="2127">
                <a:moveTo>
                  <a:pt x="0" y="1760"/>
                </a:moveTo>
                <a:lnTo>
                  <a:pt x="5767" y="0"/>
                </a:lnTo>
                <a:lnTo>
                  <a:pt x="5760" y="2127"/>
                </a:lnTo>
                <a:lnTo>
                  <a:pt x="0" y="2127"/>
                </a:lnTo>
                <a:lnTo>
                  <a:pt x="0" y="176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AutoShape 3" descr="06"/>
          <p:cNvSpPr>
            <a:spLocks noChangeArrowheads="1"/>
          </p:cNvSpPr>
          <p:nvPr/>
        </p:nvSpPr>
        <p:spPr bwMode="gray">
          <a:xfrm rot="20584390">
            <a:off x="-141288" y="5310188"/>
            <a:ext cx="2541588" cy="573087"/>
          </a:xfrm>
          <a:prstGeom prst="parallelogram">
            <a:avLst>
              <a:gd name="adj" fmla="val 30059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AutoShape 4" descr="05"/>
          <p:cNvSpPr>
            <a:spLocks noChangeArrowheads="1"/>
          </p:cNvSpPr>
          <p:nvPr/>
        </p:nvSpPr>
        <p:spPr bwMode="gray">
          <a:xfrm rot="20584390">
            <a:off x="2154238" y="4610100"/>
            <a:ext cx="2546350" cy="573088"/>
          </a:xfrm>
          <a:prstGeom prst="parallelogram">
            <a:avLst>
              <a:gd name="adj" fmla="val 30115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AutoShape 5" descr="03"/>
          <p:cNvSpPr>
            <a:spLocks noChangeArrowheads="1"/>
          </p:cNvSpPr>
          <p:nvPr/>
        </p:nvSpPr>
        <p:spPr bwMode="gray">
          <a:xfrm rot="20584390">
            <a:off x="4448175" y="3908425"/>
            <a:ext cx="2552700" cy="573088"/>
          </a:xfrm>
          <a:prstGeom prst="parallelogram">
            <a:avLst>
              <a:gd name="adj" fmla="val 30190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AutoShape 6" descr="02"/>
          <p:cNvSpPr>
            <a:spLocks noChangeArrowheads="1"/>
          </p:cNvSpPr>
          <p:nvPr/>
        </p:nvSpPr>
        <p:spPr bwMode="gray">
          <a:xfrm rot="20584390">
            <a:off x="6751638" y="3206750"/>
            <a:ext cx="2533650" cy="573088"/>
          </a:xfrm>
          <a:prstGeom prst="parallelogram">
            <a:avLst>
              <a:gd name="adj" fmla="val 29965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4114800" y="5838825"/>
            <a:ext cx="1079500" cy="633413"/>
            <a:chOff x="2680" y="3678"/>
            <a:chExt cx="680" cy="399"/>
          </a:xfrm>
        </p:grpSpPr>
        <p:sp>
          <p:nvSpPr>
            <p:cNvPr id="10" name="Text Box 11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/>
                <a:t>LOGO</a:t>
              </a: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57200" y="2133600"/>
            <a:ext cx="54752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077200" cy="682625"/>
          </a:xfrm>
        </p:spPr>
        <p:txBody>
          <a:bodyPr/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dt" sz="half" idx="10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ftr" sz="quarter" idx="11"/>
          </p:nvPr>
        </p:nvSpPr>
        <p:spPr bwMode="white"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sldNum" sz="quarter" idx="12"/>
          </p:nvPr>
        </p:nvSpPr>
        <p:spPr bwMode="white"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B8870BED-B712-4BF8-A714-684D90658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B4B0-6634-4777-9FE7-1DFA7123E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32BD-5D75-4AA0-B117-BBB51F8A7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F1642-B1C6-4B61-8E2B-D462FC565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1621-3BCE-4E52-891B-8830DC553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63B2F-7229-4A08-9319-EEFBDC533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F6EB-C3FD-410C-BB2D-CCD054010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4FCDA-8EDF-4182-8141-D82AB544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B9F0-1825-4919-AB1D-33025D413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0DA3-27B9-4F93-8B72-9060DC220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6852-06C9-4278-9C1B-8700D3547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p:oleObj spid="_x0000_s1026" name="Image" r:id="rId14" imgW="13003175" imgH="1612698" progId="Photoshop.Image.6">
              <p:embed/>
            </p:oleObj>
          </a:graphicData>
        </a:graphic>
      </p:graphicFrame>
      <p:sp>
        <p:nvSpPr>
          <p:cNvPr id="7171" name="Freeform 3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0" y="914400"/>
            <a:ext cx="9144000" cy="350838"/>
            <a:chOff x="0" y="672"/>
            <a:chExt cx="5760" cy="221"/>
          </a:xfrm>
        </p:grpSpPr>
        <p:sp>
          <p:nvSpPr>
            <p:cNvPr id="7173" name="AutoShape 5" descr="06"/>
            <p:cNvSpPr>
              <a:spLocks noChangeArrowheads="1"/>
            </p:cNvSpPr>
            <p:nvPr userDrawn="1"/>
          </p:nvSpPr>
          <p:spPr bwMode="gray">
            <a:xfrm>
              <a:off x="0" y="674"/>
              <a:ext cx="1443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4" name="AutoShape 6" descr="05"/>
            <p:cNvSpPr>
              <a:spLocks noChangeArrowheads="1"/>
            </p:cNvSpPr>
            <p:nvPr userDrawn="1"/>
          </p:nvSpPr>
          <p:spPr bwMode="gray">
            <a:xfrm>
              <a:off x="1434" y="674"/>
              <a:ext cx="1446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6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5" name="AutoShape 7" descr="03"/>
            <p:cNvSpPr>
              <a:spLocks noChangeArrowheads="1"/>
            </p:cNvSpPr>
            <p:nvPr userDrawn="1"/>
          </p:nvSpPr>
          <p:spPr bwMode="gray">
            <a:xfrm>
              <a:off x="2876" y="674"/>
              <a:ext cx="1449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6" name="AutoShape 8" descr="02"/>
            <p:cNvSpPr>
              <a:spLocks noChangeArrowheads="1"/>
            </p:cNvSpPr>
            <p:nvPr userDrawn="1"/>
          </p:nvSpPr>
          <p:spPr bwMode="gray">
            <a:xfrm>
              <a:off x="4322" y="672"/>
              <a:ext cx="1438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8" cstate="print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87C80B-0634-4732-8C6C-B05BE9B51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3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286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928670"/>
            <a:ext cx="764386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Проценты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1750" y="3143250"/>
            <a:ext cx="39306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класс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4813" y="5165725"/>
            <a:ext cx="4929187" cy="1692275"/>
          </a:xfrm>
          <a:prstGeom prst="rect">
            <a:avLst/>
          </a:prstGeom>
          <a:solidFill>
            <a:srgbClr val="6699FF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Составители: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Дегтерёва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Оксана Геннадьевна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Ерошкина Елена Геннадьевна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Корниенко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Любовь Николаевна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Филимонова Татьяна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785786" y="1571612"/>
            <a:ext cx="757242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теоретические сведения</a:t>
            </a:r>
          </a:p>
        </p:txBody>
      </p:sp>
      <p:sp>
        <p:nvSpPr>
          <p:cNvPr id="17" name="Прямоугольник 16">
            <a:hlinkClick r:id="rId3" action="ppaction://hlinksldjump"/>
          </p:cNvPr>
          <p:cNvSpPr/>
          <p:nvPr/>
        </p:nvSpPr>
        <p:spPr>
          <a:xfrm>
            <a:off x="857224" y="2643182"/>
            <a:ext cx="757242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Устные упражнения</a:t>
            </a:r>
          </a:p>
        </p:txBody>
      </p:sp>
      <p:sp>
        <p:nvSpPr>
          <p:cNvPr id="18" name="Прямоугольник 17">
            <a:hlinkClick r:id="rId4" action="ppaction://hlinksldjump"/>
          </p:cNvPr>
          <p:cNvSpPr/>
          <p:nvPr/>
        </p:nvSpPr>
        <p:spPr>
          <a:xfrm>
            <a:off x="785786" y="3643314"/>
            <a:ext cx="757242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«реальной математики</a:t>
            </a:r>
            <a:r>
              <a:rPr lang="ru-RU" sz="3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785786" y="4714884"/>
            <a:ext cx="757242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25" y="1428750"/>
            <a:ext cx="671512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 – это 1/100 часть от целого;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 от числа находится действием …;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 по его проценту находится действием делением;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найти, сколько процентов одно число составляет от другого, надо найти отношение этих чисел и результат умножить на 100%.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642918"/>
            <a:ext cx="9144000" cy="646331"/>
          </a:xfrm>
          <a:prstGeom prst="rect">
            <a:avLst/>
          </a:prstGeom>
          <a:solidFill>
            <a:srgbClr val="6699FF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теоретические сведения</a:t>
            </a: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214313" y="5643563"/>
            <a:ext cx="1042987" cy="10429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6184" name="Picture 3" descr="MCj0429829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6182" name="Picture 6" descr="MCj042444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83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57688" y="2714625"/>
            <a:ext cx="3787775" cy="2597150"/>
            <a:chOff x="3061" y="2523"/>
            <a:chExt cx="2386" cy="1636"/>
          </a:xfrm>
        </p:grpSpPr>
        <p:pic>
          <p:nvPicPr>
            <p:cNvPr id="6180" name="Picture 13" descr="MCj042444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81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6250" y="2714625"/>
            <a:ext cx="3778250" cy="2597150"/>
            <a:chOff x="3061" y="2523"/>
            <a:chExt cx="2380" cy="1636"/>
          </a:xfrm>
        </p:grpSpPr>
        <p:pic>
          <p:nvPicPr>
            <p:cNvPr id="6178" name="Picture 16" descr="MCj042444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AutoShape 17"/>
            <p:cNvSpPr>
              <a:spLocks noChangeArrowheads="1"/>
            </p:cNvSpPr>
            <p:nvPr/>
          </p:nvSpPr>
          <p:spPr bwMode="auto">
            <a:xfrm>
              <a:off x="3781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ПОДУМАЙ!</a:t>
              </a:r>
            </a:p>
          </p:txBody>
        </p:sp>
      </p:grpSp>
      <p:grpSp>
        <p:nvGrpSpPr>
          <p:cNvPr id="6150" name="Group 26"/>
          <p:cNvGrpSpPr>
            <a:grpSpLocks/>
          </p:cNvGrpSpPr>
          <p:nvPr/>
        </p:nvGrpSpPr>
        <p:grpSpPr bwMode="auto">
          <a:xfrm>
            <a:off x="0" y="333375"/>
            <a:ext cx="9144000" cy="1008063"/>
            <a:chOff x="340" y="300"/>
            <a:chExt cx="3311" cy="635"/>
          </a:xfrm>
        </p:grpSpPr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340" y="300"/>
              <a:ext cx="3311" cy="63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</a:endParaRPr>
            </a:p>
          </p:txBody>
        </p:sp>
        <p:sp>
          <p:nvSpPr>
            <p:cNvPr id="6177" name="Text Box 25"/>
            <p:cNvSpPr txBox="1">
              <a:spLocks noChangeArrowheads="1"/>
            </p:cNvSpPr>
            <p:nvPr/>
          </p:nvSpPr>
          <p:spPr bwMode="auto">
            <a:xfrm>
              <a:off x="1044" y="421"/>
              <a:ext cx="175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 b="1" i="1">
                  <a:latin typeface="Times New Roman" pitchFamily="18" charset="0"/>
                </a:rPr>
                <a:t>Чему равен 2% от 80 ?</a:t>
              </a:r>
            </a:p>
          </p:txBody>
        </p:sp>
      </p:grpSp>
      <p:grpSp>
        <p:nvGrpSpPr>
          <p:cNvPr id="6151" name="Group 31"/>
          <p:cNvGrpSpPr>
            <a:grpSpLocks/>
          </p:cNvGrpSpPr>
          <p:nvPr/>
        </p:nvGrpSpPr>
        <p:grpSpPr bwMode="auto">
          <a:xfrm>
            <a:off x="323850" y="1484313"/>
            <a:ext cx="2232025" cy="1512887"/>
            <a:chOff x="204" y="1207"/>
            <a:chExt cx="1225" cy="713"/>
          </a:xfrm>
        </p:grpSpPr>
        <p:sp>
          <p:nvSpPr>
            <p:cNvPr id="27" name="AutoShape 31"/>
            <p:cNvSpPr>
              <a:spLocks noChangeArrowheads="1"/>
            </p:cNvSpPr>
            <p:nvPr/>
          </p:nvSpPr>
          <p:spPr bwMode="auto">
            <a:xfrm>
              <a:off x="204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160</a:t>
              </a:r>
            </a:p>
          </p:txBody>
        </p:sp>
        <p:sp>
          <p:nvSpPr>
            <p:cNvPr id="6175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1</a:t>
              </a:r>
            </a:p>
          </p:txBody>
        </p:sp>
      </p:grpSp>
      <p:grpSp>
        <p:nvGrpSpPr>
          <p:cNvPr id="6152" name="Group 32"/>
          <p:cNvGrpSpPr>
            <a:grpSpLocks/>
          </p:cNvGrpSpPr>
          <p:nvPr/>
        </p:nvGrpSpPr>
        <p:grpSpPr bwMode="auto">
          <a:xfrm>
            <a:off x="323850" y="3141663"/>
            <a:ext cx="2195513" cy="1582737"/>
            <a:chOff x="1565" y="1207"/>
            <a:chExt cx="1225" cy="713"/>
          </a:xfrm>
        </p:grpSpPr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565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16</a:t>
              </a:r>
            </a:p>
          </p:txBody>
        </p:sp>
        <p:sp>
          <p:nvSpPr>
            <p:cNvPr id="6173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837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2</a:t>
              </a:r>
            </a:p>
          </p:txBody>
        </p:sp>
      </p:grpSp>
      <p:grpSp>
        <p:nvGrpSpPr>
          <p:cNvPr id="6153" name="Group 34"/>
          <p:cNvGrpSpPr>
            <a:grpSpLocks/>
          </p:cNvGrpSpPr>
          <p:nvPr/>
        </p:nvGrpSpPr>
        <p:grpSpPr bwMode="auto">
          <a:xfrm>
            <a:off x="6659563" y="3789363"/>
            <a:ext cx="2233612" cy="1492250"/>
            <a:chOff x="4332" y="1207"/>
            <a:chExt cx="1225" cy="713"/>
          </a:xfrm>
        </p:grpSpPr>
        <p:sp>
          <p:nvSpPr>
            <p:cNvPr id="33" name="AutoShape 29"/>
            <p:cNvSpPr>
              <a:spLocks noChangeArrowheads="1"/>
            </p:cNvSpPr>
            <p:nvPr/>
          </p:nvSpPr>
          <p:spPr bwMode="auto">
            <a:xfrm>
              <a:off x="4332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0,16</a:t>
              </a:r>
            </a:p>
          </p:txBody>
        </p:sp>
        <p:sp>
          <p:nvSpPr>
            <p:cNvPr id="6171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604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4</a:t>
              </a:r>
            </a:p>
          </p:txBody>
        </p:sp>
      </p:grpSp>
      <p:grpSp>
        <p:nvGrpSpPr>
          <p:cNvPr id="6154" name="Group 33"/>
          <p:cNvGrpSpPr>
            <a:grpSpLocks/>
          </p:cNvGrpSpPr>
          <p:nvPr/>
        </p:nvGrpSpPr>
        <p:grpSpPr bwMode="auto">
          <a:xfrm>
            <a:off x="6877050" y="1428750"/>
            <a:ext cx="2266950" cy="1420813"/>
            <a:chOff x="2971" y="1207"/>
            <a:chExt cx="1225" cy="713"/>
          </a:xfrm>
        </p:grpSpPr>
        <p:sp>
          <p:nvSpPr>
            <p:cNvPr id="36" name="AutoShape 30"/>
            <p:cNvSpPr>
              <a:spLocks noChangeArrowheads="1"/>
            </p:cNvSpPr>
            <p:nvPr/>
          </p:nvSpPr>
          <p:spPr bwMode="auto">
            <a:xfrm>
              <a:off x="2971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1,6</a:t>
              </a:r>
            </a:p>
          </p:txBody>
        </p:sp>
        <p:sp>
          <p:nvSpPr>
            <p:cNvPr id="6169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3243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3</a:t>
              </a:r>
            </a:p>
          </p:txBody>
        </p:sp>
      </p:grpSp>
      <p:sp>
        <p:nvSpPr>
          <p:cNvPr id="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14546" y="5786454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8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70270" y="5786454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3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3504" y="5786454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4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7790" y="5786454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41" name="Управляющая кнопка: назад 40">
            <a:hlinkClick r:id="" action="ppaction://hlinkshowjump?jump=nextslide" highlightClick="1"/>
          </p:cNvPr>
          <p:cNvSpPr/>
          <p:nvPr/>
        </p:nvSpPr>
        <p:spPr>
          <a:xfrm rot="10800000">
            <a:off x="500063" y="5572125"/>
            <a:ext cx="1042987" cy="10429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7208" name="Picture 3" descr="MCj0429829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357563" y="2286000"/>
            <a:ext cx="3787775" cy="2597150"/>
            <a:chOff x="3061" y="2523"/>
            <a:chExt cx="2386" cy="1636"/>
          </a:xfrm>
        </p:grpSpPr>
        <p:pic>
          <p:nvPicPr>
            <p:cNvPr id="7206" name="Picture 6" descr="MCj042444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07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429000" y="2286000"/>
            <a:ext cx="3787775" cy="2597150"/>
            <a:chOff x="3061" y="2523"/>
            <a:chExt cx="2386" cy="1636"/>
          </a:xfrm>
        </p:grpSpPr>
        <p:pic>
          <p:nvPicPr>
            <p:cNvPr id="7204" name="Picture 13" descr="MCj042444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05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357563" y="2286000"/>
            <a:ext cx="3787775" cy="2597150"/>
            <a:chOff x="3061" y="2523"/>
            <a:chExt cx="2386" cy="1636"/>
          </a:xfrm>
        </p:grpSpPr>
        <p:pic>
          <p:nvPicPr>
            <p:cNvPr id="7202" name="Picture 16" descr="MCj042444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ПОДУМАЙ!</a:t>
              </a:r>
            </a:p>
          </p:txBody>
        </p:sp>
      </p:grpSp>
      <p:grpSp>
        <p:nvGrpSpPr>
          <p:cNvPr id="7174" name="Group 26"/>
          <p:cNvGrpSpPr>
            <a:grpSpLocks/>
          </p:cNvGrpSpPr>
          <p:nvPr/>
        </p:nvGrpSpPr>
        <p:grpSpPr bwMode="auto">
          <a:xfrm>
            <a:off x="0" y="357188"/>
            <a:ext cx="9144000" cy="1008062"/>
            <a:chOff x="340" y="300"/>
            <a:chExt cx="3311" cy="635"/>
          </a:xfrm>
        </p:grpSpPr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340" y="300"/>
              <a:ext cx="3311" cy="63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1103" y="421"/>
              <a:ext cx="192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36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Чему равен </a:t>
              </a:r>
              <a:r>
                <a:rPr lang="ru-RU" sz="36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25% </a:t>
              </a:r>
              <a:r>
                <a:rPr lang="ru-RU" sz="36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от </a:t>
              </a:r>
              <a:r>
                <a:rPr lang="ru-RU" sz="36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180 </a:t>
              </a:r>
              <a:r>
                <a:rPr lang="ru-RU" sz="36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7175" name="Group 31"/>
          <p:cNvGrpSpPr>
            <a:grpSpLocks/>
          </p:cNvGrpSpPr>
          <p:nvPr/>
        </p:nvGrpSpPr>
        <p:grpSpPr bwMode="auto">
          <a:xfrm>
            <a:off x="323850" y="1484313"/>
            <a:ext cx="2232025" cy="1512887"/>
            <a:chOff x="204" y="1207"/>
            <a:chExt cx="1225" cy="713"/>
          </a:xfrm>
        </p:grpSpPr>
        <p:sp>
          <p:nvSpPr>
            <p:cNvPr id="27" name="AutoShape 31"/>
            <p:cNvSpPr>
              <a:spLocks noChangeArrowheads="1"/>
            </p:cNvSpPr>
            <p:nvPr/>
          </p:nvSpPr>
          <p:spPr bwMode="auto">
            <a:xfrm>
              <a:off x="204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45</a:t>
              </a:r>
            </a:p>
          </p:txBody>
        </p:sp>
        <p:sp>
          <p:nvSpPr>
            <p:cNvPr id="7199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1</a:t>
              </a:r>
            </a:p>
          </p:txBody>
        </p:sp>
      </p:grpSp>
      <p:grpSp>
        <p:nvGrpSpPr>
          <p:cNvPr id="7176" name="Group 32"/>
          <p:cNvGrpSpPr>
            <a:grpSpLocks/>
          </p:cNvGrpSpPr>
          <p:nvPr/>
        </p:nvGrpSpPr>
        <p:grpSpPr bwMode="auto">
          <a:xfrm>
            <a:off x="323850" y="3141663"/>
            <a:ext cx="2195513" cy="1582737"/>
            <a:chOff x="1565" y="1207"/>
            <a:chExt cx="1225" cy="713"/>
          </a:xfrm>
        </p:grpSpPr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565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4,5</a:t>
              </a:r>
            </a:p>
          </p:txBody>
        </p:sp>
        <p:sp>
          <p:nvSpPr>
            <p:cNvPr id="719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837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2</a:t>
              </a:r>
            </a:p>
          </p:txBody>
        </p:sp>
      </p:grpSp>
      <p:grpSp>
        <p:nvGrpSpPr>
          <p:cNvPr id="7177" name="Group 34"/>
          <p:cNvGrpSpPr>
            <a:grpSpLocks/>
          </p:cNvGrpSpPr>
          <p:nvPr/>
        </p:nvGrpSpPr>
        <p:grpSpPr bwMode="auto">
          <a:xfrm>
            <a:off x="6659563" y="3789363"/>
            <a:ext cx="2233612" cy="1492250"/>
            <a:chOff x="4332" y="1207"/>
            <a:chExt cx="1225" cy="713"/>
          </a:xfrm>
        </p:grpSpPr>
        <p:sp>
          <p:nvSpPr>
            <p:cNvPr id="33" name="AutoShape 29"/>
            <p:cNvSpPr>
              <a:spLocks noChangeArrowheads="1"/>
            </p:cNvSpPr>
            <p:nvPr/>
          </p:nvSpPr>
          <p:spPr bwMode="auto">
            <a:xfrm>
              <a:off x="4332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0,45</a:t>
              </a:r>
            </a:p>
          </p:txBody>
        </p:sp>
        <p:sp>
          <p:nvSpPr>
            <p:cNvPr id="7195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604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4</a:t>
              </a:r>
            </a:p>
          </p:txBody>
        </p:sp>
      </p:grpSp>
      <p:grpSp>
        <p:nvGrpSpPr>
          <p:cNvPr id="7178" name="Group 33"/>
          <p:cNvGrpSpPr>
            <a:grpSpLocks/>
          </p:cNvGrpSpPr>
          <p:nvPr/>
        </p:nvGrpSpPr>
        <p:grpSpPr bwMode="auto">
          <a:xfrm>
            <a:off x="6877050" y="1428750"/>
            <a:ext cx="2266950" cy="1420813"/>
            <a:chOff x="2971" y="1207"/>
            <a:chExt cx="1225" cy="713"/>
          </a:xfrm>
        </p:grpSpPr>
        <p:sp>
          <p:nvSpPr>
            <p:cNvPr id="36" name="AutoShape 30"/>
            <p:cNvSpPr>
              <a:spLocks noChangeArrowheads="1"/>
            </p:cNvSpPr>
            <p:nvPr/>
          </p:nvSpPr>
          <p:spPr bwMode="auto">
            <a:xfrm>
              <a:off x="2971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60</a:t>
              </a:r>
            </a:p>
          </p:txBody>
        </p:sp>
        <p:sp>
          <p:nvSpPr>
            <p:cNvPr id="7193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3243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3</a:t>
              </a:r>
            </a:p>
          </p:txBody>
        </p:sp>
      </p:grpSp>
      <p:sp>
        <p:nvSpPr>
          <p:cNvPr id="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14546" y="5786454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8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70270" y="5786454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3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70468" y="5786454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4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27790" y="5786454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35" name="Управляющая кнопка: назад 34">
            <a:hlinkClick r:id="rId5" action="ppaction://hlinksldjump" highlightClick="1"/>
          </p:cNvPr>
          <p:cNvSpPr/>
          <p:nvPr/>
        </p:nvSpPr>
        <p:spPr>
          <a:xfrm>
            <a:off x="500063" y="5572125"/>
            <a:ext cx="1042987" cy="10429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6"/>
          <p:cNvGrpSpPr>
            <a:grpSpLocks/>
          </p:cNvGrpSpPr>
          <p:nvPr/>
        </p:nvGrpSpPr>
        <p:grpSpPr bwMode="auto">
          <a:xfrm>
            <a:off x="0" y="357188"/>
            <a:ext cx="9144000" cy="1008062"/>
            <a:chOff x="-502" y="300"/>
            <a:chExt cx="5220" cy="635"/>
          </a:xfrm>
        </p:grpSpPr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-502" y="300"/>
              <a:ext cx="5220" cy="63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</a:endParaRPr>
            </a:p>
          </p:txBody>
        </p:sp>
        <p:sp>
          <p:nvSpPr>
            <p:cNvPr id="8225" name="Text Box 25"/>
            <p:cNvSpPr txBox="1">
              <a:spLocks noChangeArrowheads="1"/>
            </p:cNvSpPr>
            <p:nvPr/>
          </p:nvSpPr>
          <p:spPr bwMode="auto">
            <a:xfrm>
              <a:off x="17" y="450"/>
              <a:ext cx="393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600" b="1">
                  <a:latin typeface="Times New Roman" pitchFamily="18" charset="0"/>
                </a:rPr>
                <a:t>Какое из утверждений неверно?</a:t>
              </a:r>
            </a:p>
          </p:txBody>
        </p:sp>
      </p:grpSp>
      <p:sp>
        <p:nvSpPr>
          <p:cNvPr id="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34" y="1500174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8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34" y="2357430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3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34" y="3214686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4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34" y="4071942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41" name="Управляющая кнопка: назад 40">
            <a:hlinkClick r:id="" action="ppaction://hlinkshowjump?jump=nextslide" highlightClick="1"/>
          </p:cNvPr>
          <p:cNvSpPr/>
          <p:nvPr/>
        </p:nvSpPr>
        <p:spPr>
          <a:xfrm rot="10800000">
            <a:off x="7786688" y="5572125"/>
            <a:ext cx="1042987" cy="10429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50" y="1619250"/>
            <a:ext cx="7215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1/20 урожая меньше 20% этого урожая.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750" y="2357438"/>
            <a:ext cx="686593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1/6 урожая меньше 17% этого урожая.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00188" y="3286125"/>
            <a:ext cx="686593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1/3 урожая меньше 33% этого урожая.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71625" y="4214813"/>
            <a:ext cx="691673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1/4 урожая меньше 40% этого урожая.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356225" y="4260850"/>
            <a:ext cx="3787775" cy="2597150"/>
            <a:chOff x="3061" y="2523"/>
            <a:chExt cx="2386" cy="1636"/>
          </a:xfrm>
        </p:grpSpPr>
        <p:pic>
          <p:nvPicPr>
            <p:cNvPr id="8222" name="Picture 6" descr="MCj0424444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3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0" y="3929063"/>
            <a:ext cx="3571875" cy="2714625"/>
            <a:chOff x="758" y="2387"/>
            <a:chExt cx="2088" cy="1477"/>
          </a:xfrm>
        </p:grpSpPr>
        <p:pic>
          <p:nvPicPr>
            <p:cNvPr id="8220" name="Picture 3" descr="MCj0429829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8" y="2659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ПРАВИЛЬНО!</a:t>
              </a: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56225" y="4260850"/>
            <a:ext cx="3787775" cy="2597150"/>
            <a:chOff x="3061" y="2523"/>
            <a:chExt cx="2386" cy="1636"/>
          </a:xfrm>
        </p:grpSpPr>
        <p:pic>
          <p:nvPicPr>
            <p:cNvPr id="8218" name="Picture 6" descr="MCj0424444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9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356225" y="4260850"/>
            <a:ext cx="3787775" cy="2597150"/>
            <a:chOff x="3061" y="2523"/>
            <a:chExt cx="2386" cy="1636"/>
          </a:xfrm>
        </p:grpSpPr>
        <p:pic>
          <p:nvPicPr>
            <p:cNvPr id="8216" name="Picture 6" descr="MCj0424444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ПОДУМАЙ!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6"/>
          <p:cNvGrpSpPr>
            <a:grpSpLocks/>
          </p:cNvGrpSpPr>
          <p:nvPr/>
        </p:nvGrpSpPr>
        <p:grpSpPr bwMode="auto">
          <a:xfrm>
            <a:off x="0" y="333375"/>
            <a:ext cx="9144000" cy="2667000"/>
            <a:chOff x="-1657" y="300"/>
            <a:chExt cx="6375" cy="1957"/>
          </a:xfrm>
        </p:grpSpPr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-1657" y="300"/>
              <a:ext cx="6375" cy="195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-1492" y="315"/>
              <a:ext cx="6000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defRPr/>
              </a:pPr>
              <a:r>
                <a:rPr lang="ru-RU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Для приготовления отвара из лекарственных  трав взяли цветки шалфея и ромашки в отношении 5:6. Какой примерно процент в этой смеси составляют цветки шалфея?</a:t>
              </a:r>
            </a:p>
            <a:p>
              <a:pPr algn="ctr">
                <a:defRPr/>
              </a:pPr>
              <a:endParaRPr lang="ru-RU" sz="3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219" name="Group 31"/>
          <p:cNvGrpSpPr>
            <a:grpSpLocks/>
          </p:cNvGrpSpPr>
          <p:nvPr/>
        </p:nvGrpSpPr>
        <p:grpSpPr bwMode="auto">
          <a:xfrm>
            <a:off x="714375" y="3071813"/>
            <a:ext cx="1770063" cy="996950"/>
            <a:chOff x="204" y="1207"/>
            <a:chExt cx="1225" cy="713"/>
          </a:xfrm>
        </p:grpSpPr>
        <p:sp>
          <p:nvSpPr>
            <p:cNvPr id="21" name="AutoShape 31"/>
            <p:cNvSpPr>
              <a:spLocks noChangeArrowheads="1"/>
            </p:cNvSpPr>
            <p:nvPr/>
          </p:nvSpPr>
          <p:spPr bwMode="auto">
            <a:xfrm>
              <a:off x="204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55%</a:t>
              </a:r>
            </a:p>
          </p:txBody>
        </p:sp>
        <p:sp>
          <p:nvSpPr>
            <p:cNvPr id="925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1</a:t>
              </a:r>
            </a:p>
          </p:txBody>
        </p:sp>
      </p:grpSp>
      <p:grpSp>
        <p:nvGrpSpPr>
          <p:cNvPr id="9220" name="Group 31"/>
          <p:cNvGrpSpPr>
            <a:grpSpLocks/>
          </p:cNvGrpSpPr>
          <p:nvPr/>
        </p:nvGrpSpPr>
        <p:grpSpPr bwMode="auto">
          <a:xfrm>
            <a:off x="3571875" y="3143250"/>
            <a:ext cx="1770063" cy="996950"/>
            <a:chOff x="204" y="1207"/>
            <a:chExt cx="1225" cy="713"/>
          </a:xfrm>
        </p:grpSpPr>
        <p:sp>
          <p:nvSpPr>
            <p:cNvPr id="29" name="AutoShape 31"/>
            <p:cNvSpPr>
              <a:spLocks noChangeArrowheads="1"/>
            </p:cNvSpPr>
            <p:nvPr/>
          </p:nvSpPr>
          <p:spPr bwMode="auto">
            <a:xfrm>
              <a:off x="204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45%</a:t>
              </a:r>
            </a:p>
          </p:txBody>
        </p:sp>
        <p:sp>
          <p:nvSpPr>
            <p:cNvPr id="9254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3</a:t>
              </a:r>
            </a:p>
          </p:txBody>
        </p:sp>
      </p:grpSp>
      <p:grpSp>
        <p:nvGrpSpPr>
          <p:cNvPr id="9221" name="Group 31"/>
          <p:cNvGrpSpPr>
            <a:grpSpLocks/>
          </p:cNvGrpSpPr>
          <p:nvPr/>
        </p:nvGrpSpPr>
        <p:grpSpPr bwMode="auto">
          <a:xfrm>
            <a:off x="785813" y="4286250"/>
            <a:ext cx="1770062" cy="996950"/>
            <a:chOff x="204" y="1207"/>
            <a:chExt cx="1225" cy="713"/>
          </a:xfrm>
        </p:grpSpPr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204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0,45%</a:t>
              </a:r>
            </a:p>
          </p:txBody>
        </p:sp>
        <p:sp>
          <p:nvSpPr>
            <p:cNvPr id="9252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2</a:t>
              </a:r>
            </a:p>
          </p:txBody>
        </p:sp>
      </p:grpSp>
      <p:grpSp>
        <p:nvGrpSpPr>
          <p:cNvPr id="9222" name="Group 31"/>
          <p:cNvGrpSpPr>
            <a:grpSpLocks/>
          </p:cNvGrpSpPr>
          <p:nvPr/>
        </p:nvGrpSpPr>
        <p:grpSpPr bwMode="auto">
          <a:xfrm>
            <a:off x="3500438" y="4429125"/>
            <a:ext cx="1770062" cy="996950"/>
            <a:chOff x="204" y="1207"/>
            <a:chExt cx="1225" cy="713"/>
          </a:xfrm>
        </p:grpSpPr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204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83%</a:t>
              </a:r>
            </a:p>
          </p:txBody>
        </p:sp>
        <p:sp>
          <p:nvSpPr>
            <p:cNvPr id="9250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0D0D0D"/>
                  </a:solidFill>
                  <a:latin typeface="Tahoma"/>
                  <a:ea typeface="Tahoma"/>
                  <a:cs typeface="Tahoma"/>
                </a:rPr>
                <a:t>4</a:t>
              </a:r>
            </a:p>
          </p:txBody>
        </p:sp>
      </p:grpSp>
      <p:sp>
        <p:nvSpPr>
          <p:cNvPr id="37" name="Управляющая кнопка: назад 36">
            <a:hlinkClick r:id="rId2" action="ppaction://hlinksldjump" highlightClick="1"/>
          </p:cNvPr>
          <p:cNvSpPr/>
          <p:nvPr/>
        </p:nvSpPr>
        <p:spPr>
          <a:xfrm>
            <a:off x="500063" y="5500688"/>
            <a:ext cx="1042987" cy="10429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4143375" y="1643063"/>
            <a:ext cx="4357688" cy="3092450"/>
            <a:chOff x="340" y="2387"/>
            <a:chExt cx="2506" cy="1723"/>
          </a:xfrm>
        </p:grpSpPr>
        <p:pic>
          <p:nvPicPr>
            <p:cNvPr id="9247" name="Picture 3" descr="MCj0429829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4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ПРАВИЛЬНО!</a:t>
              </a:r>
            </a:p>
          </p:txBody>
        </p:sp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4929188" y="2357438"/>
            <a:ext cx="3787775" cy="2597150"/>
            <a:chOff x="3061" y="2523"/>
            <a:chExt cx="2386" cy="1636"/>
          </a:xfrm>
        </p:grpSpPr>
        <p:pic>
          <p:nvPicPr>
            <p:cNvPr id="9245" name="Picture 6" descr="MCj042444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6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4929188" y="2357438"/>
            <a:ext cx="3787775" cy="2597150"/>
            <a:chOff x="3061" y="2523"/>
            <a:chExt cx="2386" cy="1636"/>
          </a:xfrm>
        </p:grpSpPr>
        <p:pic>
          <p:nvPicPr>
            <p:cNvPr id="9243" name="Picture 6" descr="MCj042444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4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4929188" y="2357438"/>
            <a:ext cx="3787775" cy="2597150"/>
            <a:chOff x="3061" y="2523"/>
            <a:chExt cx="2386" cy="1636"/>
          </a:xfrm>
        </p:grpSpPr>
        <p:pic>
          <p:nvPicPr>
            <p:cNvPr id="9241" name="Picture 6" descr="MCj042444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ru-RU" sz="2000" i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ПОДУМАЙ!</a:t>
              </a:r>
            </a:p>
          </p:txBody>
        </p:sp>
      </p:grpSp>
      <p:sp>
        <p:nvSpPr>
          <p:cNvPr id="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71670" y="5643578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8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8992" y="5643578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3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4876" y="5643578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4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72198" y="5643578"/>
            <a:ext cx="812782" cy="70324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42" name="Управляющая кнопка: назад 41">
            <a:hlinkClick r:id="rId5" action="ppaction://hlinksldjump" highlightClick="1"/>
          </p:cNvPr>
          <p:cNvSpPr/>
          <p:nvPr/>
        </p:nvSpPr>
        <p:spPr>
          <a:xfrm rot="10800000">
            <a:off x="7572375" y="5572125"/>
            <a:ext cx="1042988" cy="10429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42918"/>
            <a:ext cx="9144000" cy="646331"/>
          </a:xfrm>
          <a:prstGeom prst="rect">
            <a:avLst/>
          </a:prstGeom>
          <a:solidFill>
            <a:srgbClr val="6699FF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литературы:</a:t>
            </a: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250825" y="5732463"/>
            <a:ext cx="1042988" cy="10429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1428750"/>
            <a:ext cx="8035925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С.А. Акимова. Занимательная  математика. -Санкт-Петербург,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Тигрон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1997 г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Е. А.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Бунимович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Л.В. Кузнецова, Л.О.Рослова.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ГИА-2013: Экзамен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новой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форме: Математика: 9 класс: Тренировочные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варианты экзаменационных работ для проведения государственной итоговой аттестации в новой форме..-Москва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АСТ,Астрель,2013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Ф.Ф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Лысенко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С.Ю.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Кулабухова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Ростов-на-Дону: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Лнгион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2013. математика.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класс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Подготовка к ГИА-2013.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тренеровочные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тесты по новому плану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ГИА: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алгебра, геометрия, реальная математика.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Ю.Н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Макарычев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Н.Г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Миндюк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К.И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Нешков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С.Б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Суворова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Алгебра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класс: учеб. Для общеобразовательных  учреждений. Под редакцией С.А. </a:t>
            </a:r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Теляковского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.: Просвещение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5" name="Содержимое 2"/>
          <p:cNvSpPr>
            <a:spLocks noGrp="1"/>
          </p:cNvSpPr>
          <p:nvPr>
            <p:ph idx="1"/>
          </p:nvPr>
        </p:nvSpPr>
        <p:spPr>
          <a:xfrm>
            <a:off x="107950" y="3789363"/>
            <a:ext cx="8640763" cy="1584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400" smtClean="0"/>
              <a:t>	Картинки</a:t>
            </a:r>
          </a:p>
          <a:p>
            <a:pPr>
              <a:buFont typeface="Wingdings" pitchFamily="2" charset="2"/>
              <a:buNone/>
            </a:pPr>
            <a:r>
              <a:rPr lang="ru-RU" sz="1400" smtClean="0"/>
              <a:t>       </a:t>
            </a:r>
            <a:r>
              <a:rPr lang="en-US" sz="1400" smtClean="0"/>
              <a:t>http://images.yandex.ru/yandsearch?source=wiz&amp;fp=18&amp;uinfo=ww-1265-wh-909-fw-1040-fh-598-pd-1&amp;p=18&amp;text=%D1%81%D0%BC%D0%B0%D0%B9%D0%BB%D0%B8%D0%BA%D0%B8%20%D0%B4%D0%BB%D1%8F%20%D0%BF%D1%80%D0%B5%D0%B7%D0%B5%D0%BD%D1%82%D0%B0%D1%86%D0%B8%D0%B9&amp;noreask=1&amp;pos=553&amp;rpt=simage&amp;lr=64&amp;img_url=http%3A%2F%2Fi38.photobucket.com%2Falbums%2Fe125%2Fsilence_1987%2Fshhhh-1.jpg</a:t>
            </a:r>
            <a:endParaRPr lang="ru-RU" sz="1400" smtClean="0"/>
          </a:p>
          <a:p>
            <a:pPr>
              <a:buFont typeface="Wingdings" pitchFamily="2" charset="2"/>
              <a:buNone/>
            </a:pPr>
            <a:endParaRPr lang="ru-RU" sz="1400" smtClean="0"/>
          </a:p>
          <a:p>
            <a:endParaRPr lang="ru-RU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857232"/>
            <a:ext cx="9144000" cy="2308324"/>
          </a:xfrm>
          <a:prstGeom prst="rect">
            <a:avLst/>
          </a:prstGeom>
          <a:solidFill>
            <a:srgbClr val="6699FF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285750" y="5572125"/>
            <a:ext cx="1042988" cy="10429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65l">
  <a:themeElements>
    <a:clrScheme name="cdb2004165l 3">
      <a:dk1>
        <a:srgbClr val="000000"/>
      </a:dk1>
      <a:lt1>
        <a:srgbClr val="FFFFFF"/>
      </a:lt1>
      <a:dk2>
        <a:srgbClr val="37399B"/>
      </a:dk2>
      <a:lt2>
        <a:srgbClr val="C0C0C0"/>
      </a:lt2>
      <a:accent1>
        <a:srgbClr val="699DE9"/>
      </a:accent1>
      <a:accent2>
        <a:srgbClr val="EFB049"/>
      </a:accent2>
      <a:accent3>
        <a:srgbClr val="FFFFFF"/>
      </a:accent3>
      <a:accent4>
        <a:srgbClr val="000000"/>
      </a:accent4>
      <a:accent5>
        <a:srgbClr val="B9CCF2"/>
      </a:accent5>
      <a:accent6>
        <a:srgbClr val="D99F41"/>
      </a:accent6>
      <a:hlink>
        <a:srgbClr val="7476DC"/>
      </a:hlink>
      <a:folHlink>
        <a:srgbClr val="9AC664"/>
      </a:folHlink>
    </a:clrScheme>
    <a:fontScheme name="cdb2004165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65l 1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F4EE6"/>
        </a:accent1>
        <a:accent2>
          <a:srgbClr val="69BFF9"/>
        </a:accent2>
        <a:accent3>
          <a:srgbClr val="FFFFFF"/>
        </a:accent3>
        <a:accent4>
          <a:srgbClr val="000000"/>
        </a:accent4>
        <a:accent5>
          <a:srgbClr val="BBB2F0"/>
        </a:accent5>
        <a:accent6>
          <a:srgbClr val="5EADE2"/>
        </a:accent6>
        <a:hlink>
          <a:srgbClr val="D17FB6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65l 2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33C5A9"/>
        </a:accent1>
        <a:accent2>
          <a:srgbClr val="90DE88"/>
        </a:accent2>
        <a:accent3>
          <a:srgbClr val="FFFFFF"/>
        </a:accent3>
        <a:accent4>
          <a:srgbClr val="000000"/>
        </a:accent4>
        <a:accent5>
          <a:srgbClr val="ADDFD1"/>
        </a:accent5>
        <a:accent6>
          <a:srgbClr val="82C97B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65l 3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699DE9"/>
        </a:accent1>
        <a:accent2>
          <a:srgbClr val="EFB049"/>
        </a:accent2>
        <a:accent3>
          <a:srgbClr val="FFFFFF"/>
        </a:accent3>
        <a:accent4>
          <a:srgbClr val="000000"/>
        </a:accent4>
        <a:accent5>
          <a:srgbClr val="B9CCF2"/>
        </a:accent5>
        <a:accent6>
          <a:srgbClr val="D99F41"/>
        </a:accent6>
        <a:hlink>
          <a:srgbClr val="7476DC"/>
        </a:hlink>
        <a:folHlink>
          <a:srgbClr val="9AC6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cdb2004165l</Template>
  <TotalTime>239</TotalTime>
  <Words>369</Words>
  <Application>Microsoft Office PowerPoint</Application>
  <PresentationFormat>Экран (4:3)</PresentationFormat>
  <Paragraphs>90</Paragraphs>
  <Slides>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Wingdings</vt:lpstr>
      <vt:lpstr>Calibri</vt:lpstr>
      <vt:lpstr>Times New Roman</vt:lpstr>
      <vt:lpstr>Tahoma</vt:lpstr>
      <vt:lpstr>cdb2004165l</vt:lpstr>
      <vt:lpstr>Adobe Photoshop Image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ВВОДНОЕ  ПОВТОРЕНИЕ.</dc:title>
  <dc:creator>Мама</dc:creator>
  <cp:lastModifiedBy>re</cp:lastModifiedBy>
  <cp:revision>20</cp:revision>
  <dcterms:created xsi:type="dcterms:W3CDTF">2006-08-03T12:11:55Z</dcterms:created>
  <dcterms:modified xsi:type="dcterms:W3CDTF">2014-04-11T20:23:35Z</dcterms:modified>
</cp:coreProperties>
</file>