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1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682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8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503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991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13587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050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05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769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704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824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8125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4C87F-E492-454B-8A7B-5816AD444C25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2FA5-EA4F-4DD0-9394-3F398BD2F5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1693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>
            <a:normAutofit/>
          </a:bodyPr>
          <a:lstStyle/>
          <a:p>
            <a:r>
              <a:rPr lang="ru-RU" altLang="ru-RU" sz="5000" b="1" dirty="0" smtClean="0">
                <a:latin typeface="Comic Sans MS" panose="030F0702030302020204" pitchFamily="66" charset="0"/>
              </a:rPr>
              <a:t>Устройства компьютера</a:t>
            </a:r>
            <a:endParaRPr lang="ru-RU" altLang="ru-RU" sz="5000" b="1" dirty="0">
              <a:latin typeface="Comic Sans MS" panose="030F0702030302020204" pitchFamily="66" charset="0"/>
            </a:endParaRPr>
          </a:p>
        </p:txBody>
      </p:sp>
      <p:pic>
        <p:nvPicPr>
          <p:cNvPr id="11268" name="Picture 4" descr="j02332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8650" y="1752600"/>
            <a:ext cx="1538288" cy="3192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 descr="j028245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819400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j028245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0"/>
            <a:ext cx="3122613" cy="98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j028245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122863"/>
            <a:ext cx="1371600" cy="120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j023320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2382838" cy="1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066800" y="1600200"/>
            <a:ext cx="2286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Системный блок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6629400" y="22098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Монитор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62000" y="6096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Клавиатура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620000" y="4953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Мышь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2000" y="31242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b="1">
                <a:latin typeface="Comic Sans MS" panose="030F0702030302020204" pitchFamily="66" charset="0"/>
              </a:rPr>
              <a:t>Колонки</a:t>
            </a:r>
          </a:p>
        </p:txBody>
      </p:sp>
    </p:spTree>
    <p:extLst>
      <p:ext uri="{BB962C8B-B14F-4D97-AF65-F5344CB8AC3E}">
        <p14:creationId xmlns:p14="http://schemas.microsoft.com/office/powerpoint/2010/main" xmlns="" val="3419454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519"/>
    </mc:Choice>
    <mc:Fallback>
      <p:transition spd="slow" advTm="75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1274" grpId="0"/>
      <p:bldP spid="11275" grpId="0"/>
      <p:bldP spid="11276" grpId="0"/>
      <p:bldP spid="1127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Мышь</a:t>
            </a:r>
            <a:r>
              <a:rPr lang="ru-RU" altLang="ru-RU" sz="3200" b="1" dirty="0" smtClean="0">
                <a:latin typeface="Comic Sans MS" pitchFamily="66" charset="0"/>
              </a:rPr>
              <a:t> </a:t>
            </a:r>
            <a:r>
              <a:rPr lang="ru-RU" altLang="ru-RU" b="1" dirty="0" smtClean="0">
                <a:latin typeface="Comic Sans MS" pitchFamily="66" charset="0"/>
              </a:rPr>
              <a:t>– устройство </a:t>
            </a:r>
            <a:r>
              <a:rPr lang="ru-RU" altLang="ru-RU" sz="3200" b="1" dirty="0" smtClean="0">
                <a:latin typeface="Comic Sans MS" pitchFamily="66" charset="0"/>
              </a:rPr>
              <a:t>управления компьютером</a:t>
            </a:r>
            <a:r>
              <a:rPr lang="ru-RU" altLang="ru-RU" b="1" dirty="0">
                <a:latin typeface="Comic Sans MS" pitchFamily="66" charset="0"/>
              </a:rPr>
              <a:t>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7" name="Picture 9" descr="j023334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308" y="3140968"/>
            <a:ext cx="4071383" cy="2477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64460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835"/>
    </mc:Choice>
    <mc:Fallback>
      <p:transition spd="slow" advTm="68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Колонки</a:t>
            </a:r>
            <a:r>
              <a:rPr lang="ru-RU" altLang="ru-RU" sz="3200" b="1" dirty="0" smtClean="0">
                <a:latin typeface="Comic Sans MS" pitchFamily="66" charset="0"/>
              </a:rPr>
              <a:t> – устройство вывода звуковой информации.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6" name="Picture 8" descr="j023445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852936"/>
            <a:ext cx="3783498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9446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66"/>
    </mc:Choice>
    <mc:Fallback>
      <p:transition spd="slow" advTm="70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Сканер</a:t>
            </a:r>
            <a:r>
              <a:rPr lang="ru-RU" altLang="ru-RU" b="1" dirty="0">
                <a:latin typeface="Comic Sans MS" pitchFamily="66" charset="0"/>
              </a:rPr>
              <a:t> </a:t>
            </a:r>
            <a:r>
              <a:rPr lang="ru-RU" altLang="ru-RU" b="1" dirty="0" smtClean="0">
                <a:latin typeface="Comic Sans MS" pitchFamily="66" charset="0"/>
              </a:rPr>
              <a:t>– устройство </a:t>
            </a:r>
            <a:r>
              <a:rPr lang="ru-RU" altLang="ru-RU" b="1" dirty="0">
                <a:latin typeface="Comic Sans MS" pitchFamily="66" charset="0"/>
              </a:rPr>
              <a:t>ввода и преобразования в цифровую форму изображений и </a:t>
            </a:r>
            <a:r>
              <a:rPr lang="ru-RU" altLang="ru-RU" b="1" dirty="0" smtClean="0">
                <a:latin typeface="Comic Sans MS" pitchFamily="66" charset="0"/>
              </a:rPr>
              <a:t>текстов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3" name="Picture 5" descr="j028250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161270"/>
            <a:ext cx="3528392" cy="200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9887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302"/>
    </mc:Choice>
    <mc:Fallback>
      <p:transition spd="slow" advTm="73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 smtClean="0">
                <a:solidFill>
                  <a:schemeClr val="accent1"/>
                </a:solidFill>
                <a:latin typeface="Comic Sans MS" pitchFamily="66" charset="0"/>
              </a:rPr>
              <a:t>Джойстик </a:t>
            </a:r>
            <a:r>
              <a:rPr lang="ru-RU" altLang="ru-RU" b="1" dirty="0" smtClean="0">
                <a:latin typeface="Comic Sans MS" pitchFamily="66" charset="0"/>
              </a:rPr>
              <a:t>– устройство </a:t>
            </a:r>
            <a:r>
              <a:rPr lang="ru-RU" altLang="ru-RU" sz="3200" b="1" dirty="0" smtClean="0">
                <a:latin typeface="Comic Sans MS" pitchFamily="66" charset="0"/>
              </a:rPr>
              <a:t>для </a:t>
            </a:r>
            <a:r>
              <a:rPr lang="ru-RU" altLang="ru-RU" sz="3200" b="1" dirty="0">
                <a:latin typeface="Comic Sans MS" pitchFamily="66" charset="0"/>
              </a:rPr>
              <a:t>ввода данных в память </a:t>
            </a:r>
            <a:r>
              <a:rPr lang="ru-RU" altLang="ru-RU" sz="3200" b="1" dirty="0" smtClean="0">
                <a:latin typeface="Comic Sans MS" pitchFamily="66" charset="0"/>
              </a:rPr>
              <a:t>компьютера</a:t>
            </a:r>
            <a:endParaRPr lang="ru-RU" altLang="ru-RU" sz="3200" b="1" dirty="0">
              <a:latin typeface="Comic Sans MS" pitchFamily="66" charset="0"/>
            </a:endParaRPr>
          </a:p>
        </p:txBody>
      </p:sp>
      <p:sp>
        <p:nvSpPr>
          <p:cNvPr id="2" name="AutoShape 2" descr="data:image/jpeg;base64,/9j/4AAQSkZJRgABAQAAAQABAAD/2wCEAAkGBhIPEBUUEhQUEBQVFRUUFhcVFA8UFBUSFBQVFBQVGBQXHCYeFxojGRYUHy8gJCcpLCwsFR4xNTAqNSYrLCkBCQoKDQwOFA8PGCkcHBgpNSkpKSkpKSkpKSkpLCwpKSw1KS4pNTUsNSkpLDYsNSwpNSwpNikpKSkpMy8pKSkpKf/AABEIAM0A9QMBIgACEQEDEQH/xAAcAAABBAMBAAAAAAAAAAAAAAAAAQMEBQIGBwj/xABCEAABAwIDBAcECAUDBAMAAAABAAIDBBEFEiExQVFhBgcTInGBkTKhscEUI2JygpLR8EJSc6KyM8LhFVNj8SQ1Q//EABkBAQEBAQEBAAAAAAAAAAAAAAABAgMFBP/EACARAQEBAQADAQEAAwEAAAAAAAABAhEDEjEhBEFhoSL/2gAMAwEAAhEDEQA/AO3oCEBAgQlskQKgoQUCFKkK1HpR06ZTkxw2kk2E7WsP+53LYPcg2WuxOKBt5HBvAbz4DaVQVPTMHSNvmQT7gubVuNySOLnuJcdpJuf+PJQZMSvvJ8yt+qddHf0pmJ2keDR+ibPS2dp9ryc0fouciuClQYo4bHHwJuPQ6K8iOkU/Ty3+owHm02PoVeYd0mp5zZrwHfyu7rvft8lyJ1Tn5Hlv8lAfUEHap6nXoBKVyHAOsKams2Q9tHwce8B9l/yN/JdPwfGoquMSROzDYRsc0/yuG4rNnF6noCEBRQEBASBAJUiVAFBQQghAIQhABAQEBABIlCLIEKEpSIFQAgBAQIAiyAlsgSyHIK5v1g9OdTTU7vsyvB8jG0/E+XFWTqWnemPTq+aGmdpqHyA7eLWH4u9OK59PUWWR0CosWnLnCIXJcC42NjlH/K3JxCPx+MOs7MRxFvhwUt+JsbGZAGFu4+1c7m3O9anVUpbre456EeSj3We9VajGZC69zqdg2C52AcOSnwY0Wkdo3KC4tDx7JI3Hh8FQUti9occouLu1NhvOmq2HG4oxTEMfG9umXK4HUW/hPeGhO0BOnGwU810ziJsA/wAneG4qD0ee50LCdSLt8bGwU/Ej9U/7p9wXRlDMyl9GumL8PrWOBPZus2Vu4sJ1PiNoPLmqqlu9jTxCZrcKc7vN4KUj1G03CWyi4WbwRf04/wDAKXZcmwAkASgJEAUBc9r+nDqqvFLSd9sbsr3jY6Qe0Af5W2OvEHgL7/BGQACbm2p4lBmQghKUFAIsiyECBASgIAQIEWRZKgQhCChAoSBAQEAEICgY5i7KOB80nssF7b3HY1o5k2CDWOsfpn9DjEMTvr5AdRtjj1Bd946geZ4Lj8cnfbfikr8Tkq6h88pu558hyHICwTLjax4LpmOer+rsC61vF7w1bHn2Sy192hIPxCv4ZrgFO1dAyqjLHWDtrTwdu8uPJWtNXxqq7WzWN7o/isLk8L7gOG1VcVC58gY1pc8/wjaBxPBZPdPTPcy17Et0J012XaQfklo+kEkOYsbZzjqbG51JA2c1hTtRgksbrPYWDjo4c9RvVZOQSGt7xvYW2fvYpr5KyrNu+b7rEaeA1KtsA6OZHB8gOnEWJI5bgknRe4dQ9jE1h2ga+J1PvULpHV5Yi0bXaeW9TqytDBdxVLHEaiTM4d0fsBbZZxVIgEbX90Fu24HeOoFzsUgYz2Ns/eB321APuKcqsLErSDrfWxuRfiDtBVaeiwHtyFkYNy0k7N9huUquk4J0xqKdrQ13aR2Fmv1Abusdo8Ni3HDOsSCTSUOhPH2meo1HouR/9Wc72I9NgLjl0GzugEjzsnGYhb2m25jvD3aj0T1h132lrGStzRua8cWkEe5aF1p9NnU7BR0zv/kzjUg6wwnQuuNjnagcNTwvpdLXFvejeRza4j3hScBlhirjVVDXzuccziXZjnFgHd7aBb2b7hwss3K9b31b9CRh9OHOH1zwL32tbty+J0J8huW5qBheOQVIvE8OO9ux48WnVT1lQUFI99hc6BU2IdLYItATIfs7PzFBdoWpt6wY76xPA5OafdorOj6XUsn/AOmQ8HjJ7zp71eUXISBYseCLg3HEag+ayCgEIQgChBQgUICAUgKAuuMdb/SozTiljPciN32/ilO78INvEldN6X9IBQ0kk38QGVg4yO0b6bfBpXnMSOe9z3G5JJJO0k6kqydqU+wWAHBZXTQKzBXb45pMM2UfP5FS2VQPJVwehveNghEmup436uHeO8GxPin6AshHdaL/AMxsT6lQJO68Dlp47SnmlctVuLZ+Jl+jtfT4qFDPeXITbNfKTxGuUn5qP2yqMQrCDmBsWEEH7V9FmVVpV4U7tMz3Zhu5cuHn8ExXVfZBuTVrT3w22a27Q7RdSKDGO2jDjYG+Vw3B3EcjtQ5jS/Id4zMO+28X5Lqivm6QAAPjc1xJ1abgm+0ZNx8Fd1bC7LwBufvW09DdQY8HjD8xAPDQA+Z3qxjBF7m/lbSw/wDacFrguFtzseQJmAjO0aHUHSxtcA24XsrPFHsmsezyEFwDLMaAN2jLOvbLqbi4O3RUENQR5K2ZjfdsRm8fCygrn0HZuDtlyQ7mMpNzzBtrzUOoxNrJezJym17kX1O61wrOScyG58rbvBVeI9GWzgAkuy6Ak9/89tddxVGLOkHYvbnsLkZXxk6XOhttHkVv9B0nqmtH1peLXu4Ndp94i/quWRdFMjwZpHOa0ghl/a32vfQcVeVeIuftNhuaNAB4JwbdifSrP7cxfybdw9BoqaXHWHYHe4fNa66oQJCVReHFWncR6Jt9bfYfkq6VmWNrszXEkgtbmLm23u0sL7tU1HLmXOeXFvrL+tXx6k7z8XFB0knpjeKRzOI2tPi06Leej3WhHIQypAhdszi/Zn7w2s8dR4LmDhdR866XMrn16QjkDgCNQdQRqCOIO9ZLi3Qrp26heI5SXU7jrvMRP8beXFvmOfZ4pg4BzSCCAQRqCCLggrlZxuVkUIJQopQUgKUKDjWJtpaeWZ2yNjneJA7o8zYeaDkPXB0hM9UKZh7kPtc5XAE+gsPVaSI7CykMLpnukebue4uJ4km5PqiVi64jnqopS5kPCwK2yyc9SKN3tHyUOyl0jbA81BDrsRySBrhdhZc8Q7MdQUR125j8x4EEn3bVni2HGVoLfbbe19A4Ha2/wWszMLTY3a7gRYj1XHU/XWLesxdw0vrs2W+Kq55Xm2YEA6i99QdhTRbxI9bq8mr5a8Rtky/Vi3aZbOLdAG8Da373zgMDB7Nx4uAHkNfiFZTzfXQDf3r+FlgGNY0Ad1rRp8yeajYfL2sxkOxvdb+/3tXWfGWwhZhyjdosu0t62RUppTjXLKKpjjb7Ie77WzyH6pufEWuFsjRzAAPqFn2VKjkCclrMg5nZ5bT++Kom4nkeAdWk2udoO7XgpUr7m+uwDduWp+owqaqwLnHQAk+QVZWV/awtdCHMcGkvLyzKdf4Ra4aBtJPopVXrodeR2J+kxCj7N16Z0cliLxlha7TUFrnab19HixNfWbVLheJOe8xyZcwFwWm4Nto5FW8YF9dPkFWyyMEzTG1rW8gMwvpY5e6N2y6s2rn5sZluZWs3/LoNHgjGwsbTyx3Lc2Z43mwJvfbb96LVsepmRObeRskhJYS0NDXDUk93QkaDTjqqM4rPGAwOOUG7btabeFx7lgJHPkDpX6kXGc2JG6wOweGi8Pwfw78flmrfn/Xo7/pmsWT96mWUWrbpm4fBTsuiizHunwK9p5tQXSLsfVHi7pqR0TjcwuAb/TeC5o8iHDwsuK63tzt6rrPVAzK+pHBkPreRY38MullCChc2yhc964sTLKWOBp1mk1+5HY/5FnouhALjfWfV9riIZuhia38cl3n3EegQatTw2Hu9P3fzTNQxWDWWCizsXeOVVr2rDs1MMKbleGBVDXZgalZxVDT3R4qrq6slN0dTleCToTZQXrZWnQqPUwsfo6zhzF1hOFEdIeJ9U4sp1uHRDUNb6JZatrOA959FAkkJ2kqO9qcXrKsrXSmw0HDj4qZSDswAo+HRjtNdg+KtnUwPs6pSH6J+c29U7WSDO0bgPK9/+ElHHkYeJKqK/ESyoLTqzI0W8dcw56rGvjUXBcsHPUBleLd14I4Hao8+LEbwubSZK3OQNg2nwG1PUWJh7Q4aa2cDuI/d/NazU4iXAgHQ7Tx5KZgR7r+F2+uvyWspWyTC9ioVVSAXdcDjdTabVgT0WDsqXta+ZsDbkhzxdua2gIuOe/ita16y1hVV0ApZAHuEgs1xMREjRmFwC4aX4hW1M5sjQ5pzA71tuJdF2QRtD5aeWB0rHNPcZlyuu9hLnWcLXAtbabjW61yCgjgllijN2hweANcue/dvysPVcPH5/fXKkv7xBxOnleGxxAkvJByjXKBc/vkjE8NlkiYJmyP7NoYwODu6L6MA2AXKs6mBxZ3DZ4N27hptF91wq+pxWrLcj+0I10Ln2sdxsdfVZ82N6v493+Dz/wA/jx/753/cY4c0xxlhOYttbW5aHXOU+FveiRt9OOn6+66bgYRdztptwAAA02aJt1bYkjaNB4/vXyC+jHZmS/Xl/wBGsb8uriclpaOAPqDwDify6LqfVFHcVUm4yMYPwtcT/mFzPDgI4nO3kWC7F1X0HZYdGTtlc+U+BOVvuaPVZ05SNtKEFCiiy4V0ikz4jVOP/ec0eDO58l3VcLx2PJXVIP8A3pD6uJHxWs/WdfEVyYeFlLJZQ56qy6uZKmYNCoaupLk5WVZcVWTzeqW8X6wnl9UtJRvme1rAXOcQGgC5LibAAIpaN0jgGgucTYAAkknQADeV3zqz6tRQtE9QL1Dh3W6EQtP+87zu2cVxt66SOTYxhctFKYagZXtA33FiAQQd4Ve4XXeusXoJ/wBShDo7CeMHKToHt2lhO7XUHiTxXAq/D5aaQska6N7dC1wIIWpvn1m5MvCbKwfO5MPe4q+5MpUMgDttlPgmsoWD9H6irkEcEb5Xnc0XtzcdgHMrocvUjWxwh7XxPktd0YJBHJrzoT6J7nq1ynfmCrsYw8vs9mrmixG9zeXMKwdh81Nds7HxPa6xDm5Taw1G4+IWQkB3+a1f2JPxpLnG9xpbyIKwcCTc6+JK22uw1khu5oJ4jQ+o2qGMAiG4nxcbLn6t9Q6/EjViJgijY6NoZmY3LmA2ZraaKzpKMMaGjUDUni47T++ASsiZGO6AB+96h1eJEjKzfvWplm1YR4oMxaBcCwJVhma9ttoKpaGHK23mfFTWt8lviJH0RwblDyGnW1lKoWNhBDRqdpO0qBmeNhSOml3W9FmZk+C4fWu42UKorWt1cVWyMmdtdZNtw4bXEuK0Mpq90ps3QJWM3LMgAcEzFJmeANOJ4DlzWbZFi2yOf2cTASXvDAbGxebaX46j1C9F4fRiGJkbdjGNYPBoA+S4l1eU303FYrD6qlYXgbhbRvmXuBJ2k3XdAFybBCEFCBVx/rMoXQ1xkt3ZmtcDuzNAY4eOjT+JdgCq+kHR6KuhMcoPFrh7THbMzT8thVl5Us68/T1Sq6qout6x3qoroiexDalm7KWtfbmxx+BKoI+rTE5XWFM9nN5jaPUldPeMetajNNuCmYJ0dnrJRHCx0rzw3Di5x0A5ldR6PdRViHVko49nFfXkZHD4DzXUMJwOCkj7OCNsTd9hqTxcTq48yudvW5ONX6B9WkWHASSWlqLe1bux33Mvv+1t4WW7WQlUUigYrgFPVty1ETJgNmYC48HDUeRVghBodR1MYa83DZmcmy6f3AlPUXU9hkRuYny/1JHkejbXW6hKgi0GFxU7ckMbIm/ysa1o87bVJIQgoOddclETDDINjXuYfxgEf4FcekJB4L0f0twn6XRzRWuSwlv3295vvFvNeb5zqQdoXTF/wxqMXVJ5HyCYkq3ch5IkTTl04wZkcXbTdPwUuXU7T7h+qdw6HM/jw8VOkprFUNRiyeaVhZZAqB0OS50zmS5ka6zLkNaTc6ADaTsH6nkmi8cbfooVZXF2g0aNg+fisavFkOVVSNjbnmfkNyjibIE00qNJLcrjb1t3LqKwrLTTVBGssmQH7EY1/ucfyrp6pOhOE/RMPp4rWLY2l333993vcfRXaoChBQgUFIEoKQFAIQCi6ASpLougClSJboBCLpLoAICAUXQF0EouglAFcO61OgUlPK6qgaTC8lzw0f6TztuP5CdQd17cL9xJSPaCLHVB5FMzgkNTyXoXH+qKgqiXMa6medbxWyE/0yLDystTn6gnX7lU232oXA+59lqasTjmWET3f5fNXU7VtVf1MmigkqDUh5jaXZREQHDeMxfp6LWpW6Lpm9Ys4r3hYXT0g1TJC2yTMkL0hCi1stm+KlWGKirvsTbEwzVP3suF/XQk0lgp/QnCvpeIU8W0Olbm+405n/2gqmnlXTeoPCO0rJZyNIYso+/Kbf4h/qsq701CAUXVAUIJQgUFAQEBAiVAQgEIQgLoQhAIQhAAoCAgIC6CUiEClBKCgoBCEBBS9Mv/AK+p/ov+C4W8aLvHStmahqB/4ZPc0lcIabgeC6YY0hSMTJYpz2JhzF0ZRXNVbXi58NP1Vu8KsxBtgOYv+bX4WU1fxYrmolk0SXTEz1wdDbnXK9G9SODfR8NEhFnTvdJ+AdxnwJ/EvPeE0DqiaOJmrpHtY37ziAPivXeGULaeGOJnsxsaxvgwBo+CglIQhUBKEhQgUICAEAIECVIAlsgEIsiyBClRZFkAhFkWQIEBKAgBAlkEJbJCEAUpQQghAIRZFkEbEoO0hkZ/Mx7fzNI+a87xvsLcF6QXnfpFSfR6yeLZllfb7pOZv9pHqunjY0jlNuCxa9GZdGTFRsPgq/HDZ5HDu+misZXajxHxCpMXmvI7xKxtrKA96juKye5YNF1yrTpXUX0e7evM7hdlO3MOHavu1noM5/CvQoC0nqh6OfQ8NjLhaSf653Gzh9WPyWP4it2ARQEIsiyAIQghCBbIAQgBAgCWyQBCBbIskslKBCEtkhCWyAsiyLIAQIAlASAIQLZJZCEAQlISFKQgLIsiyAEAAuO9cWDmOpjqAO7K3K7+pHp72ZfyldhAVN0v6PCvpHwmwce9G4/wyN9k+G0Hk4qy8qWdeeGypTKmKuF8Mjo5Glj2OLXNO0OG0Jkyr6HI5UT6X4a+hVHWSXcVYzPuCqaR1yue28sHFbP1ddFTiNdHEQTGD2kp4RNIJHmbNH3lr1FQvme1kbS97iGta0XLnHYAF6a6tegowqls6xnks6Vw1AI9mMHg2513kk8FybbdGwAADQDQAbANwSgJQEgQACLICLIAhCCEIFQEl0AoBCAUIBKUl0XQBQglF0CpEXQCgAhAKLoBCLougEpSIJQKkCLoBQAQgFF0Gk9P+rhmJDtIiIqkCwcR3JANjX218HDZzC4fjWAVVE8tqIXxEbyLsdzbIO64ea9TJHsBFiARwIuPRam7EsleRi5T8A6AVte76iF2S/8AqO7kQH3zofAXPJenBgdMHZhBCHceyiv62U+1k1rpJxpfQHqygwpuckTVBFjIRYNB2tjB2DntPIaLdUl0XWVKEgQCgFABCLougChBK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4" descr="data:image/jpeg;base64,/9j/4AAQSkZJRgABAQAAAQABAAD/2wCEAAkGBhIPEBUUEhQUEBQVFRUUFhcVFA8UFBUSFBQVFBQVGBQXHCYeFxojGRYUHy8gJCcpLCwsFR4xNTAqNSYrLCkBCQoKDQwOFA8PGCkcHBgpNSkpKSkpKSkpKSkpLCwpKSw1KS4pNTUsNSkpLDYsNSwpNSwpNikpKSkpMy8pKSkpKf/AABEIAM0A9QMBIgACEQEDEQH/xAAcAAABBAMBAAAAAAAAAAAAAAAAAQMEBQIGBwj/xABCEAABAwIDBAcECAUDBAMAAAABAAIDBBEFEiExQVFhBgcTInGBkTKhscEUI2JygpLR8EJSc6KyM8LhFVNj8SQ1Q//EABkBAQEBAQEBAAAAAAAAAAAAAAABAgMFBP/EACARAQEBAQADAQEAAwEAAAAAAAABAhEDEjEhBEFhoSL/2gAMAwEAAhEDEQA/AO3oCEBAgQlskQKgoQUCFKkK1HpR06ZTkxw2kk2E7WsP+53LYPcg2WuxOKBt5HBvAbz4DaVQVPTMHSNvmQT7gubVuNySOLnuJcdpJuf+PJQZMSvvJ8yt+qddHf0pmJ2keDR+ibPS2dp9ryc0fouciuClQYo4bHHwJuPQ6K8iOkU/Ty3+owHm02PoVeYd0mp5zZrwHfyu7rvft8lyJ1Tn5Hlv8lAfUEHap6nXoBKVyHAOsKams2Q9tHwce8B9l/yN/JdPwfGoquMSROzDYRsc0/yuG4rNnF6noCEBRQEBASBAJUiVAFBQQghAIQhABAQEBABIlCLIEKEpSIFQAgBAQIAiyAlsgSyHIK5v1g9OdTTU7vsyvB8jG0/E+XFWTqWnemPTq+aGmdpqHyA7eLWH4u9OK59PUWWR0CosWnLnCIXJcC42NjlH/K3JxCPx+MOs7MRxFvhwUt+JsbGZAGFu4+1c7m3O9anVUpbre456EeSj3We9VajGZC69zqdg2C52AcOSnwY0Wkdo3KC4tDx7JI3Hh8FQUti9occouLu1NhvOmq2HG4oxTEMfG9umXK4HUW/hPeGhO0BOnGwU810ziJsA/wAneG4qD0ee50LCdSLt8bGwU/Ej9U/7p9wXRlDMyl9GumL8PrWOBPZus2Vu4sJ1PiNoPLmqqlu9jTxCZrcKc7vN4KUj1G03CWyi4WbwRf04/wDAKXZcmwAkASgJEAUBc9r+nDqqvFLSd9sbsr3jY6Qe0Af5W2OvEHgL7/BGQACbm2p4lBmQghKUFAIsiyECBASgIAQIEWRZKgQhCChAoSBAQEAEICgY5i7KOB80nssF7b3HY1o5k2CDWOsfpn9DjEMTvr5AdRtjj1Bd946geZ4Lj8cnfbfikr8Tkq6h88pu558hyHICwTLjax4LpmOer+rsC61vF7w1bHn2Sy192hIPxCv4ZrgFO1dAyqjLHWDtrTwdu8uPJWtNXxqq7WzWN7o/isLk8L7gOG1VcVC58gY1pc8/wjaBxPBZPdPTPcy17Et0J012XaQfklo+kEkOYsbZzjqbG51JA2c1hTtRgksbrPYWDjo4c9RvVZOQSGt7xvYW2fvYpr5KyrNu+b7rEaeA1KtsA6OZHB8gOnEWJI5bgknRe4dQ9jE1h2ga+J1PvULpHV5Yi0bXaeW9TqytDBdxVLHEaiTM4d0fsBbZZxVIgEbX90Fu24HeOoFzsUgYz2Ns/eB321APuKcqsLErSDrfWxuRfiDtBVaeiwHtyFkYNy0k7N9huUquk4J0xqKdrQ13aR2Fmv1Abusdo8Ni3HDOsSCTSUOhPH2meo1HouR/9Wc72I9NgLjl0GzugEjzsnGYhb2m25jvD3aj0T1h132lrGStzRua8cWkEe5aF1p9NnU7BR0zv/kzjUg6wwnQuuNjnagcNTwvpdLXFvejeRza4j3hScBlhirjVVDXzuccziXZjnFgHd7aBb2b7hwss3K9b31b9CRh9OHOH1zwL32tbty+J0J8huW5qBheOQVIvE8OO9ux48WnVT1lQUFI99hc6BU2IdLYItATIfs7PzFBdoWpt6wY76xPA5OafdorOj6XUsn/AOmQ8HjJ7zp71eUXISBYseCLg3HEag+ayCgEIQgChBQgUICAUgKAuuMdb/SozTiljPciN32/ilO78INvEldN6X9IBQ0kk38QGVg4yO0b6bfBpXnMSOe9z3G5JJJO0k6kqydqU+wWAHBZXTQKzBXb45pMM2UfP5FS2VQPJVwehveNghEmup436uHeO8GxPin6AshHdaL/AMxsT6lQJO68Dlp47SnmlctVuLZ+Jl+jtfT4qFDPeXITbNfKTxGuUn5qP2yqMQrCDmBsWEEH7V9FmVVpV4U7tMz3Zhu5cuHn8ExXVfZBuTVrT3w22a27Q7RdSKDGO2jDjYG+Vw3B3EcjtQ5jS/Id4zMO+28X5Lqivm6QAAPjc1xJ1abgm+0ZNx8Fd1bC7LwBufvW09DdQY8HjD8xAPDQA+Z3qxjBF7m/lbSw/wDacFrguFtzseQJmAjO0aHUHSxtcA24XsrPFHsmsezyEFwDLMaAN2jLOvbLqbi4O3RUENQR5K2ZjfdsRm8fCygrn0HZuDtlyQ7mMpNzzBtrzUOoxNrJezJym17kX1O61wrOScyG58rbvBVeI9GWzgAkuy6Ak9/89tddxVGLOkHYvbnsLkZXxk6XOhttHkVv9B0nqmtH1peLXu4Ndp94i/quWRdFMjwZpHOa0ghl/a32vfQcVeVeIuftNhuaNAB4JwbdifSrP7cxfybdw9BoqaXHWHYHe4fNa66oQJCVReHFWncR6Jt9bfYfkq6VmWNrszXEkgtbmLm23u0sL7tU1HLmXOeXFvrL+tXx6k7z8XFB0knpjeKRzOI2tPi06Leej3WhHIQypAhdszi/Zn7w2s8dR4LmDhdR866XMrn16QjkDgCNQdQRqCOIO9ZLi3Qrp26heI5SXU7jrvMRP8beXFvmOfZ4pg4BzSCCAQRqCCLggrlZxuVkUIJQopQUgKUKDjWJtpaeWZ2yNjneJA7o8zYeaDkPXB0hM9UKZh7kPtc5XAE+gsPVaSI7CykMLpnukebue4uJ4km5PqiVi64jnqopS5kPCwK2yyc9SKN3tHyUOyl0jbA81BDrsRySBrhdhZc8Q7MdQUR125j8x4EEn3bVni2HGVoLfbbe19A4Ha2/wWszMLTY3a7gRYj1XHU/XWLesxdw0vrs2W+Kq55Xm2YEA6i99QdhTRbxI9bq8mr5a8Rtky/Vi3aZbOLdAG8Da373zgMDB7Nx4uAHkNfiFZTzfXQDf3r+FlgGNY0Ad1rRp8yeajYfL2sxkOxvdb+/3tXWfGWwhZhyjdosu0t62RUppTjXLKKpjjb7Ie77WzyH6pufEWuFsjRzAAPqFn2VKjkCclrMg5nZ5bT++Kom4nkeAdWk2udoO7XgpUr7m+uwDduWp+owqaqwLnHQAk+QVZWV/awtdCHMcGkvLyzKdf4Ra4aBtJPopVXrodeR2J+kxCj7N16Z0cliLxlha7TUFrnab19HixNfWbVLheJOe8xyZcwFwWm4Nto5FW8YF9dPkFWyyMEzTG1rW8gMwvpY5e6N2y6s2rn5sZluZWs3/LoNHgjGwsbTyx3Lc2Z43mwJvfbb96LVsepmRObeRskhJYS0NDXDUk93QkaDTjqqM4rPGAwOOUG7btabeFx7lgJHPkDpX6kXGc2JG6wOweGi8Pwfw78flmrfn/Xo7/pmsWT96mWUWrbpm4fBTsuiizHunwK9p5tQXSLsfVHi7pqR0TjcwuAb/TeC5o8iHDwsuK63tzt6rrPVAzK+pHBkPreRY38MullCChc2yhc964sTLKWOBp1mk1+5HY/5FnouhALjfWfV9riIZuhia38cl3n3EegQatTw2Hu9P3fzTNQxWDWWCizsXeOVVr2rDs1MMKbleGBVDXZgalZxVDT3R4qrq6slN0dTleCToTZQXrZWnQqPUwsfo6zhzF1hOFEdIeJ9U4sp1uHRDUNb6JZatrOA959FAkkJ2kqO9qcXrKsrXSmw0HDj4qZSDswAo+HRjtNdg+KtnUwPs6pSH6J+c29U7WSDO0bgPK9/+ElHHkYeJKqK/ESyoLTqzI0W8dcw56rGvjUXBcsHPUBleLd14I4Hao8+LEbwubSZK3OQNg2nwG1PUWJh7Q4aa2cDuI/d/NazU4iXAgHQ7Tx5KZgR7r+F2+uvyWspWyTC9ioVVSAXdcDjdTabVgT0WDsqXta+ZsDbkhzxdua2gIuOe/ita16y1hVV0ApZAHuEgs1xMREjRmFwC4aX4hW1M5sjQ5pzA71tuJdF2QRtD5aeWB0rHNPcZlyuu9hLnWcLXAtbabjW61yCgjgllijN2hweANcue/dvysPVcPH5/fXKkv7xBxOnleGxxAkvJByjXKBc/vkjE8NlkiYJmyP7NoYwODu6L6MA2AXKs6mBxZ3DZ4N27hptF91wq+pxWrLcj+0I10Ln2sdxsdfVZ82N6v493+Dz/wA/jx/753/cY4c0xxlhOYttbW5aHXOU+FveiRt9OOn6+66bgYRdztptwAAA02aJt1bYkjaNB4/vXyC+jHZmS/Xl/wBGsb8uriclpaOAPqDwDify6LqfVFHcVUm4yMYPwtcT/mFzPDgI4nO3kWC7F1X0HZYdGTtlc+U+BOVvuaPVZ05SNtKEFCiiy4V0ikz4jVOP/ec0eDO58l3VcLx2PJXVIP8A3pD6uJHxWs/WdfEVyYeFlLJZQ56qy6uZKmYNCoaupLk5WVZcVWTzeqW8X6wnl9UtJRvme1rAXOcQGgC5LibAAIpaN0jgGgucTYAAkknQADeV3zqz6tRQtE9QL1Dh3W6EQtP+87zu2cVxt66SOTYxhctFKYagZXtA33FiAQQd4Ve4XXeusXoJ/wBShDo7CeMHKToHt2lhO7XUHiTxXAq/D5aaQska6N7dC1wIIWpvn1m5MvCbKwfO5MPe4q+5MpUMgDttlPgmsoWD9H6irkEcEb5Xnc0XtzcdgHMrocvUjWxwh7XxPktd0YJBHJrzoT6J7nq1ynfmCrsYw8vs9mrmixG9zeXMKwdh81Nds7HxPa6xDm5Taw1G4+IWQkB3+a1f2JPxpLnG9xpbyIKwcCTc6+JK22uw1khu5oJ4jQ+o2qGMAiG4nxcbLn6t9Q6/EjViJgijY6NoZmY3LmA2ZraaKzpKMMaGjUDUni47T++ASsiZGO6AB+96h1eJEjKzfvWplm1YR4oMxaBcCwJVhma9ttoKpaGHK23mfFTWt8lviJH0RwblDyGnW1lKoWNhBDRqdpO0qBmeNhSOml3W9FmZk+C4fWu42UKorWt1cVWyMmdtdZNtw4bXEuK0Mpq90ps3QJWM3LMgAcEzFJmeANOJ4DlzWbZFi2yOf2cTASXvDAbGxebaX46j1C9F4fRiGJkbdjGNYPBoA+S4l1eU303FYrD6qlYXgbhbRvmXuBJ2k3XdAFybBCEFCBVx/rMoXQ1xkt3ZmtcDuzNAY4eOjT+JdgCq+kHR6KuhMcoPFrh7THbMzT8thVl5Us68/T1Sq6qout6x3qoroiexDalm7KWtfbmxx+BKoI+rTE5XWFM9nN5jaPUldPeMetajNNuCmYJ0dnrJRHCx0rzw3Di5x0A5ldR6PdRViHVko49nFfXkZHD4DzXUMJwOCkj7OCNsTd9hqTxcTq48yudvW5ONX6B9WkWHASSWlqLe1bux33Mvv+1t4WW7WQlUUigYrgFPVty1ETJgNmYC48HDUeRVghBodR1MYa83DZmcmy6f3AlPUXU9hkRuYny/1JHkejbXW6hKgi0GFxU7ckMbIm/ysa1o87bVJIQgoOddclETDDINjXuYfxgEf4FcekJB4L0f0twn6XRzRWuSwlv3295vvFvNeb5zqQdoXTF/wxqMXVJ5HyCYkq3ch5IkTTl04wZkcXbTdPwUuXU7T7h+qdw6HM/jw8VOkprFUNRiyeaVhZZAqB0OS50zmS5ka6zLkNaTc6ADaTsH6nkmi8cbfooVZXF2g0aNg+fisavFkOVVSNjbnmfkNyjibIE00qNJLcrjb1t3LqKwrLTTVBGssmQH7EY1/ucfyrp6pOhOE/RMPp4rWLY2l333993vcfRXaoChBQgUFIEoKQFAIQCi6ASpLougClSJboBCLpLoAICAUXQF0EouglAFcO61OgUlPK6qgaTC8lzw0f6TztuP5CdQd17cL9xJSPaCLHVB5FMzgkNTyXoXH+qKgqiXMa6medbxWyE/0yLDystTn6gnX7lU232oXA+59lqasTjmWET3f5fNXU7VtVf1MmigkqDUh5jaXZREQHDeMxfp6LWpW6Lpm9Ys4r3hYXT0g1TJC2yTMkL0hCi1stm+KlWGKirvsTbEwzVP3suF/XQk0lgp/QnCvpeIU8W0Olbm+405n/2gqmnlXTeoPCO0rJZyNIYso+/Kbf4h/qsq701CAUXVAUIJQgUFAQEBAiVAQgEIQgLoQhAIQhAAoCAgIC6CUiEClBKCgoBCEBBS9Mv/AK+p/ov+C4W8aLvHStmahqB/4ZPc0lcIabgeC6YY0hSMTJYpz2JhzF0ZRXNVbXi58NP1Vu8KsxBtgOYv+bX4WU1fxYrmolk0SXTEz1wdDbnXK9G9SODfR8NEhFnTvdJ+AdxnwJ/EvPeE0DqiaOJmrpHtY37ziAPivXeGULaeGOJnsxsaxvgwBo+CglIQhUBKEhQgUICAEAIECVIAlsgEIsiyBClRZFkAhFkWQIEBKAgBAlkEJbJCEAUpQQghAIRZFkEbEoO0hkZ/Mx7fzNI+a87xvsLcF6QXnfpFSfR6yeLZllfb7pOZv9pHqunjY0jlNuCxa9GZdGTFRsPgq/HDZ5HDu+misZXajxHxCpMXmvI7xKxtrKA96juKye5YNF1yrTpXUX0e7evM7hdlO3MOHavu1noM5/CvQoC0nqh6OfQ8NjLhaSf653Gzh9WPyWP4it2ARQEIsiyAIQghCBbIAQgBAgCWyQBCBbIskslKBCEtkhCWyAsiyLIAQIAlASAIQLZJZCEAQlISFKQgLIsiyAEAAuO9cWDmOpjqAO7K3K7+pHp72ZfyldhAVN0v6PCvpHwmwce9G4/wyN9k+G0Hk4qy8qWdeeGypTKmKuF8Mjo5Glj2OLXNO0OG0Jkyr6HI5UT6X4a+hVHWSXcVYzPuCqaR1yue28sHFbP1ddFTiNdHEQTGD2kp4RNIJHmbNH3lr1FQvme1kbS97iGta0XLnHYAF6a6tegowqls6xnks6Vw1AI9mMHg2513kk8FybbdGwAADQDQAbANwSgJQEgQACLICLIAhCCEIFQEl0AoBCAUIBKUl0XQBQglF0CpEXQCgAhAKLoBCLougEpSIJQKkCLoBQAQgFF0Gk9P+rhmJDtIiIqkCwcR3JANjX218HDZzC4fjWAVVE8tqIXxEbyLsdzbIO64ea9TJHsBFiARwIuPRam7EsleRi5T8A6AVte76iF2S/8AqO7kQH3zofAXPJenBgdMHZhBCHceyiv62U+1k1rpJxpfQHqygwpuckTVBFjIRYNB2tjB2DntPIaLdUl0XWVKEgQCgFABCLougChBKEH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data:image/jpeg;base64,/9j/4AAQSkZJRgABAQAAAQABAAD/2wCEAAkGBhIPEBUUEhQUEBQVFRUUFhcVFA8UFBUSFBQVFBQVGBQXHCYeFxojGRYUHy8gJCcpLCwsFR4xNTAqNSYrLCkBCQoKDQwOFA8PGCkcHBgpNSkpKSkpKSkpKSkpLCwpKSw1KS4pNTUsNSkpLDYsNSwpNSwpNikpKSkpMy8pKSkpKf/AABEIAM0A9QMBIgACEQEDEQH/xAAcAAABBAMBAAAAAAAAAAAAAAAAAQMEBQIGBwj/xABCEAABAwIDBAcECAUDBAMAAAABAAIDBBEFEiExQVFhBgcTInGBkTKhscEUI2JygpLR8EJSc6KyM8LhFVNj8SQ1Q//EABkBAQEBAQEBAAAAAAAAAAAAAAABAgMFBP/EACARAQEBAQADAQEAAwEAAAAAAAABAhEDEjEhBEFhoSL/2gAMAwEAAhEDEQA/AO3oCEBAgQlskQKgoQUCFKkK1HpR06ZTkxw2kk2E7WsP+53LYPcg2WuxOKBt5HBvAbz4DaVQVPTMHSNvmQT7gubVuNySOLnuJcdpJuf+PJQZMSvvJ8yt+qddHf0pmJ2keDR+ibPS2dp9ryc0fouciuClQYo4bHHwJuPQ6K8iOkU/Ty3+owHm02PoVeYd0mp5zZrwHfyu7rvft8lyJ1Tn5Hlv8lAfUEHap6nXoBKVyHAOsKams2Q9tHwce8B9l/yN/JdPwfGoquMSROzDYRsc0/yuG4rNnF6noCEBRQEBASBAJUiVAFBQQghAIQhABAQEBABIlCLIEKEpSIFQAgBAQIAiyAlsgSyHIK5v1g9OdTTU7vsyvB8jG0/E+XFWTqWnemPTq+aGmdpqHyA7eLWH4u9OK59PUWWR0CosWnLnCIXJcC42NjlH/K3JxCPx+MOs7MRxFvhwUt+JsbGZAGFu4+1c7m3O9anVUpbre456EeSj3We9VajGZC69zqdg2C52AcOSnwY0Wkdo3KC4tDx7JI3Hh8FQUti9occouLu1NhvOmq2HG4oxTEMfG9umXK4HUW/hPeGhO0BOnGwU810ziJsA/wAneG4qD0ee50LCdSLt8bGwU/Ej9U/7p9wXRlDMyl9GumL8PrWOBPZus2Vu4sJ1PiNoPLmqqlu9jTxCZrcKc7vN4KUj1G03CWyi4WbwRf04/wDAKXZcmwAkASgJEAUBc9r+nDqqvFLSd9sbsr3jY6Qe0Af5W2OvEHgL7/BGQACbm2p4lBmQghKUFAIsiyECBASgIAQIEWRZKgQhCChAoSBAQEAEICgY5i7KOB80nssF7b3HY1o5k2CDWOsfpn9DjEMTvr5AdRtjj1Bd946geZ4Lj8cnfbfikr8Tkq6h88pu558hyHICwTLjax4LpmOer+rsC61vF7w1bHn2Sy192hIPxCv4ZrgFO1dAyqjLHWDtrTwdu8uPJWtNXxqq7WzWN7o/isLk8L7gOG1VcVC58gY1pc8/wjaBxPBZPdPTPcy17Et0J012XaQfklo+kEkOYsbZzjqbG51JA2c1hTtRgksbrPYWDjo4c9RvVZOQSGt7xvYW2fvYpr5KyrNu+b7rEaeA1KtsA6OZHB8gOnEWJI5bgknRe4dQ9jE1h2ga+J1PvULpHV5Yi0bXaeW9TqytDBdxVLHEaiTM4d0fsBbZZxVIgEbX90Fu24HeOoFzsUgYz2Ns/eB321APuKcqsLErSDrfWxuRfiDtBVaeiwHtyFkYNy0k7N9huUquk4J0xqKdrQ13aR2Fmv1Abusdo8Ni3HDOsSCTSUOhPH2meo1HouR/9Wc72I9NgLjl0GzugEjzsnGYhb2m25jvD3aj0T1h132lrGStzRua8cWkEe5aF1p9NnU7BR0zv/kzjUg6wwnQuuNjnagcNTwvpdLXFvejeRza4j3hScBlhirjVVDXzuccziXZjnFgHd7aBb2b7hwss3K9b31b9CRh9OHOH1zwL32tbty+J0J8huW5qBheOQVIvE8OO9ux48WnVT1lQUFI99hc6BU2IdLYItATIfs7PzFBdoWpt6wY76xPA5OafdorOj6XUsn/AOmQ8HjJ7zp71eUXISBYseCLg3HEag+ayCgEIQgChBQgUICAUgKAuuMdb/SozTiljPciN32/ilO78INvEldN6X9IBQ0kk38QGVg4yO0b6bfBpXnMSOe9z3G5JJJO0k6kqydqU+wWAHBZXTQKzBXb45pMM2UfP5FS2VQPJVwehveNghEmup436uHeO8GxPin6AshHdaL/AMxsT6lQJO68Dlp47SnmlctVuLZ+Jl+jtfT4qFDPeXITbNfKTxGuUn5qP2yqMQrCDmBsWEEH7V9FmVVpV4U7tMz3Zhu5cuHn8ExXVfZBuTVrT3w22a27Q7RdSKDGO2jDjYG+Vw3B3EcjtQ5jS/Id4zMO+28X5Lqivm6QAAPjc1xJ1abgm+0ZNx8Fd1bC7LwBufvW09DdQY8HjD8xAPDQA+Z3qxjBF7m/lbSw/wDacFrguFtzseQJmAjO0aHUHSxtcA24XsrPFHsmsezyEFwDLMaAN2jLOvbLqbi4O3RUENQR5K2ZjfdsRm8fCygrn0HZuDtlyQ7mMpNzzBtrzUOoxNrJezJym17kX1O61wrOScyG58rbvBVeI9GWzgAkuy6Ak9/89tddxVGLOkHYvbnsLkZXxk6XOhttHkVv9B0nqmtH1peLXu4Ndp94i/quWRdFMjwZpHOa0ghl/a32vfQcVeVeIuftNhuaNAB4JwbdifSrP7cxfybdw9BoqaXHWHYHe4fNa66oQJCVReHFWncR6Jt9bfYfkq6VmWNrszXEkgtbmLm23u0sL7tU1HLmXOeXFvrL+tXx6k7z8XFB0knpjeKRzOI2tPi06Leej3WhHIQypAhdszi/Zn7w2s8dR4LmDhdR866XMrn16QjkDgCNQdQRqCOIO9ZLi3Qrp26heI5SXU7jrvMRP8beXFvmOfZ4pg4BzSCCAQRqCCLggrlZxuVkUIJQopQUgKUKDjWJtpaeWZ2yNjneJA7o8zYeaDkPXB0hM9UKZh7kPtc5XAE+gsPVaSI7CykMLpnukebue4uJ4km5PqiVi64jnqopS5kPCwK2yyc9SKN3tHyUOyl0jbA81BDrsRySBrhdhZc8Q7MdQUR125j8x4EEn3bVni2HGVoLfbbe19A4Ha2/wWszMLTY3a7gRYj1XHU/XWLesxdw0vrs2W+Kq55Xm2YEA6i99QdhTRbxI9bq8mr5a8Rtky/Vi3aZbOLdAG8Da373zgMDB7Nx4uAHkNfiFZTzfXQDf3r+FlgGNY0Ad1rRp8yeajYfL2sxkOxvdb+/3tXWfGWwhZhyjdosu0t62RUppTjXLKKpjjb7Ie77WzyH6pufEWuFsjRzAAPqFn2VKjkCclrMg5nZ5bT++Kom4nkeAdWk2udoO7XgpUr7m+uwDduWp+owqaqwLnHQAk+QVZWV/awtdCHMcGkvLyzKdf4Ra4aBtJPopVXrodeR2J+kxCj7N16Z0cliLxlha7TUFrnab19HixNfWbVLheJOe8xyZcwFwWm4Nto5FW8YF9dPkFWyyMEzTG1rW8gMwvpY5e6N2y6s2rn5sZluZWs3/LoNHgjGwsbTyx3Lc2Z43mwJvfbb96LVsepmRObeRskhJYS0NDXDUk93QkaDTjqqM4rPGAwOOUG7btabeFx7lgJHPkDpX6kXGc2JG6wOweGi8Pwfw78flmrfn/Xo7/pmsWT96mWUWrbpm4fBTsuiizHunwK9p5tQXSLsfVHi7pqR0TjcwuAb/TeC5o8iHDwsuK63tzt6rrPVAzK+pHBkPreRY38MullCChc2yhc964sTLKWOBp1mk1+5HY/5FnouhALjfWfV9riIZuhia38cl3n3EegQatTw2Hu9P3fzTNQxWDWWCizsXeOVVr2rDs1MMKbleGBVDXZgalZxVDT3R4qrq6slN0dTleCToTZQXrZWnQqPUwsfo6zhzF1hOFEdIeJ9U4sp1uHRDUNb6JZatrOA959FAkkJ2kqO9qcXrKsrXSmw0HDj4qZSDswAo+HRjtNdg+KtnUwPs6pSH6J+c29U7WSDO0bgPK9/+ElHHkYeJKqK/ESyoLTqzI0W8dcw56rGvjUXBcsHPUBleLd14I4Hao8+LEbwubSZK3OQNg2nwG1PUWJh7Q4aa2cDuI/d/NazU4iXAgHQ7Tx5KZgR7r+F2+uvyWspWyTC9ioVVSAXdcDjdTabVgT0WDsqXta+ZsDbkhzxdua2gIuOe/ita16y1hVV0ApZAHuEgs1xMREjRmFwC4aX4hW1M5sjQ5pzA71tuJdF2QRtD5aeWB0rHNPcZlyuu9hLnWcLXAtbabjW61yCgjgllijN2hweANcue/dvysPVcPH5/fXKkv7xBxOnleGxxAkvJByjXKBc/vkjE8NlkiYJmyP7NoYwODu6L6MA2AXKs6mBxZ3DZ4N27hptF91wq+pxWrLcj+0I10Ln2sdxsdfVZ82N6v493+Dz/wA/jx/753/cY4c0xxlhOYttbW5aHXOU+FveiRt9OOn6+66bgYRdztptwAAA02aJt1bYkjaNB4/vXyC+jHZmS/Xl/wBGsb8uriclpaOAPqDwDify6LqfVFHcVUm4yMYPwtcT/mFzPDgI4nO3kWC7F1X0HZYdGTtlc+U+BOVvuaPVZ05SNtKEFCiiy4V0ikz4jVOP/ec0eDO58l3VcLx2PJXVIP8A3pD6uJHxWs/WdfEVyYeFlLJZQ56qy6uZKmYNCoaupLk5WVZcVWTzeqW8X6wnl9UtJRvme1rAXOcQGgC5LibAAIpaN0jgGgucTYAAkknQADeV3zqz6tRQtE9QL1Dh3W6EQtP+87zu2cVxt66SOTYxhctFKYagZXtA33FiAQQd4Ve4XXeusXoJ/wBShDo7CeMHKToHt2lhO7XUHiTxXAq/D5aaQska6N7dC1wIIWpvn1m5MvCbKwfO5MPe4q+5MpUMgDttlPgmsoWD9H6irkEcEb5Xnc0XtzcdgHMrocvUjWxwh7XxPktd0YJBHJrzoT6J7nq1ynfmCrsYw8vs9mrmixG9zeXMKwdh81Nds7HxPa6xDm5Taw1G4+IWQkB3+a1f2JPxpLnG9xpbyIKwcCTc6+JK22uw1khu5oJ4jQ+o2qGMAiG4nxcbLn6t9Q6/EjViJgijY6NoZmY3LmA2ZraaKzpKMMaGjUDUni47T++ASsiZGO6AB+96h1eJEjKzfvWplm1YR4oMxaBcCwJVhma9ttoKpaGHK23mfFTWt8lviJH0RwblDyGnW1lKoWNhBDRqdpO0qBmeNhSOml3W9FmZk+C4fWu42UKorWt1cVWyMmdtdZNtw4bXEuK0Mpq90ps3QJWM3LMgAcEzFJmeANOJ4DlzWbZFi2yOf2cTASXvDAbGxebaX46j1C9F4fRiGJkbdjGNYPBoA+S4l1eU303FYrD6qlYXgbhbRvmXuBJ2k3XdAFybBCEFCBVx/rMoXQ1xkt3ZmtcDuzNAY4eOjT+JdgCq+kHR6KuhMcoPFrh7THbMzT8thVl5Us68/T1Sq6qout6x3qoroiexDalm7KWtfbmxx+BKoI+rTE5XWFM9nN5jaPUldPeMetajNNuCmYJ0dnrJRHCx0rzw3Di5x0A5ldR6PdRViHVko49nFfXkZHD4DzXUMJwOCkj7OCNsTd9hqTxcTq48yudvW5ONX6B9WkWHASSWlqLe1bux33Mvv+1t4WW7WQlUUigYrgFPVty1ETJgNmYC48HDUeRVghBodR1MYa83DZmcmy6f3AlPUXU9hkRuYny/1JHkejbXW6hKgi0GFxU7ckMbIm/ysa1o87bVJIQgoOddclETDDINjXuYfxgEf4FcekJB4L0f0twn6XRzRWuSwlv3295vvFvNeb5zqQdoXTF/wxqMXVJ5HyCYkq3ch5IkTTl04wZkcXbTdPwUuXU7T7h+qdw6HM/jw8VOkprFUNRiyeaVhZZAqB0OS50zmS5ka6zLkNaTc6ADaTsH6nkmi8cbfooVZXF2g0aNg+fisavFkOVVSNjbnmfkNyjibIE00qNJLcrjb1t3LqKwrLTTVBGssmQH7EY1/ucfyrp6pOhOE/RMPp4rWLY2l333993vcfRXaoChBQgUFIEoKQFAIQCi6ASpLougClSJboBCLpLoAICAUXQF0EouglAFcO61OgUlPK6qgaTC8lzw0f6TztuP5CdQd17cL9xJSPaCLHVB5FMzgkNTyXoXH+qKgqiXMa6medbxWyE/0yLDystTn6gnX7lU232oXA+59lqasTjmWET3f5fNXU7VtVf1MmigkqDUh5jaXZREQHDeMxfp6LWpW6Lpm9Ys4r3hYXT0g1TJC2yTMkL0hCi1stm+KlWGKirvsTbEwzVP3suF/XQk0lgp/QnCvpeIU8W0Olbm+405n/2gqmnlXTeoPCO0rJZyNIYso+/Kbf4h/qsq701CAUXVAUIJQgUFAQEBAiVAQgEIQgLoQhAIQhAAoCAgIC6CUiEClBKCgoBCEBBS9Mv/AK+p/ov+C4W8aLvHStmahqB/4ZPc0lcIabgeC6YY0hSMTJYpz2JhzF0ZRXNVbXi58NP1Vu8KsxBtgOYv+bX4WU1fxYrmolk0SXTEz1wdDbnXK9G9SODfR8NEhFnTvdJ+AdxnwJ/EvPeE0DqiaOJmrpHtY37ziAPivXeGULaeGOJnsxsaxvgwBo+CglIQhUBKEhQgUICAEAIECVIAlsgEIsiyBClRZFkAhFkWQIEBKAgBAlkEJbJCEAUpQQghAIRZFkEbEoO0hkZ/Mx7fzNI+a87xvsLcF6QXnfpFSfR6yeLZllfb7pOZv9pHqunjY0jlNuCxa9GZdGTFRsPgq/HDZ5HDu+misZXajxHxCpMXmvI7xKxtrKA96juKye5YNF1yrTpXUX0e7evM7hdlO3MOHavu1noM5/CvQoC0nqh6OfQ8NjLhaSf653Gzh9WPyWP4it2ARQEIsiyAIQghCBbIAQgBAgCWyQBCBbIskslKBCEtkhCWyAsiyLIAQIAlASAIQLZJZCEAQlISFKQgLIsiyAEAAuO9cWDmOpjqAO7K3K7+pHp72ZfyldhAVN0v6PCvpHwmwce9G4/wyN9k+G0Hk4qy8qWdeeGypTKmKuF8Mjo5Glj2OLXNO0OG0Jkyr6HI5UT6X4a+hVHWSXcVYzPuCqaR1yue28sHFbP1ddFTiNdHEQTGD2kp4RNIJHmbNH3lr1FQvme1kbS97iGta0XLnHYAF6a6tegowqls6xnks6Vw1AI9mMHg2513kk8FybbdGwAADQDQAbANwSgJQEgQACLICLIAhCCEIFQEl0AoBCAUIBKUl0XQBQglF0CpEXQCgAhAKLoBCLougEpSIJQKkCLoBQAQgFF0Gk9P+rhmJDtIiIqkCwcR3JANjX218HDZzC4fjWAVVE8tqIXxEbyLsdzbIO64ea9TJHsBFiARwIuPRam7EsleRi5T8A6AVte76iF2S/8AqO7kQH3zofAXPJenBgdMHZhBCHceyiv62U+1k1rpJxpfQHqygwpuckTVBFjIRYNB2tjB2DntPIaLdUl0XWVKEgQCgFABCLougChBKEH/2Q=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50219"/>
            <a:ext cx="3168352" cy="26510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750849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450"/>
    </mc:Choice>
    <mc:Fallback>
      <p:transition spd="slow" advTm="74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b="1" dirty="0">
                <a:solidFill>
                  <a:schemeClr val="accent1"/>
                </a:solidFill>
                <a:latin typeface="Comic Sans MS" pitchFamily="66" charset="0"/>
              </a:rPr>
              <a:t>Микрофон </a:t>
            </a:r>
            <a:r>
              <a:rPr lang="ru-RU" altLang="ru-RU" b="1" dirty="0" smtClean="0">
                <a:latin typeface="Comic Sans MS" pitchFamily="66" charset="0"/>
              </a:rPr>
              <a:t>– устройство для ввода </a:t>
            </a:r>
            <a:r>
              <a:rPr lang="ru-RU" altLang="ru-RU" b="1" dirty="0">
                <a:latin typeface="Comic Sans MS" pitchFamily="66" charset="0"/>
              </a:rPr>
              <a:t>звуковой </a:t>
            </a:r>
            <a:r>
              <a:rPr lang="ru-RU" altLang="ru-RU" b="1" dirty="0" smtClean="0">
                <a:latin typeface="Comic Sans MS" pitchFamily="66" charset="0"/>
              </a:rPr>
              <a:t>информации в компьютер.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15362" name="Picture 2" descr="https://encrypted-tbn3.gstatic.com/images?q=tbn:ANd9GcQSyswxZv2L3O6yWWTwwxaM_eZU4pXrnEpTWdCQktqMEu1UgXi9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68959"/>
            <a:ext cx="2647181" cy="26471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6398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012"/>
    </mc:Choice>
    <mc:Fallback>
      <p:transition spd="slow" advTm="70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altLang="ru-RU" sz="5400" b="1" dirty="0" smtClean="0">
                <a:latin typeface="Comic Sans MS" panose="030F0702030302020204" pitchFamily="66" charset="0"/>
              </a:rPr>
              <a:t>Процессор</a:t>
            </a:r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8153400" cy="4530725"/>
          </a:xfrm>
        </p:spPr>
        <p:txBody>
          <a:bodyPr/>
          <a:lstStyle/>
          <a:p>
            <a:pPr marL="0" indent="0">
              <a:buNone/>
            </a:pPr>
            <a:r>
              <a:rPr lang="ru-RU" altLang="ru-RU" b="1" dirty="0">
                <a:solidFill>
                  <a:srgbClr val="003399"/>
                </a:solidFill>
                <a:latin typeface="Comic Sans MS" panose="030F0702030302020204" pitchFamily="66" charset="0"/>
              </a:rPr>
              <a:t>Процессор</a:t>
            </a:r>
            <a:r>
              <a:rPr lang="ru-RU" altLang="ru-RU" dirty="0">
                <a:latin typeface="Comic Sans MS" panose="030F0702030302020204" pitchFamily="66" charset="0"/>
              </a:rPr>
              <a:t> – предназначен для вычислений, обработки информации и управления работой компьютера</a:t>
            </a:r>
            <a:r>
              <a:rPr lang="ru-RU" altLang="ru-RU" dirty="0" smtClean="0">
                <a:latin typeface="Comic Sans MS" panose="030F0702030302020204" pitchFamily="66" charset="0"/>
              </a:rPr>
              <a:t>.</a:t>
            </a:r>
            <a:endParaRPr lang="ru-RU" altLang="ru-RU" dirty="0">
              <a:latin typeface="Comic Sans MS" panose="030F0702030302020204" pitchFamily="66" charset="0"/>
            </a:endParaRPr>
          </a:p>
        </p:txBody>
      </p:sp>
      <p:pic>
        <p:nvPicPr>
          <p:cNvPr id="17410" name="Picture 2" descr="http://itnewbie.ru/wp-content/uploads/2013/07/4-1processor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861048"/>
            <a:ext cx="1899766" cy="1664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http://t0.gstatic.com/images?q=tbn:ANd9GcROEOVeMOrgNIRfGR28lH9GP-LlsKiXNZeDP2w4TJqUh7YfkHEf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0364" y="3861048"/>
            <a:ext cx="2588675" cy="1664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04090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693"/>
    </mc:Choice>
    <mc:Fallback>
      <p:transition spd="slow" advTm="769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069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b="1" dirty="0">
                <a:solidFill>
                  <a:srgbClr val="003399"/>
                </a:solidFill>
                <a:latin typeface="Comic Sans MS" pitchFamily="66" charset="0"/>
              </a:rPr>
              <a:t>Память</a:t>
            </a:r>
            <a:r>
              <a:rPr lang="ru-RU" altLang="ru-RU" dirty="0">
                <a:latin typeface="Comic Sans MS" panose="030F0702030302020204" pitchFamily="66" charset="0"/>
              </a:rPr>
              <a:t> – служит для хранения данных. Существуют два вида памяти</a:t>
            </a:r>
            <a:r>
              <a:rPr lang="ru-RU" altLang="ru-RU" dirty="0" smtClean="0">
                <a:latin typeface="Comic Sans MS" panose="030F0702030302020204" pitchFamily="66" charset="0"/>
              </a:rPr>
              <a:t>:</a:t>
            </a:r>
          </a:p>
          <a:p>
            <a:pPr marL="0" indent="0">
              <a:buNone/>
            </a:pPr>
            <a:endParaRPr lang="ru-RU" alt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altLang="ru-RU" sz="2000" dirty="0">
              <a:latin typeface="Comic Sans MS" panose="030F0702030302020204" pitchFamily="66" charset="0"/>
            </a:endParaRPr>
          </a:p>
          <a:p>
            <a:pPr lvl="1"/>
            <a:endParaRPr lang="ru-RU" altLang="ru-RU" sz="2000" dirty="0">
              <a:latin typeface="Comic Sans MS" panose="030F0702030302020204" pitchFamily="66" charset="0"/>
            </a:endParaRPr>
          </a:p>
          <a:p>
            <a:pPr marL="457200" lvl="1" indent="0">
              <a:buNone/>
            </a:pPr>
            <a:endParaRPr lang="ru-RU" altLang="ru-RU" sz="2000" dirty="0">
              <a:latin typeface="Comic Sans MS" panose="030F0702030302020204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9552" y="1988840"/>
            <a:ext cx="2880320" cy="7200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altLang="ru-RU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в</a:t>
            </a:r>
            <a:r>
              <a:rPr lang="ru-RU" altLang="ru-RU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нешняя</a:t>
            </a:r>
            <a:endParaRPr lang="ru-RU" sz="2800" dirty="0">
              <a:solidFill>
                <a:schemeClr val="tx1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369649" y="2708921"/>
            <a:ext cx="2906423" cy="1314772"/>
            <a:chOff x="4369649" y="2708921"/>
            <a:chExt cx="2906423" cy="1314772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369649" y="2708921"/>
              <a:ext cx="2906423" cy="795437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altLang="ru-RU" sz="2800" dirty="0" smtClean="0">
                  <a:solidFill>
                    <a:schemeClr val="tx1"/>
                  </a:solidFill>
                  <a:latin typeface="Comic Sans MS" panose="030F0702030302020204" pitchFamily="66" charset="0"/>
                </a:rPr>
                <a:t>внутренняя</a:t>
              </a:r>
              <a:endParaRPr lang="ru-RU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H="1">
              <a:off x="4715456" y="3504358"/>
              <a:ext cx="598782" cy="519334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 стрелкой 11"/>
            <p:cNvCxnSpPr/>
            <p:nvPr/>
          </p:nvCxnSpPr>
          <p:spPr>
            <a:xfrm>
              <a:off x="6331485" y="3504358"/>
              <a:ext cx="560417" cy="519335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Скругленный прямоугольник 14"/>
          <p:cNvSpPr/>
          <p:nvPr/>
        </p:nvSpPr>
        <p:spPr>
          <a:xfrm>
            <a:off x="3012002" y="4023692"/>
            <a:ext cx="2496102" cy="1133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altLang="ru-RU" sz="2800" dirty="0" smtClean="0">
                <a:solidFill>
                  <a:schemeClr val="tx1"/>
                </a:solidFill>
                <a:latin typeface="Comic Sans MS" pitchFamily="66" charset="0"/>
              </a:rPr>
              <a:t>оперативная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22859" y="4023693"/>
            <a:ext cx="2757006" cy="113349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ru-RU" altLang="ru-RU" sz="2800" dirty="0" smtClean="0">
                <a:solidFill>
                  <a:schemeClr val="tx1"/>
                </a:solidFill>
                <a:latin typeface="Comic Sans MS" pitchFamily="66" charset="0"/>
              </a:rPr>
              <a:t>постоянная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altLang="ru-RU" sz="5400" b="1" dirty="0" smtClean="0">
                <a:latin typeface="Comic Sans MS" panose="030F0702030302020204" pitchFamily="66" charset="0"/>
              </a:rPr>
              <a:t>Память</a:t>
            </a:r>
            <a:endParaRPr lang="ru-RU" altLang="ru-RU" sz="5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3590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7713"/>
    </mc:Choice>
    <mc:Fallback>
      <p:transition spd="slow" advTm="77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00200"/>
            <a:ext cx="8003232" cy="2620888"/>
          </a:xfr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b="1" dirty="0" smtClean="0">
                <a:latin typeface="Comic Sans MS" pitchFamily="66" charset="0"/>
              </a:rPr>
              <a:t>В </a:t>
            </a:r>
            <a:r>
              <a:rPr lang="ru-RU" altLang="ru-RU" b="1" dirty="0" smtClean="0">
                <a:solidFill>
                  <a:schemeClr val="accent1"/>
                </a:solidFill>
                <a:latin typeface="Comic Sans MS" pitchFamily="66" charset="0"/>
              </a:rPr>
              <a:t>постоянной памяти (ПЗУ) </a:t>
            </a:r>
            <a:r>
              <a:rPr lang="ru-RU" altLang="ru-RU" b="1" dirty="0" smtClean="0">
                <a:latin typeface="Comic Sans MS" pitchFamily="66" charset="0"/>
              </a:rPr>
              <a:t>хранятся </a:t>
            </a:r>
            <a:r>
              <a:rPr lang="ru-RU" altLang="ru-RU" b="1" dirty="0">
                <a:latin typeface="Comic Sans MS" pitchFamily="66" charset="0"/>
              </a:rPr>
              <a:t>инструкции, определяющие порядок работы при включении компьютера. </a:t>
            </a:r>
          </a:p>
          <a:p>
            <a:pPr marL="0" indent="0">
              <a:buNone/>
            </a:pPr>
            <a:r>
              <a:rPr lang="ru-RU" altLang="ru-RU" b="1" dirty="0">
                <a:latin typeface="Comic Sans MS" pitchFamily="66" charset="0"/>
              </a:rPr>
              <a:t>Эти инструкции </a:t>
            </a:r>
            <a:r>
              <a:rPr lang="ru-RU" altLang="ru-RU" b="1" dirty="0">
                <a:solidFill>
                  <a:schemeClr val="accent1"/>
                </a:solidFill>
                <a:latin typeface="Comic Sans MS" pitchFamily="66" charset="0"/>
              </a:rPr>
              <a:t>не удаляются </a:t>
            </a:r>
            <a:r>
              <a:rPr lang="ru-RU" altLang="ru-RU" b="1" dirty="0">
                <a:latin typeface="Comic Sans MS" pitchFamily="66" charset="0"/>
              </a:rPr>
              <a:t>даже при </a:t>
            </a:r>
            <a:r>
              <a:rPr lang="ru-RU" altLang="ru-RU" b="1" dirty="0">
                <a:solidFill>
                  <a:schemeClr val="accent1"/>
                </a:solidFill>
                <a:latin typeface="Comic Sans MS" pitchFamily="66" charset="0"/>
              </a:rPr>
              <a:t>выключении</a:t>
            </a:r>
            <a:r>
              <a:rPr lang="ru-RU" altLang="ru-RU" b="1" dirty="0">
                <a:latin typeface="Comic Sans MS" pitchFamily="66" charset="0"/>
              </a:rPr>
              <a:t> компьютера.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5105400" cy="257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60110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935"/>
    </mc:Choice>
    <mc:Fallback>
      <p:transition spd="slow" advTm="89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3"/>
            <a:ext cx="8003232" cy="5399311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>
                <a:latin typeface="Comic Sans MS" pitchFamily="66" charset="0"/>
              </a:rPr>
              <a:t>В </a:t>
            </a:r>
            <a:r>
              <a:rPr lang="ru-RU" altLang="ru-RU" sz="2800" b="1" dirty="0" smtClean="0">
                <a:solidFill>
                  <a:srgbClr val="0070C0"/>
                </a:solidFill>
                <a:latin typeface="Comic Sans MS" pitchFamily="66" charset="0"/>
              </a:rPr>
              <a:t>оперативной</a:t>
            </a:r>
            <a:r>
              <a:rPr lang="ru-RU" altLang="ru-RU" sz="2800" b="1" dirty="0" smtClean="0">
                <a:latin typeface="Comic Sans MS" pitchFamily="66" charset="0"/>
              </a:rPr>
              <a:t> </a:t>
            </a:r>
            <a:r>
              <a:rPr lang="ru-RU" altLang="ru-RU" sz="2800" b="1" dirty="0" smtClean="0">
                <a:solidFill>
                  <a:schemeClr val="accent1"/>
                </a:solidFill>
                <a:latin typeface="Comic Sans MS" pitchFamily="66" charset="0"/>
              </a:rPr>
              <a:t>(ОЗУ) </a:t>
            </a:r>
            <a:r>
              <a:rPr lang="ru-RU" altLang="ru-RU" sz="2800" b="1" dirty="0" smtClean="0">
                <a:latin typeface="Comic Sans MS" pitchFamily="66" charset="0"/>
              </a:rPr>
              <a:t>помещаются </a:t>
            </a:r>
            <a:r>
              <a:rPr lang="ru-RU" altLang="ru-RU" sz="2800" b="1" dirty="0">
                <a:latin typeface="Comic Sans MS" pitchFamily="66" charset="0"/>
              </a:rPr>
              <a:t>все программы и данные, необходимые для работы компьютера.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altLang="ru-RU" sz="2800" b="1" dirty="0" smtClean="0">
                <a:latin typeface="Comic Sans MS" pitchFamily="66" charset="0"/>
              </a:rPr>
              <a:t>После </a:t>
            </a:r>
            <a:r>
              <a:rPr lang="ru-RU" altLang="ru-RU" sz="2800" b="1" dirty="0">
                <a:solidFill>
                  <a:schemeClr val="accent1"/>
                </a:solidFill>
                <a:latin typeface="Comic Sans MS" pitchFamily="66" charset="0"/>
              </a:rPr>
              <a:t>отключения</a:t>
            </a:r>
            <a:r>
              <a:rPr lang="ru-RU" altLang="ru-RU" sz="2800" b="1" dirty="0">
                <a:latin typeface="Comic Sans MS" pitchFamily="66" charset="0"/>
              </a:rPr>
              <a:t> компьютера вся </a:t>
            </a:r>
            <a:r>
              <a:rPr lang="ru-RU" altLang="ru-RU" sz="2800" b="1" dirty="0">
                <a:solidFill>
                  <a:schemeClr val="accent1"/>
                </a:solidFill>
                <a:latin typeface="Comic Sans MS" pitchFamily="66" charset="0"/>
              </a:rPr>
              <a:t>информация</a:t>
            </a:r>
            <a:r>
              <a:rPr lang="ru-RU" altLang="ru-RU" sz="2800" b="1" dirty="0">
                <a:latin typeface="Comic Sans MS" pitchFamily="66" charset="0"/>
              </a:rPr>
              <a:t>, содержащаяся в оперативной памяти, </a:t>
            </a:r>
            <a:r>
              <a:rPr lang="ru-RU" altLang="ru-RU" sz="2800" b="1" dirty="0">
                <a:solidFill>
                  <a:schemeClr val="accent1"/>
                </a:solidFill>
                <a:latin typeface="Comic Sans MS" pitchFamily="66" charset="0"/>
              </a:rPr>
              <a:t>теряется</a:t>
            </a:r>
            <a:r>
              <a:rPr lang="ru-RU" altLang="ru-RU" sz="2800" b="1" dirty="0">
                <a:latin typeface="Comic Sans MS" pitchFamily="66" charset="0"/>
              </a:rPr>
              <a:t>.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564512"/>
            <a:ext cx="2768352" cy="195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2811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0465"/>
    </mc:Choice>
    <mc:Fallback>
      <p:transition spd="slow" advTm="104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58" presetClass="entr" presetSubtype="0" accel="10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59" y="980728"/>
            <a:ext cx="8175253" cy="4104456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altLang="ru-RU" sz="28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Внешняя память (ВЗУ) </a:t>
            </a:r>
            <a:r>
              <a:rPr lang="ru-RU" altLang="ru-RU" sz="2800" b="1" dirty="0">
                <a:latin typeface="Comic Sans MS" panose="030F0702030302020204" pitchFamily="66" charset="0"/>
              </a:rPr>
              <a:t>предназначена для длительного хранения программ и данных и целостность её содержимого не зависит от того, включён или выключен компьютер</a:t>
            </a:r>
            <a:r>
              <a:rPr lang="ru-RU" altLang="ru-RU" sz="2800" b="1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sz="2800" b="1" dirty="0" smtClean="0">
                <a:solidFill>
                  <a:schemeClr val="accent1"/>
                </a:solidFill>
                <a:latin typeface="Comic Sans MS" panose="030F0702030302020204" pitchFamily="66" charset="0"/>
              </a:rPr>
              <a:t>К внешним устройствам хранения информации относятся:</a:t>
            </a:r>
            <a:r>
              <a:rPr lang="ru-RU" altLang="ru-RU" sz="2800" b="1" dirty="0" smtClean="0">
                <a:latin typeface="Comic Sans MS" panose="030F0702030302020204" pitchFamily="66" charset="0"/>
              </a:rPr>
              <a:t> жесткие магнитные диски (винчестеры), дискеты, лазерные диски.</a:t>
            </a:r>
            <a:endParaRPr lang="ru-RU" altLang="ru-RU" sz="2800" b="1" dirty="0">
              <a:latin typeface="Comic Sans MS" panose="030F0702030302020204" pitchFamily="66" charset="0"/>
            </a:endParaRPr>
          </a:p>
        </p:txBody>
      </p:sp>
      <p:pic>
        <p:nvPicPr>
          <p:cNvPr id="15364" name="Picture 4" descr="j023319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572000"/>
            <a:ext cx="1905000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j023826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648200"/>
            <a:ext cx="2046288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j023319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648200"/>
            <a:ext cx="1447800" cy="141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6775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076"/>
    </mc:Choice>
    <mc:Fallback>
      <p:transition spd="slow" advTm="1507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1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altLang="ru-RU" sz="5400" b="1" dirty="0" smtClean="0">
                <a:latin typeface="Comic Sans MS" panose="030F0702030302020204" pitchFamily="66" charset="0"/>
              </a:rPr>
              <a:t>Устройства ввода-вывода</a:t>
            </a:r>
            <a:endParaRPr lang="ru-RU" altLang="ru-RU" sz="5400" b="1" dirty="0">
              <a:latin typeface="Comic Sans MS" panose="030F0702030302020204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Клавиатура</a:t>
            </a:r>
            <a:r>
              <a:rPr lang="ru-RU" altLang="ru-RU" sz="3600" b="1" dirty="0">
                <a:latin typeface="Comic Sans MS" panose="030F0702030302020204" pitchFamily="66" charset="0"/>
              </a:rPr>
              <a:t> применяется для ввода информации в память компьютера.</a:t>
            </a:r>
          </a:p>
        </p:txBody>
      </p:sp>
      <p:pic>
        <p:nvPicPr>
          <p:cNvPr id="20485" name="Picture 5" descr="j028245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800600"/>
            <a:ext cx="5027613" cy="158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456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609"/>
    </mc:Choice>
    <mc:Fallback>
      <p:transition spd="slow" advTm="56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52600"/>
            <a:ext cx="8003232" cy="25908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Монитор</a:t>
            </a:r>
            <a:r>
              <a:rPr lang="ru-RU" altLang="ru-RU" sz="3600" b="1" dirty="0">
                <a:latin typeface="Comic Sans MS" panose="030F0702030302020204" pitchFamily="66" charset="0"/>
              </a:rPr>
              <a:t> предназначен для вывода информации на экран или, еще говорят, для отображения информации на экране.</a:t>
            </a:r>
          </a:p>
        </p:txBody>
      </p:sp>
      <p:pic>
        <p:nvPicPr>
          <p:cNvPr id="21509" name="Picture 5" descr="j028245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67100" y="4457130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3647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16"/>
    </mc:Choice>
    <mc:Fallback>
      <p:transition spd="slow" advTm="90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4313" y="116633"/>
            <a:ext cx="8715375" cy="6527056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88" y="836712"/>
            <a:ext cx="8429625" cy="568734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3657600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</a:pPr>
            <a:r>
              <a:rPr lang="ru-RU" altLang="ru-RU" sz="3200" b="1" dirty="0">
                <a:solidFill>
                  <a:schemeClr val="accent1"/>
                </a:solidFill>
                <a:latin typeface="Comic Sans MS" pitchFamily="66" charset="0"/>
              </a:rPr>
              <a:t>Принтер</a:t>
            </a:r>
            <a:r>
              <a:rPr lang="ru-RU" altLang="ru-RU" sz="3200" b="1" dirty="0">
                <a:latin typeface="Comic Sans MS" pitchFamily="66" charset="0"/>
              </a:rPr>
              <a:t> </a:t>
            </a:r>
            <a:r>
              <a:rPr lang="ru-RU" altLang="ru-RU" sz="3200" b="1" dirty="0" smtClean="0">
                <a:latin typeface="Comic Sans MS" pitchFamily="66" charset="0"/>
              </a:rPr>
              <a:t>– устройство, предназначенное для </a:t>
            </a:r>
            <a:r>
              <a:rPr lang="ru-RU" altLang="ru-RU" sz="3200" b="1" dirty="0">
                <a:latin typeface="Comic Sans MS" pitchFamily="66" charset="0"/>
              </a:rPr>
              <a:t>вывода данных на </a:t>
            </a:r>
            <a:r>
              <a:rPr lang="ru-RU" altLang="ru-RU" sz="3200" b="1" dirty="0" smtClean="0">
                <a:latin typeface="Comic Sans MS" pitchFamily="66" charset="0"/>
              </a:rPr>
              <a:t>бумагу.</a:t>
            </a:r>
            <a:endParaRPr lang="ru-RU" altLang="ru-RU" sz="3200" b="1" dirty="0">
              <a:latin typeface="Comic Sans MS" pitchFamily="66" charset="0"/>
            </a:endParaRPr>
          </a:p>
        </p:txBody>
      </p:sp>
      <p:pic>
        <p:nvPicPr>
          <p:cNvPr id="22534" name="Picture 6" descr="j028245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7804" y="3140968"/>
            <a:ext cx="3328392" cy="2994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53880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5910"/>
    </mc:Choice>
    <mc:Fallback>
      <p:transition spd="slow" advTm="591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221</Words>
  <Application>Microsoft Office PowerPoint</Application>
  <PresentationFormat>Экран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Устройства компьютера</vt:lpstr>
      <vt:lpstr>Процессор</vt:lpstr>
      <vt:lpstr>Память</vt:lpstr>
      <vt:lpstr>Слайд 4</vt:lpstr>
      <vt:lpstr>Слайд 5</vt:lpstr>
      <vt:lpstr>Слайд 6</vt:lpstr>
      <vt:lpstr>Устройства ввода-вывода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</dc:title>
  <dc:creator>Sladylik</dc:creator>
  <cp:lastModifiedBy>re</cp:lastModifiedBy>
  <cp:revision>5</cp:revision>
  <dcterms:created xsi:type="dcterms:W3CDTF">2014-02-04T20:26:35Z</dcterms:created>
  <dcterms:modified xsi:type="dcterms:W3CDTF">2014-04-15T22:53:21Z</dcterms:modified>
</cp:coreProperties>
</file>