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3" r:id="rId2"/>
    <p:sldId id="302" r:id="rId3"/>
    <p:sldId id="273" r:id="rId4"/>
    <p:sldId id="260" r:id="rId5"/>
    <p:sldId id="261" r:id="rId6"/>
    <p:sldId id="270" r:id="rId7"/>
    <p:sldId id="303" r:id="rId8"/>
    <p:sldId id="259" r:id="rId9"/>
    <p:sldId id="296" r:id="rId10"/>
    <p:sldId id="256" r:id="rId11"/>
    <p:sldId id="293" r:id="rId12"/>
    <p:sldId id="279" r:id="rId13"/>
    <p:sldId id="274" r:id="rId14"/>
    <p:sldId id="281" r:id="rId15"/>
    <p:sldId id="283" r:id="rId16"/>
    <p:sldId id="275" r:id="rId17"/>
    <p:sldId id="297" r:id="rId18"/>
    <p:sldId id="284" r:id="rId19"/>
    <p:sldId id="276" r:id="rId20"/>
    <p:sldId id="298" r:id="rId21"/>
    <p:sldId id="294" r:id="rId22"/>
    <p:sldId id="277" r:id="rId23"/>
    <p:sldId id="299" r:id="rId24"/>
    <p:sldId id="285" r:id="rId25"/>
    <p:sldId id="278" r:id="rId26"/>
    <p:sldId id="300" r:id="rId27"/>
    <p:sldId id="287" r:id="rId28"/>
    <p:sldId id="304" r:id="rId29"/>
    <p:sldId id="306" r:id="rId30"/>
    <p:sldId id="267" r:id="rId31"/>
    <p:sldId id="30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BD61F-6700-4397-A693-B0150AF56BF6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7DFFC77-6F2E-4F4B-B0D7-8C7CAF3C5A42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низкий культурный уровень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CA3BD4C-E93D-44D7-B1D2-4CFDE1CFC481}" type="parTrans" cxnId="{893A6B39-3C9E-446D-9269-C96CEACD1ECE}">
      <dgm:prSet/>
      <dgm:spPr/>
      <dgm:t>
        <a:bodyPr/>
        <a:lstStyle/>
        <a:p>
          <a:endParaRPr lang="ru-RU" sz="2400" b="1">
            <a:solidFill>
              <a:srgbClr val="1D3A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E17386-54E1-494B-95AC-D609ADBCCD69}" type="sibTrans" cxnId="{893A6B39-3C9E-446D-9269-C96CEACD1ECE}">
      <dgm:prSet/>
      <dgm:spPr/>
      <dgm:t>
        <a:bodyPr/>
        <a:lstStyle/>
        <a:p>
          <a:endParaRPr lang="ru-RU" sz="2400" b="1">
            <a:solidFill>
              <a:srgbClr val="1D3A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87A1F2-E3B2-407B-8B5B-4FC6F67886FD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отсутствие интеллектуаль-ных запросов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7EA8598-3D1E-4A75-8FF6-FE2CB57E065C}" type="parTrans" cxnId="{B751B843-C8F1-40A7-B0A7-81C628358A75}">
      <dgm:prSet/>
      <dgm:spPr/>
      <dgm:t>
        <a:bodyPr/>
        <a:lstStyle/>
        <a:p>
          <a:endParaRPr lang="ru-RU" sz="2400" b="1">
            <a:solidFill>
              <a:srgbClr val="1D3A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67F325-24EE-49D9-8C7E-43717A87D0EE}" type="sibTrans" cxnId="{B751B843-C8F1-40A7-B0A7-81C628358A75}">
      <dgm:prSet/>
      <dgm:spPr/>
      <dgm:t>
        <a:bodyPr/>
        <a:lstStyle/>
        <a:p>
          <a:endParaRPr lang="ru-RU" sz="2400" b="1">
            <a:solidFill>
              <a:srgbClr val="1D3A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0E7737-C543-41F6-BCC1-E166C34EDA57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стремление к обогащению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CD858F9-F1FF-494E-BB1E-9D9AE5F33A47}" type="parTrans" cxnId="{2D24577B-C615-43B5-891D-09F282D94214}">
      <dgm:prSet/>
      <dgm:spPr/>
      <dgm:t>
        <a:bodyPr/>
        <a:lstStyle/>
        <a:p>
          <a:endParaRPr lang="ru-RU" sz="2400" b="1">
            <a:solidFill>
              <a:srgbClr val="1D3A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83363D-52C0-4C8B-9814-AC97B78002F4}" type="sibTrans" cxnId="{2D24577B-C615-43B5-891D-09F282D94214}">
      <dgm:prSet/>
      <dgm:spPr/>
      <dgm:t>
        <a:bodyPr/>
        <a:lstStyle/>
        <a:p>
          <a:endParaRPr lang="ru-RU" sz="2400" b="1">
            <a:solidFill>
              <a:srgbClr val="1D3A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1EF11-7028-47CC-955D-B68CBDFF0508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отсутствие понятия о патриотизме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A33896F-3770-4535-A4DE-E3A436D89B8A}" type="parTrans" cxnId="{79BE2565-97E7-4753-B661-A88C13376C88}">
      <dgm:prSet/>
      <dgm:spPr/>
      <dgm:t>
        <a:bodyPr/>
        <a:lstStyle/>
        <a:p>
          <a:endParaRPr lang="ru-RU" sz="2400" b="1">
            <a:solidFill>
              <a:srgbClr val="1D3A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74B20A-2CD4-44B4-A696-53CD32F3D65A}" type="sibTrans" cxnId="{79BE2565-97E7-4753-B661-A88C13376C88}">
      <dgm:prSet/>
      <dgm:spPr/>
      <dgm:t>
        <a:bodyPr/>
        <a:lstStyle/>
        <a:p>
          <a:endParaRPr lang="ru-RU" sz="2400" b="1">
            <a:solidFill>
              <a:srgbClr val="1D3A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F417DB-F955-4BC7-BC4B-5F2D051908DD}">
      <dgm:prSet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нравственная нечистоплотность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A745237-A1A3-4DFF-85B9-F90DE76E9AD6}" type="parTrans" cxnId="{82B4EDE7-EAC8-4109-B895-98C554A53AD8}">
      <dgm:prSet/>
      <dgm:spPr/>
      <dgm:t>
        <a:bodyPr/>
        <a:lstStyle/>
        <a:p>
          <a:endParaRPr lang="ru-RU"/>
        </a:p>
      </dgm:t>
    </dgm:pt>
    <dgm:pt modelId="{91AF0742-3E2D-4A7E-ADA7-859A20C18EAB}" type="sibTrans" cxnId="{82B4EDE7-EAC8-4109-B895-98C554A53AD8}">
      <dgm:prSet/>
      <dgm:spPr/>
      <dgm:t>
        <a:bodyPr/>
        <a:lstStyle/>
        <a:p>
          <a:endParaRPr lang="ru-RU"/>
        </a:p>
      </dgm:t>
    </dgm:pt>
    <dgm:pt modelId="{7A49FF7E-D050-4766-869D-3DA6F94AC5CC}">
      <dgm:prSet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жестокость в обращении с крепостными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5E602DF-3538-4F1D-BE32-E742E9F552B9}" type="parTrans" cxnId="{294C0CFF-3B49-4118-A36C-1E6F873BB84E}">
      <dgm:prSet/>
      <dgm:spPr/>
      <dgm:t>
        <a:bodyPr/>
        <a:lstStyle/>
        <a:p>
          <a:endParaRPr lang="ru-RU"/>
        </a:p>
      </dgm:t>
    </dgm:pt>
    <dgm:pt modelId="{C85A0AC6-5ED9-4ADA-ADAF-518CD7A70B0F}" type="sibTrans" cxnId="{294C0CFF-3B49-4118-A36C-1E6F873BB84E}">
      <dgm:prSet/>
      <dgm:spPr/>
      <dgm:t>
        <a:bodyPr/>
        <a:lstStyle/>
        <a:p>
          <a:endParaRPr lang="ru-RU"/>
        </a:p>
      </dgm:t>
    </dgm:pt>
    <dgm:pt modelId="{36296566-A059-444E-9188-34F7016D2B7D}" type="pres">
      <dgm:prSet presAssocID="{F02BD61F-6700-4397-A693-B0150AF56B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159BCE-433C-4956-A6FD-90AB7D262E64}" type="pres">
      <dgm:prSet presAssocID="{F02BD61F-6700-4397-A693-B0150AF56BF6}" presName="cycle" presStyleCnt="0"/>
      <dgm:spPr/>
      <dgm:t>
        <a:bodyPr/>
        <a:lstStyle/>
        <a:p>
          <a:endParaRPr lang="ru-RU"/>
        </a:p>
      </dgm:t>
    </dgm:pt>
    <dgm:pt modelId="{12E073B9-2E0A-4F80-B072-4EA4016A26D9}" type="pres">
      <dgm:prSet presAssocID="{97DFFC77-6F2E-4F4B-B0D7-8C7CAF3C5A42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DE149-095E-4522-8911-3CFE4990DEFF}" type="pres">
      <dgm:prSet presAssocID="{DFE17386-54E1-494B-95AC-D609ADBCCD6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6809D14-4771-4BF6-BCD6-05ED2A365F19}" type="pres">
      <dgm:prSet presAssocID="{5B87A1F2-E3B2-407B-8B5B-4FC6F67886FD}" presName="nodeFollowingNodes" presStyleLbl="node1" presStyleIdx="1" presStyleCnt="6" custScaleX="100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E06B7-219F-494F-818B-67594A966332}" type="pres">
      <dgm:prSet presAssocID="{6C0E7737-C543-41F6-BCC1-E166C34EDA57}" presName="nodeFollowingNodes" presStyleLbl="node1" presStyleIdx="2" presStyleCnt="6" custScaleX="9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60A8D-9243-47FA-9676-86A560E93CA5}" type="pres">
      <dgm:prSet presAssocID="{4AF417DB-F955-4BC7-BC4B-5F2D051908DD}" presName="nodeFollowingNodes" presStyleLbl="node1" presStyleIdx="3" presStyleCnt="6" custScaleX="123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2775F-8337-4D00-9D86-72A87F09C707}" type="pres">
      <dgm:prSet presAssocID="{7A49FF7E-D050-4766-869D-3DA6F94AC5CC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EC7E2-CEA6-41E5-B49E-D9296056A9BE}" type="pres">
      <dgm:prSet presAssocID="{1741EF11-7028-47CC-955D-B68CBDFF0508}" presName="nodeFollowingNodes" presStyleLbl="node1" presStyleIdx="5" presStyleCnt="6" custScaleX="91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4EDE7-EAC8-4109-B895-98C554A53AD8}" srcId="{F02BD61F-6700-4397-A693-B0150AF56BF6}" destId="{4AF417DB-F955-4BC7-BC4B-5F2D051908DD}" srcOrd="3" destOrd="0" parTransId="{EA745237-A1A3-4DFF-85B9-F90DE76E9AD6}" sibTransId="{91AF0742-3E2D-4A7E-ADA7-859A20C18EAB}"/>
    <dgm:cxn modelId="{80A36768-4FC4-4590-ACB9-3E5846D70D41}" type="presOf" srcId="{F02BD61F-6700-4397-A693-B0150AF56BF6}" destId="{36296566-A059-444E-9188-34F7016D2B7D}" srcOrd="0" destOrd="0" presId="urn:microsoft.com/office/officeart/2005/8/layout/cycle3"/>
    <dgm:cxn modelId="{C4798605-0653-46B2-9121-39950E1421DA}" type="presOf" srcId="{4AF417DB-F955-4BC7-BC4B-5F2D051908DD}" destId="{0C160A8D-9243-47FA-9676-86A560E93CA5}" srcOrd="0" destOrd="0" presId="urn:microsoft.com/office/officeart/2005/8/layout/cycle3"/>
    <dgm:cxn modelId="{88FC4FF4-915D-403E-876B-55101AE299E1}" type="presOf" srcId="{6C0E7737-C543-41F6-BCC1-E166C34EDA57}" destId="{55FE06B7-219F-494F-818B-67594A966332}" srcOrd="0" destOrd="0" presId="urn:microsoft.com/office/officeart/2005/8/layout/cycle3"/>
    <dgm:cxn modelId="{B751B843-C8F1-40A7-B0A7-81C628358A75}" srcId="{F02BD61F-6700-4397-A693-B0150AF56BF6}" destId="{5B87A1F2-E3B2-407B-8B5B-4FC6F67886FD}" srcOrd="1" destOrd="0" parTransId="{C7EA8598-3D1E-4A75-8FF6-FE2CB57E065C}" sibTransId="{AE67F325-24EE-49D9-8C7E-43717A87D0EE}"/>
    <dgm:cxn modelId="{EF8ECF4C-57D7-4BD2-8B82-1EE1D5CE679E}" type="presOf" srcId="{97DFFC77-6F2E-4F4B-B0D7-8C7CAF3C5A42}" destId="{12E073B9-2E0A-4F80-B072-4EA4016A26D9}" srcOrd="0" destOrd="0" presId="urn:microsoft.com/office/officeart/2005/8/layout/cycle3"/>
    <dgm:cxn modelId="{FEBE0DED-ACFF-4458-AD50-2312AC549EF7}" type="presOf" srcId="{DFE17386-54E1-494B-95AC-D609ADBCCD69}" destId="{AA0DE149-095E-4522-8911-3CFE4990DEFF}" srcOrd="0" destOrd="0" presId="urn:microsoft.com/office/officeart/2005/8/layout/cycle3"/>
    <dgm:cxn modelId="{294C0CFF-3B49-4118-A36C-1E6F873BB84E}" srcId="{F02BD61F-6700-4397-A693-B0150AF56BF6}" destId="{7A49FF7E-D050-4766-869D-3DA6F94AC5CC}" srcOrd="4" destOrd="0" parTransId="{A5E602DF-3538-4F1D-BE32-E742E9F552B9}" sibTransId="{C85A0AC6-5ED9-4ADA-ADAF-518CD7A70B0F}"/>
    <dgm:cxn modelId="{549D0A05-D01C-46B1-917E-7FE4BD88D714}" type="presOf" srcId="{7A49FF7E-D050-4766-869D-3DA6F94AC5CC}" destId="{8D02775F-8337-4D00-9D86-72A87F09C707}" srcOrd="0" destOrd="0" presId="urn:microsoft.com/office/officeart/2005/8/layout/cycle3"/>
    <dgm:cxn modelId="{2D24577B-C615-43B5-891D-09F282D94214}" srcId="{F02BD61F-6700-4397-A693-B0150AF56BF6}" destId="{6C0E7737-C543-41F6-BCC1-E166C34EDA57}" srcOrd="2" destOrd="0" parTransId="{ACD858F9-F1FF-494E-BB1E-9D9AE5F33A47}" sibTransId="{F883363D-52C0-4C8B-9814-AC97B78002F4}"/>
    <dgm:cxn modelId="{79BE2565-97E7-4753-B661-A88C13376C88}" srcId="{F02BD61F-6700-4397-A693-B0150AF56BF6}" destId="{1741EF11-7028-47CC-955D-B68CBDFF0508}" srcOrd="5" destOrd="0" parTransId="{CA33896F-3770-4535-A4DE-E3A436D89B8A}" sibTransId="{4B74B20A-2CD4-44B4-A696-53CD32F3D65A}"/>
    <dgm:cxn modelId="{22A728D3-45F4-478F-8399-9150E8511C20}" type="presOf" srcId="{1741EF11-7028-47CC-955D-B68CBDFF0508}" destId="{9EAEC7E2-CEA6-41E5-B49E-D9296056A9BE}" srcOrd="0" destOrd="0" presId="urn:microsoft.com/office/officeart/2005/8/layout/cycle3"/>
    <dgm:cxn modelId="{06E73CC4-C1E2-4B0F-957C-E67F2337E771}" type="presOf" srcId="{5B87A1F2-E3B2-407B-8B5B-4FC6F67886FD}" destId="{56809D14-4771-4BF6-BCD6-05ED2A365F19}" srcOrd="0" destOrd="0" presId="urn:microsoft.com/office/officeart/2005/8/layout/cycle3"/>
    <dgm:cxn modelId="{893A6B39-3C9E-446D-9269-C96CEACD1ECE}" srcId="{F02BD61F-6700-4397-A693-B0150AF56BF6}" destId="{97DFFC77-6F2E-4F4B-B0D7-8C7CAF3C5A42}" srcOrd="0" destOrd="0" parTransId="{FCA3BD4C-E93D-44D7-B1D2-4CFDE1CFC481}" sibTransId="{DFE17386-54E1-494B-95AC-D609ADBCCD69}"/>
    <dgm:cxn modelId="{94C4250E-478C-426C-BAA8-F10823D66428}" type="presParOf" srcId="{36296566-A059-444E-9188-34F7016D2B7D}" destId="{D7159BCE-433C-4956-A6FD-90AB7D262E64}" srcOrd="0" destOrd="0" presId="urn:microsoft.com/office/officeart/2005/8/layout/cycle3"/>
    <dgm:cxn modelId="{35A6772C-9B3E-496E-BA9C-7F45900C25E5}" type="presParOf" srcId="{D7159BCE-433C-4956-A6FD-90AB7D262E64}" destId="{12E073B9-2E0A-4F80-B072-4EA4016A26D9}" srcOrd="0" destOrd="0" presId="urn:microsoft.com/office/officeart/2005/8/layout/cycle3"/>
    <dgm:cxn modelId="{56712A60-DEE0-44E1-AA3A-7F8E8C55B82E}" type="presParOf" srcId="{D7159BCE-433C-4956-A6FD-90AB7D262E64}" destId="{AA0DE149-095E-4522-8911-3CFE4990DEFF}" srcOrd="1" destOrd="0" presId="urn:microsoft.com/office/officeart/2005/8/layout/cycle3"/>
    <dgm:cxn modelId="{6358E748-3867-430D-A6E9-053F110C932C}" type="presParOf" srcId="{D7159BCE-433C-4956-A6FD-90AB7D262E64}" destId="{56809D14-4771-4BF6-BCD6-05ED2A365F19}" srcOrd="2" destOrd="0" presId="urn:microsoft.com/office/officeart/2005/8/layout/cycle3"/>
    <dgm:cxn modelId="{86F549C4-EA86-453B-B8A9-A29C3FE1809D}" type="presParOf" srcId="{D7159BCE-433C-4956-A6FD-90AB7D262E64}" destId="{55FE06B7-219F-494F-818B-67594A966332}" srcOrd="3" destOrd="0" presId="urn:microsoft.com/office/officeart/2005/8/layout/cycle3"/>
    <dgm:cxn modelId="{BBCABE35-EBD2-4EBA-91C8-4A7FA9732B0A}" type="presParOf" srcId="{D7159BCE-433C-4956-A6FD-90AB7D262E64}" destId="{0C160A8D-9243-47FA-9676-86A560E93CA5}" srcOrd="4" destOrd="0" presId="urn:microsoft.com/office/officeart/2005/8/layout/cycle3"/>
    <dgm:cxn modelId="{812E2E0D-996D-4746-8035-DC38BA8A3368}" type="presParOf" srcId="{D7159BCE-433C-4956-A6FD-90AB7D262E64}" destId="{8D02775F-8337-4D00-9D86-72A87F09C707}" srcOrd="5" destOrd="0" presId="urn:microsoft.com/office/officeart/2005/8/layout/cycle3"/>
    <dgm:cxn modelId="{EF5F4366-7673-44FD-9E38-5EBC607BC667}" type="presParOf" srcId="{D7159BCE-433C-4956-A6FD-90AB7D262E64}" destId="{9EAEC7E2-CEA6-41E5-B49E-D9296056A9B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ED467-C674-4C59-8B82-F43E55BE3F7C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6ED1B-F23A-4668-A085-BB09C2DC6F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67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b1.keep4u.ru/b/081007/95/955f9b82b1da9fd398.jp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img-fotki.yandex.ru/get/5603/128269158.29/0_5032e_9dd690f1_L" TargetMode="External"/><Relationship Id="rId4" Type="http://schemas.openxmlformats.org/officeDocument/2006/relationships/hyperlink" Target="http://img-fotki.yandex.ru/get/5502/128269158.29/0_50332_d1a62d15_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http://ib1.keep4u.ru/b/081007/95/955f9b82b1da9fd398.jpg</a:t>
            </a:r>
            <a:r>
              <a:rPr lang="ru-RU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Шилов. Артист Райков в роли Ноздрёва</a:t>
            </a:r>
          </a:p>
          <a:p>
            <a:r>
              <a:rPr lang="en-US" dirty="0" smtClean="0">
                <a:hlinkClick r:id="rId4"/>
              </a:rPr>
              <a:t>http://img-fotki.yandex.ru/get/5502/128269158.29/0_50332_d1a62d15_L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http://img-fotki.yandex.ru/get/5603/128269158.29/0_5032e_9dd690f1_L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6DE0-8FC2-4097-947A-6C47E1181F3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15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60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54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46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04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6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44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65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62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00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93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66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1.gif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46.jpeg"/><Relationship Id="rId3" Type="http://schemas.microsoft.com/office/2007/relationships/hdphoto" Target="../media/hdphoto11.wdp"/><Relationship Id="rId7" Type="http://schemas.openxmlformats.org/officeDocument/2006/relationships/image" Target="../media/image43.jpeg"/><Relationship Id="rId12" Type="http://schemas.microsoft.com/office/2007/relationships/hdphoto" Target="../media/hdphoto15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0" Type="http://schemas.microsoft.com/office/2007/relationships/hdphoto" Target="../media/hdphoto14.wdp"/><Relationship Id="rId4" Type="http://schemas.openxmlformats.org/officeDocument/2006/relationships/image" Target="../media/image41.jpeg"/><Relationship Id="rId9" Type="http://schemas.openxmlformats.org/officeDocument/2006/relationships/image" Target="../media/image44.jpeg"/><Relationship Id="rId1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9.png"/><Relationship Id="rId7" Type="http://schemas.openxmlformats.org/officeDocument/2006/relationships/slide" Target="slide16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1.gi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8.png"/><Relationship Id="rId7" Type="http://schemas.openxmlformats.org/officeDocument/2006/relationships/slide" Target="slide16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1.gif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6.wdp"/><Relationship Id="rId18" Type="http://schemas.openxmlformats.org/officeDocument/2006/relationships/image" Target="../media/image14.jpeg"/><Relationship Id="rId3" Type="http://schemas.microsoft.com/office/2007/relationships/hdphoto" Target="../media/hdphoto1.wdp"/><Relationship Id="rId21" Type="http://schemas.microsoft.com/office/2007/relationships/hdphoto" Target="../media/hdphoto8.wdp"/><Relationship Id="rId7" Type="http://schemas.microsoft.com/office/2007/relationships/hdphoto" Target="../media/hdphoto3.wdp"/><Relationship Id="rId12" Type="http://schemas.openxmlformats.org/officeDocument/2006/relationships/image" Target="../media/image9.jpeg"/><Relationship Id="rId17" Type="http://schemas.openxmlformats.org/officeDocument/2006/relationships/image" Target="../media/image13.jpeg"/><Relationship Id="rId2" Type="http://schemas.openxmlformats.org/officeDocument/2006/relationships/image" Target="../media/image4.jpeg"/><Relationship Id="rId16" Type="http://schemas.openxmlformats.org/officeDocument/2006/relationships/image" Target="../media/image12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hdphoto" Target="../media/hdphoto5.wdp"/><Relationship Id="rId24" Type="http://schemas.openxmlformats.org/officeDocument/2006/relationships/image" Target="../media/image17.jpeg"/><Relationship Id="rId5" Type="http://schemas.microsoft.com/office/2007/relationships/hdphoto" Target="../media/hdphoto2.wdp"/><Relationship Id="rId15" Type="http://schemas.openxmlformats.org/officeDocument/2006/relationships/image" Target="../media/image11.jpeg"/><Relationship Id="rId23" Type="http://schemas.microsoft.com/office/2007/relationships/hdphoto" Target="../media/hdphoto9.wdp"/><Relationship Id="rId10" Type="http://schemas.openxmlformats.org/officeDocument/2006/relationships/image" Target="../media/image8.jpeg"/><Relationship Id="rId19" Type="http://schemas.microsoft.com/office/2007/relationships/hdphoto" Target="../media/hdphoto7.wdp"/><Relationship Id="rId4" Type="http://schemas.openxmlformats.org/officeDocument/2006/relationships/image" Target="../media/image5.jpeg"/><Relationship Id="rId9" Type="http://schemas.microsoft.com/office/2007/relationships/hdphoto" Target="../media/hdphoto4.wdp"/><Relationship Id="rId14" Type="http://schemas.openxmlformats.org/officeDocument/2006/relationships/image" Target="../media/image10.jpeg"/><Relationship Id="rId22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8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1.gif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1.gif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79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1.gif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18" Type="http://schemas.microsoft.com/office/2007/relationships/diagramDrawing" Target="../diagrams/drawing1.xml"/><Relationship Id="rId3" Type="http://schemas.openxmlformats.org/officeDocument/2006/relationships/image" Target="../media/image91.jpeg"/><Relationship Id="rId7" Type="http://schemas.openxmlformats.org/officeDocument/2006/relationships/hyperlink" Target="http://static-p4.fotolia.com/jpg/00/09/44/85/400_F_9448565_jVFmd0eJKXepv105HZXNGVx7oVVpm9wL.jpg" TargetMode="External"/><Relationship Id="rId12" Type="http://schemas.openxmlformats.org/officeDocument/2006/relationships/image" Target="../media/image99.jpeg"/><Relationship Id="rId17" Type="http://schemas.openxmlformats.org/officeDocument/2006/relationships/diagramColors" Target="../diagrams/colors1.xml"/><Relationship Id="rId2" Type="http://schemas.openxmlformats.org/officeDocument/2006/relationships/image" Target="../media/image90.jpe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8.jpeg"/><Relationship Id="rId5" Type="http://schemas.openxmlformats.org/officeDocument/2006/relationships/image" Target="../media/image93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97.jpeg"/><Relationship Id="rId4" Type="http://schemas.openxmlformats.org/officeDocument/2006/relationships/image" Target="../media/image92.jpeg"/><Relationship Id="rId9" Type="http://schemas.openxmlformats.org/officeDocument/2006/relationships/image" Target="../media/image96.jpeg"/><Relationship Id="rId1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30.xml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3.png"/><Relationship Id="rId5" Type="http://schemas.openxmlformats.org/officeDocument/2006/relationships/image" Target="../media/image20.jpeg"/><Relationship Id="rId10" Type="http://schemas.openxmlformats.org/officeDocument/2006/relationships/slide" Target="slide26.xml"/><Relationship Id="rId4" Type="http://schemas.openxmlformats.org/officeDocument/2006/relationships/image" Target="../media/image19.jpeg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microsoft.com/office/2007/relationships/hdphoto" Target="../media/hdphoto10.wdp"/><Relationship Id="rId7" Type="http://schemas.openxmlformats.org/officeDocument/2006/relationships/image" Target="../media/image3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924" y="4172349"/>
            <a:ext cx="1377687" cy="1747466"/>
          </a:xfrm>
          <a:prstGeom prst="ellipse">
            <a:avLst/>
          </a:prstGeom>
          <a:ln w="1016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8542" y="836712"/>
            <a:ext cx="79847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«Ищу человеческое в человеке…» 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501" y="2160151"/>
            <a:ext cx="72795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42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Script" panose="020B0504020000000003" pitchFamily="34" charset="0"/>
              </a:rPr>
              <a:t>Галерея образов помещиков в поэме Н.В. Гоголя «Мёртвые души»</a:t>
            </a:r>
            <a:endParaRPr lang="ru-RU" sz="2800" b="1" cap="none" spc="150" dirty="0">
              <a:ln w="11430"/>
              <a:solidFill>
                <a:srgbClr val="42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4305719"/>
            <a:ext cx="5161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khive" panose="020B0603050302020204" pitchFamily="34" charset="0"/>
              </a:rPr>
              <a:t>Чем более я обдумывал моё сочинение, тем более видел, что... следует взять те характеры, на которых заметней и глубже отпечатывались истинно русские, коренные свойства наши. </a:t>
            </a:r>
          </a:p>
          <a:p>
            <a:pPr algn="r"/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khive" panose="020B0603050302020204" pitchFamily="34" charset="0"/>
              </a:rPr>
              <a:t>Н.В. Гоголь</a:t>
            </a:r>
          </a:p>
        </p:txBody>
      </p:sp>
    </p:spTree>
    <p:extLst>
      <p:ext uri="{BB962C8B-B14F-4D97-AF65-F5344CB8AC3E}">
        <p14:creationId xmlns:p14="http://schemas.microsoft.com/office/powerpoint/2010/main" xmlns="" val="27261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ГИФ Мёртвые души\17 Андреев Владимир Антонович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ГИФ Мёртвые души\50 Афанасьев Алексей Федорович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1632615" cy="213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ГИФ Мёртвые души\20 Далькевич Мечислав Михайлович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772" y="1196752"/>
            <a:ext cx="1485004" cy="16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ГИФ Мёртвые души\18 Далькевич Мечислав Михайлович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3" y="2564904"/>
            <a:ext cx="1685846" cy="20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ГИФ Мёртвые души\102 Далькевич Мечислав Михайлович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3" y="4387213"/>
            <a:ext cx="1685846" cy="23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ГИФ Мёртвые души\41 Пирогов Николай Васильевич. Тройка Чичикова. копия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270267"/>
            <a:ext cx="1883148" cy="25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51"/>
          <p:cNvSpPr>
            <a:spLocks/>
          </p:cNvSpPr>
          <p:nvPr/>
        </p:nvSpPr>
        <p:spPr bwMode="gray">
          <a:xfrm rot="5596813" flipV="1">
            <a:off x="2294894" y="1187068"/>
            <a:ext cx="4914247" cy="642608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7708" y="1322566"/>
            <a:ext cx="2864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№1. Манилов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51565" y="1998186"/>
            <a:ext cx="3273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№2. Коробочка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02597" y="2924944"/>
            <a:ext cx="27847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№3.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Ноздрёв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6005" y="4138500"/>
            <a:ext cx="3246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№4. Собакевич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52972" y="5877272"/>
            <a:ext cx="31341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№5. Плюшкин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36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ChangeArrowheads="1"/>
          </p:cNvSpPr>
          <p:nvPr/>
        </p:nvSpPr>
        <p:spPr bwMode="gray">
          <a:xfrm rot="3419336">
            <a:off x="7014630" y="819195"/>
            <a:ext cx="923925" cy="10033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44837" name="Rectangle 5"/>
          <p:cNvSpPr>
            <a:spLocks noChangeArrowheads="1"/>
          </p:cNvSpPr>
          <p:nvPr/>
        </p:nvSpPr>
        <p:spPr bwMode="gray">
          <a:xfrm rot="3383316">
            <a:off x="6186504" y="1861577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44839" name="Rectangle 7"/>
          <p:cNvSpPr>
            <a:spLocks noChangeArrowheads="1"/>
          </p:cNvSpPr>
          <p:nvPr/>
        </p:nvSpPr>
        <p:spPr bwMode="gray">
          <a:xfrm rot="3419336">
            <a:off x="3717294" y="5200907"/>
            <a:ext cx="923925" cy="1003300"/>
          </a:xfrm>
          <a:prstGeom prst="rect">
            <a:avLst/>
          </a:prstGeom>
          <a:gradFill rotWithShape="1">
            <a:gsLst>
              <a:gs pos="87300">
                <a:schemeClr val="accent6">
                  <a:lumMod val="20000"/>
                  <a:lumOff val="80000"/>
                </a:schemeClr>
              </a:gs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44841" name="Rectangle 9"/>
          <p:cNvSpPr>
            <a:spLocks noChangeArrowheads="1"/>
          </p:cNvSpPr>
          <p:nvPr/>
        </p:nvSpPr>
        <p:spPr bwMode="gray">
          <a:xfrm rot="3419336">
            <a:off x="5286437" y="2968660"/>
            <a:ext cx="923925" cy="1003300"/>
          </a:xfrm>
          <a:prstGeom prst="rect">
            <a:avLst/>
          </a:prstGeom>
          <a:gradFill rotWithShape="1">
            <a:gsLst>
              <a:gs pos="937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>
            <a:off x="591375" y="362561"/>
            <a:ext cx="6767360" cy="76944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44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rlak" panose="03040500020000020004" pitchFamily="66" charset="0"/>
              </a:rPr>
              <a:t>Шкала «деградации»</a:t>
            </a:r>
            <a:endParaRPr lang="en-US" altLang="ru-RU" sz="4400" b="1" dirty="0">
              <a:solidFill>
                <a:srgbClr val="FAC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rlak" panose="03040500020000020004" pitchFamily="66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 rot="3383316">
            <a:off x="4495508" y="4115042"/>
            <a:ext cx="923925" cy="10033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2" descr="E:\ГИФ Мёртвые души\17 Андреев Владимир Антонович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451" y="76470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4163" y="1646712"/>
            <a:ext cx="1222083" cy="143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E:\ГИФ Мёртвые души\20 Далькевич Мечислав Михайлович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079" y="2809624"/>
            <a:ext cx="1019947" cy="11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E:\ГИФ Мёртвые души\18 Далькевич Мечислав Михайлович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366" y="3789040"/>
            <a:ext cx="1109967" cy="13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ГИФ Мёртвые души\102 Далькевич Мечислав Михайлович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74" y="4849130"/>
            <a:ext cx="1073353" cy="15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040" y="1132002"/>
            <a:ext cx="5666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более делаются мертвыми ду­шами, чтобы потом почти совсем окаменеть в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Плюшкине.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Воронский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499" y="2696167"/>
            <a:ext cx="4107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ревизские — мертвые души, а все эти Ноздревы, Маниловы и все прочие — вот мертвые души, и мы их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встречаем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шагу. А.И. Герцен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8348" y="2564459"/>
            <a:ext cx="33871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Белый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утверждал: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последующий помещик, 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которым судьба сталкивала Чичикова, «более мертв, чем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предыдущий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xmlns="" val="28362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260870" y="188640"/>
            <a:ext cx="684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4000" dirty="0">
                <a:solidFill>
                  <a:srgbClr val="9352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Персонажи </a:t>
            </a:r>
            <a:r>
              <a:rPr lang="ru-RU" altLang="ru-RU" sz="4000" dirty="0" smtClean="0">
                <a:solidFill>
                  <a:srgbClr val="9352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поэмы</a:t>
            </a:r>
            <a:endParaRPr lang="ru-RU" altLang="ru-RU" sz="4000" dirty="0">
              <a:solidFill>
                <a:srgbClr val="9352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835696" y="886327"/>
            <a:ext cx="58864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</a:t>
            </a:r>
            <a:r>
              <a:rPr lang="ru-RU" altLang="ru-RU" sz="2400" b="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другим следуют у меня герои, один пошлее </a:t>
            </a:r>
            <a:r>
              <a:rPr lang="ru-RU" altLang="ru-RU" sz="2400" b="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другого</a:t>
            </a:r>
            <a:endParaRPr lang="ru-RU" altLang="ru-RU" sz="2400" b="0" i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076056" y="16764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i="1" dirty="0">
                <a:solidFill>
                  <a:schemeClr val="accent2"/>
                </a:solidFill>
                <a:latin typeface="Times New Roman" pitchFamily="18" charset="0"/>
              </a:rPr>
              <a:t>Н. В. </a:t>
            </a:r>
            <a:r>
              <a:rPr lang="ru-RU" altLang="ru-RU" i="1" dirty="0" smtClean="0">
                <a:solidFill>
                  <a:schemeClr val="accent2"/>
                </a:solidFill>
                <a:latin typeface="Times New Roman" pitchFamily="18" charset="0"/>
              </a:rPr>
              <a:t>Гоголь</a:t>
            </a:r>
            <a:endParaRPr lang="ru-RU" altLang="ru-RU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599280" y="1868121"/>
            <a:ext cx="8163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в изображении </a:t>
            </a:r>
            <a:r>
              <a:rPr lang="ru-RU" altLang="ru-RU" sz="20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деградации</a:t>
            </a:r>
            <a:r>
              <a:rPr lang="ru-RU" altLang="ru-RU" sz="20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помещиков в поэме.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278697" y="2743200"/>
            <a:ext cx="41036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Деградация!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3B2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Постепенное ухудшение, приводящее к вырождению.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755576" y="2743200"/>
            <a:ext cx="2514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buFontTx/>
              <a:buAutoNum type="arabicPeriod"/>
            </a:pPr>
            <a:r>
              <a:rPr lang="ru-RU" alt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Манилов.</a:t>
            </a:r>
          </a:p>
          <a:p>
            <a:pPr marL="0" indent="0" eaLnBrk="1" hangingPunct="1">
              <a:buFontTx/>
              <a:buAutoNum type="arabicPeriod"/>
            </a:pPr>
            <a:r>
              <a:rPr lang="ru-RU" alt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Коробочка.</a:t>
            </a:r>
          </a:p>
          <a:p>
            <a:pPr marL="0" indent="0" eaLnBrk="1" hangingPunct="1">
              <a:buFontTx/>
              <a:buAutoNum type="arabicPeriod"/>
            </a:pPr>
            <a:r>
              <a:rPr lang="ru-RU" alt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Ноздрев.</a:t>
            </a:r>
          </a:p>
          <a:p>
            <a:pPr marL="0" indent="0" eaLnBrk="1" hangingPunct="1">
              <a:buFontTx/>
              <a:buAutoNum type="arabicPeriod"/>
            </a:pPr>
            <a:r>
              <a:rPr lang="ru-RU" alt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Собакевич.</a:t>
            </a:r>
          </a:p>
          <a:p>
            <a:pPr marL="0" indent="0" eaLnBrk="1" hangingPunct="1">
              <a:buFontTx/>
              <a:buAutoNum type="arabicPeriod"/>
            </a:pPr>
            <a:r>
              <a:rPr lang="ru-RU" alt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Плюшкин</a:t>
            </a:r>
            <a:r>
              <a:rPr lang="ru-RU" alt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auto">
          <a:xfrm>
            <a:off x="6114641" y="2251363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rgbClr val="D42035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1600" b="0">
              <a:solidFill>
                <a:srgbClr val="0000FF"/>
              </a:solidFill>
              <a:latin typeface="Lucida Console" pitchFamily="49" charset="0"/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599280" y="4599738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следования помещиков неслучаен. Автор выводит некую закономерность, которая приводит  к экономическому и моральному упадку помещичий класс.</a:t>
            </a:r>
          </a:p>
        </p:txBody>
      </p:sp>
    </p:spTree>
    <p:extLst>
      <p:ext uri="{BB962C8B-B14F-4D97-AF65-F5344CB8AC3E}">
        <p14:creationId xmlns:p14="http://schemas.microsoft.com/office/powerpoint/2010/main" xmlns="" val="233598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19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19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94213" grpId="0"/>
      <p:bldP spid="94214" grpId="0"/>
      <p:bldP spid="94215" grpId="0"/>
      <p:bldP spid="94216" grpId="0" animBg="1"/>
      <p:bldP spid="942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3821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Манилов</a:t>
            </a:r>
            <a:endParaRPr lang="ru-RU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0120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Помещик Манилов –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бесплодный мечтатель и фантазёр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163" y="1461756"/>
            <a:ext cx="7825465" cy="3637986"/>
            <a:chOff x="174188" y="1518806"/>
            <a:chExt cx="7825465" cy="3637986"/>
          </a:xfrm>
        </p:grpSpPr>
        <p:pic>
          <p:nvPicPr>
            <p:cNvPr id="4" name="Рисунок 3" descr="3.jpg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4188" y="1518806"/>
              <a:ext cx="2700000" cy="3637986"/>
            </a:xfrm>
            <a:prstGeom prst="rect">
              <a:avLst/>
            </a:prstGeom>
          </p:spPr>
        </p:pic>
        <p:pic>
          <p:nvPicPr>
            <p:cNvPr id="5" name="Рисунок 4" descr="4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987824" y="1556792"/>
              <a:ext cx="2291164" cy="3600000"/>
            </a:xfrm>
            <a:prstGeom prst="rect">
              <a:avLst/>
            </a:prstGeom>
          </p:spPr>
        </p:pic>
        <p:pic>
          <p:nvPicPr>
            <p:cNvPr id="6" name="Рисунок 5" descr="15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4088" y="1556792"/>
              <a:ext cx="2635565" cy="3600000"/>
            </a:xfrm>
            <a:prstGeom prst="rect">
              <a:avLst/>
            </a:prstGeom>
          </p:spPr>
        </p:pic>
      </p:grpSp>
      <p:sp>
        <p:nvSpPr>
          <p:cNvPr id="7" name="Пятиугольник 6"/>
          <p:cNvSpPr/>
          <p:nvPr/>
        </p:nvSpPr>
        <p:spPr>
          <a:xfrm>
            <a:off x="8309427" y="2132856"/>
            <a:ext cx="288032" cy="2088232"/>
          </a:xfrm>
          <a:prstGeom prst="homePlat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1484784"/>
            <a:ext cx="7434318" cy="3672408"/>
            <a:chOff x="827584" y="1484784"/>
            <a:chExt cx="7434318" cy="3672408"/>
          </a:xfrm>
        </p:grpSpPr>
        <p:pic>
          <p:nvPicPr>
            <p:cNvPr id="10" name="Рисунок 9" descr="чичиков у манилова.jpg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7584" y="1484784"/>
              <a:ext cx="2826874" cy="3639600"/>
            </a:xfrm>
            <a:prstGeom prst="rect">
              <a:avLst/>
            </a:prstGeom>
          </p:spPr>
        </p:pic>
        <p:pic>
          <p:nvPicPr>
            <p:cNvPr id="11" name="Рисунок 10" descr="у манилова.jpg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51920" y="1517592"/>
              <a:ext cx="4409982" cy="3639600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372131" y="1484784"/>
            <a:ext cx="7853923" cy="3639600"/>
            <a:chOff x="539552" y="1196752"/>
            <a:chExt cx="7853923" cy="3639600"/>
          </a:xfrm>
        </p:grpSpPr>
        <p:pic>
          <p:nvPicPr>
            <p:cNvPr id="13" name="Рисунок 12" descr="манилов с супругой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539552" y="1196752"/>
              <a:ext cx="2306789" cy="3639600"/>
            </a:xfrm>
            <a:prstGeom prst="rect">
              <a:avLst/>
            </a:prstGeom>
          </p:spPr>
        </p:pic>
        <p:pic>
          <p:nvPicPr>
            <p:cNvPr id="14" name="Рисунок 13" descr="за обедом у манилова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15816" y="1196752"/>
              <a:ext cx="5477659" cy="363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133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8723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rlak" panose="03040500020000020004" pitchFamily="66" charset="0"/>
              </a:rPr>
              <a:t>Вопросы для проницательных читателей</a:t>
            </a:r>
            <a:endParaRPr lang="ru-RU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urlak" panose="030405000200000200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08591"/>
            <a:ext cx="3384376" cy="240065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indent="285750" algn="ctr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всего раздражает читателя в этом, по сути, незлом, даже добросердечном человеке? 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508591"/>
            <a:ext cx="45720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indent="285750" algn="r">
              <a:lnSpc>
                <a:spcPct val="150000"/>
              </a:lnSpc>
              <a:buBlip>
                <a:blip r:embed="rId2"/>
              </a:buBlip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Манилов – мечтатель. Но разве это недостаток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мечтать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лучшей жизни?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94485" y="3156179"/>
            <a:ext cx="544951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lvl="0" indent="285750" algn="r">
              <a:lnSpc>
                <a:spcPct val="150000"/>
              </a:lnSpc>
              <a:buBlip>
                <a:blip r:embed="rId2"/>
              </a:buBlip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может быть нам всем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сто'ит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поучиться у Манилова умению любить жену Лизаньку, детей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5175" y="4725144"/>
            <a:ext cx="685083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lvl="0" indent="285750" algn="r">
              <a:lnSpc>
                <a:spcPct val="150000"/>
              </a:lnSpc>
              <a:buBlip>
                <a:blip r:embed="rId2"/>
              </a:buBlip>
            </a:pPr>
            <a:r>
              <a:rPr lang="ru-RU" sz="2000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Манилов не смыслит в сельском хозяйстве, так он и не занимается тем, что ему совсем неинтересно. В чём его вина, что он не хозяйственник?</a:t>
            </a:r>
          </a:p>
        </p:txBody>
      </p:sp>
    </p:spTree>
    <p:extLst>
      <p:ext uri="{BB962C8B-B14F-4D97-AF65-F5344CB8AC3E}">
        <p14:creationId xmlns:p14="http://schemas.microsoft.com/office/powerpoint/2010/main" xmlns="" val="33133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ChangeArrowheads="1"/>
          </p:cNvSpPr>
          <p:nvPr/>
        </p:nvSpPr>
        <p:spPr bwMode="gray">
          <a:xfrm rot="3419336">
            <a:off x="7014630" y="819195"/>
            <a:ext cx="923925" cy="10033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37" name="Rectangle 5"/>
          <p:cNvSpPr>
            <a:spLocks noChangeArrowheads="1"/>
          </p:cNvSpPr>
          <p:nvPr/>
        </p:nvSpPr>
        <p:spPr bwMode="gray">
          <a:xfrm rot="3383316">
            <a:off x="6186504" y="1861577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39" name="Rectangle 7"/>
          <p:cNvSpPr>
            <a:spLocks noChangeArrowheads="1"/>
          </p:cNvSpPr>
          <p:nvPr/>
        </p:nvSpPr>
        <p:spPr bwMode="gray">
          <a:xfrm rot="3419336">
            <a:off x="3717294" y="5200907"/>
            <a:ext cx="923925" cy="1003300"/>
          </a:xfrm>
          <a:prstGeom prst="rect">
            <a:avLst/>
          </a:prstGeom>
          <a:gradFill rotWithShape="1">
            <a:gsLst>
              <a:gs pos="87300">
                <a:schemeClr val="accent6">
                  <a:lumMod val="20000"/>
                  <a:lumOff val="80000"/>
                </a:schemeClr>
              </a:gs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41" name="Rectangle 9"/>
          <p:cNvSpPr>
            <a:spLocks noChangeArrowheads="1"/>
          </p:cNvSpPr>
          <p:nvPr/>
        </p:nvSpPr>
        <p:spPr bwMode="gray">
          <a:xfrm rot="3419336">
            <a:off x="5286437" y="2968660"/>
            <a:ext cx="923925" cy="1003300"/>
          </a:xfrm>
          <a:prstGeom prst="rect">
            <a:avLst/>
          </a:prstGeom>
          <a:gradFill rotWithShape="1">
            <a:gsLst>
              <a:gs pos="937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>
            <a:off x="573098" y="681530"/>
            <a:ext cx="6767360" cy="76944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rlak" panose="03040500020000020004" pitchFamily="66" charset="0"/>
              </a:rPr>
              <a:t>Шкала «деградации»</a:t>
            </a:r>
            <a:endParaRPr lang="en-US" altLang="ru-RU" sz="44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rlak" panose="03040500020000020004" pitchFamily="66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 rot="3383316">
            <a:off x="4495508" y="4115042"/>
            <a:ext cx="923925" cy="10033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2" descr="E:\ГИФ Мёртвые души\17 Андреев Владимир Антонович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98" y="1574526"/>
            <a:ext cx="3606158" cy="360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115" y="1574526"/>
            <a:ext cx="1222083" cy="143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E:\ГИФ Мёртвые души\20 Далькевич Мечислав Михайлович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079" y="2809624"/>
            <a:ext cx="1019947" cy="11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E:\ГИФ Мёртвые души\18 Далькевич Мечислав Михайлович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366" y="3789040"/>
            <a:ext cx="1109967" cy="13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ГИФ Мёртвые души\102 Далькевич Мечислав Михайлович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74" y="4849130"/>
            <a:ext cx="1073353" cy="15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Лилия\Desktop\курсы\Виртуальная экскурсия\вопрос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82908" y="917650"/>
            <a:ext cx="587368" cy="783157"/>
          </a:xfrm>
          <a:prstGeom prst="ellipse">
            <a:avLst/>
          </a:prstGeom>
          <a:ln>
            <a:noFill/>
          </a:ln>
          <a:effectLst>
            <a:glow rad="228600">
              <a:schemeClr val="tx2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25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469" y="404664"/>
            <a:ext cx="4037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Коробочка 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1628800"/>
            <a:ext cx="8180850" cy="3639600"/>
            <a:chOff x="179512" y="1556792"/>
            <a:chExt cx="8180850" cy="3639600"/>
          </a:xfrm>
        </p:grpSpPr>
        <p:pic>
          <p:nvPicPr>
            <p:cNvPr id="3" name="Рисунок 2" descr="7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9512" y="1556792"/>
              <a:ext cx="2211563" cy="3639600"/>
            </a:xfrm>
            <a:prstGeom prst="rect">
              <a:avLst/>
            </a:prstGeom>
          </p:spPr>
        </p:pic>
        <p:pic>
          <p:nvPicPr>
            <p:cNvPr id="4" name="Рисунок 3" descr="6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80112" y="1556792"/>
              <a:ext cx="2780250" cy="3639600"/>
            </a:xfrm>
            <a:prstGeom prst="rect">
              <a:avLst/>
            </a:prstGeom>
          </p:spPr>
        </p:pic>
        <p:pic>
          <p:nvPicPr>
            <p:cNvPr id="5" name="Рисунок 4" descr="чичиков у коробочки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55776" y="1556792"/>
              <a:ext cx="2920667" cy="3639600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67544" y="1628800"/>
            <a:ext cx="7959668" cy="3639600"/>
            <a:chOff x="251520" y="2276872"/>
            <a:chExt cx="7959668" cy="3639600"/>
          </a:xfrm>
        </p:grpSpPr>
        <p:pic>
          <p:nvPicPr>
            <p:cNvPr id="8" name="Рисунок 7" descr="чичиков у коробочки1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131840" y="2276872"/>
              <a:ext cx="2511673" cy="3639600"/>
            </a:xfrm>
            <a:prstGeom prst="rect">
              <a:avLst/>
            </a:prstGeom>
          </p:spPr>
        </p:pic>
        <p:pic>
          <p:nvPicPr>
            <p:cNvPr id="9" name="Рисунок 8" descr="17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51520" y="2276872"/>
              <a:ext cx="2832492" cy="3639600"/>
            </a:xfrm>
            <a:prstGeom prst="rect">
              <a:avLst/>
            </a:prstGeom>
          </p:spPr>
        </p:pic>
        <p:pic>
          <p:nvPicPr>
            <p:cNvPr id="11" name="Рисунок 10" descr="18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5724128" y="2276872"/>
              <a:ext cx="2487060" cy="3639600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899592" y="1628800"/>
            <a:ext cx="7231332" cy="3639600"/>
            <a:chOff x="683568" y="2996952"/>
            <a:chExt cx="7231332" cy="3639600"/>
          </a:xfrm>
        </p:grpSpPr>
        <p:pic>
          <p:nvPicPr>
            <p:cNvPr id="13" name="Рисунок 12" descr="5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83568" y="2996952"/>
              <a:ext cx="2420334" cy="3639600"/>
            </a:xfrm>
            <a:prstGeom prst="rect">
              <a:avLst/>
            </a:prstGeom>
          </p:spPr>
        </p:pic>
        <p:pic>
          <p:nvPicPr>
            <p:cNvPr id="14" name="Рисунок 13" descr="коробочка и чиновник.jpg"/>
            <p:cNvPicPr>
              <a:picLocks noChangeAspect="1"/>
            </p:cNvPicPr>
            <p:nvPr/>
          </p:nvPicPr>
          <p:blipFill>
            <a:blip r:embed="rId9" cstate="email"/>
            <a:srcRect b="8991"/>
            <a:stretch>
              <a:fillRect/>
            </a:stretch>
          </p:blipFill>
          <p:spPr>
            <a:xfrm>
              <a:off x="3203848" y="2996952"/>
              <a:ext cx="4711052" cy="3639600"/>
            </a:xfrm>
            <a:prstGeom prst="rect">
              <a:avLst/>
            </a:prstGeom>
          </p:spPr>
        </p:pic>
      </p:grpSp>
      <p:sp>
        <p:nvSpPr>
          <p:cNvPr id="16" name="Пятиугольник 15"/>
          <p:cNvSpPr/>
          <p:nvPr/>
        </p:nvSpPr>
        <p:spPr>
          <a:xfrm>
            <a:off x="8436130" y="2636912"/>
            <a:ext cx="312334" cy="2016224"/>
          </a:xfrm>
          <a:prstGeom prst="homePlat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9245" y="560139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«Дубинноголовая» помещица Коробочка</a:t>
            </a: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8723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rlak" panose="03040500020000020004" pitchFamily="66" charset="0"/>
              </a:rPr>
              <a:t>Вопросы для проницательных читателей</a:t>
            </a:r>
            <a:endParaRPr lang="ru-RU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urlak" panose="030405000200000200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55655" y="1546826"/>
            <a:ext cx="489654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285750" algn="r">
              <a:buBlip>
                <a:blip r:embed="rId2"/>
              </a:buBlip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по-вашему, в галерее «мужских» портретов, Настасья Петровна – единственная женщина?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88" y="2231380"/>
            <a:ext cx="388843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indent="285750">
              <a:buBlip>
                <a:blip r:embed="rId2"/>
              </a:buBlip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описание глаз помещицы Коробочки.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3604" y="2825230"/>
            <a:ext cx="5104423" cy="83099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indent="285750" algn="r">
              <a:buBlip>
                <a:blip r:embed="rId2"/>
              </a:buBlip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«Дубинноголовая» - подберите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синонимы...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256" y="3642722"/>
            <a:ext cx="4572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lvl="0" indent="285750" algn="ctr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Попробуйте всё же назвать хоть какие-то достоинства милой старушки!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09761" y="4660687"/>
            <a:ext cx="525658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indent="285750" algn="r">
              <a:buBlip>
                <a:blip r:embed="rId2"/>
              </a:buBlip>
            </a:pPr>
            <a:r>
              <a:rPr lang="ru-RU" sz="2000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и что плохого в том, что она не поняла аферы Чичикова? Разве это косвенным образом не говорит о её порядочности в коммерческих вопросах? </a:t>
            </a:r>
          </a:p>
        </p:txBody>
      </p:sp>
    </p:spTree>
    <p:extLst>
      <p:ext uri="{BB962C8B-B14F-4D97-AF65-F5344CB8AC3E}">
        <p14:creationId xmlns:p14="http://schemas.microsoft.com/office/powerpoint/2010/main" xmlns="" val="5391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ChangeArrowheads="1"/>
          </p:cNvSpPr>
          <p:nvPr/>
        </p:nvSpPr>
        <p:spPr bwMode="gray">
          <a:xfrm rot="3419336">
            <a:off x="7014630" y="819195"/>
            <a:ext cx="923925" cy="10033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37" name="Rectangle 5"/>
          <p:cNvSpPr>
            <a:spLocks noChangeArrowheads="1"/>
          </p:cNvSpPr>
          <p:nvPr/>
        </p:nvSpPr>
        <p:spPr bwMode="gray">
          <a:xfrm rot="3383316">
            <a:off x="6186504" y="1861577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39" name="Rectangle 7"/>
          <p:cNvSpPr>
            <a:spLocks noChangeArrowheads="1"/>
          </p:cNvSpPr>
          <p:nvPr/>
        </p:nvSpPr>
        <p:spPr bwMode="gray">
          <a:xfrm rot="3419336">
            <a:off x="3717294" y="5200907"/>
            <a:ext cx="923925" cy="1003300"/>
          </a:xfrm>
          <a:prstGeom prst="rect">
            <a:avLst/>
          </a:prstGeom>
          <a:gradFill rotWithShape="1">
            <a:gsLst>
              <a:gs pos="87300">
                <a:schemeClr val="accent6">
                  <a:lumMod val="20000"/>
                  <a:lumOff val="80000"/>
                </a:schemeClr>
              </a:gs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41" name="Rectangle 9"/>
          <p:cNvSpPr>
            <a:spLocks noChangeArrowheads="1"/>
          </p:cNvSpPr>
          <p:nvPr/>
        </p:nvSpPr>
        <p:spPr bwMode="gray">
          <a:xfrm rot="3419336">
            <a:off x="5286437" y="2968660"/>
            <a:ext cx="923925" cy="1003300"/>
          </a:xfrm>
          <a:prstGeom prst="rect">
            <a:avLst/>
          </a:prstGeom>
          <a:gradFill rotWithShape="1">
            <a:gsLst>
              <a:gs pos="937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>
            <a:off x="573098" y="681530"/>
            <a:ext cx="6767360" cy="76944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rlak" panose="03040500020000020004" pitchFamily="66" charset="0"/>
              </a:rPr>
              <a:t>Шкала «деградации»</a:t>
            </a:r>
            <a:endParaRPr lang="en-US" altLang="ru-RU" sz="44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rlak" panose="03040500020000020004" pitchFamily="66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 rot="3383316">
            <a:off x="4495508" y="4115042"/>
            <a:ext cx="923925" cy="10033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2" descr="E:\ГИФ Мёртвые души\17 Андреев Владимир Антонович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6809" y="74478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81961"/>
            <a:ext cx="3279664" cy="384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E:\ГИФ Мёртвые души\20 Далькевич Мечислав Михайлович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425" y="2809624"/>
            <a:ext cx="1019947" cy="11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E:\ГИФ Мёртвые души\18 Далькевич Мечислав Михайлович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366" y="3789040"/>
            <a:ext cx="1109967" cy="13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ГИФ Мёртвые души\102 Далькевич Мечислав Михайлович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74" y="4849130"/>
            <a:ext cx="1073353" cy="15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Лилия\Desktop\курсы\Виртуальная экскурсия\вопрос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4782" y="1950093"/>
            <a:ext cx="587368" cy="783157"/>
          </a:xfrm>
          <a:prstGeom prst="ellipse">
            <a:avLst/>
          </a:prstGeom>
          <a:ln>
            <a:noFill/>
          </a:ln>
          <a:effectLst>
            <a:glow rad="228600">
              <a:schemeClr val="tx2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25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5318" y="404664"/>
            <a:ext cx="3117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Ноздрёв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1556792"/>
            <a:ext cx="8203376" cy="3639600"/>
            <a:chOff x="395536" y="1556792"/>
            <a:chExt cx="8203376" cy="3639600"/>
          </a:xfrm>
        </p:grpSpPr>
        <p:pic>
          <p:nvPicPr>
            <p:cNvPr id="3" name="Рисунок 2" descr="8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013182" y="1556792"/>
              <a:ext cx="2644776" cy="3639600"/>
            </a:xfrm>
            <a:prstGeom prst="rect">
              <a:avLst/>
            </a:prstGeom>
          </p:spPr>
        </p:pic>
        <p:pic>
          <p:nvPicPr>
            <p:cNvPr id="4" name="Рисунок 3" descr="ноздрев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774848" y="1556792"/>
              <a:ext cx="2824064" cy="3600400"/>
            </a:xfrm>
            <a:prstGeom prst="rect">
              <a:avLst/>
            </a:prstGeom>
          </p:spPr>
        </p:pic>
        <p:pic>
          <p:nvPicPr>
            <p:cNvPr id="5" name="Рисунок 4" descr="20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95536" y="1567131"/>
              <a:ext cx="2433568" cy="3618922"/>
            </a:xfrm>
            <a:prstGeom prst="rect">
              <a:avLst/>
            </a:prstGeom>
          </p:spPr>
        </p:pic>
      </p:grpSp>
      <p:sp>
        <p:nvSpPr>
          <p:cNvPr id="7" name="Пятиугольник 6"/>
          <p:cNvSpPr/>
          <p:nvPr/>
        </p:nvSpPr>
        <p:spPr>
          <a:xfrm>
            <a:off x="8540625" y="2204864"/>
            <a:ext cx="241350" cy="2088232"/>
          </a:xfrm>
          <a:prstGeom prst="homePlat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2250" y="1556791"/>
            <a:ext cx="8390190" cy="3672409"/>
            <a:chOff x="-1766" y="2060847"/>
            <a:chExt cx="8390190" cy="3672409"/>
          </a:xfrm>
        </p:grpSpPr>
        <p:pic>
          <p:nvPicPr>
            <p:cNvPr id="8" name="Рисунок 7" descr="9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5868144" y="2060848"/>
              <a:ext cx="2520280" cy="3672408"/>
            </a:xfrm>
            <a:prstGeom prst="rect">
              <a:avLst/>
            </a:prstGeom>
          </p:spPr>
        </p:pic>
        <p:pic>
          <p:nvPicPr>
            <p:cNvPr id="9" name="Рисунок 8" descr="21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-1766" y="2060847"/>
              <a:ext cx="2845574" cy="3672409"/>
            </a:xfrm>
            <a:prstGeom prst="rect">
              <a:avLst/>
            </a:prstGeom>
          </p:spPr>
        </p:pic>
        <p:pic>
          <p:nvPicPr>
            <p:cNvPr id="10" name="Рисунок 9" descr="Чичиков и Ноздрёв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2915816" y="2060848"/>
              <a:ext cx="2852558" cy="367240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574820" y="1556792"/>
            <a:ext cx="7670606" cy="3672408"/>
            <a:chOff x="574820" y="2348880"/>
            <a:chExt cx="7670606" cy="3672408"/>
          </a:xfrm>
        </p:grpSpPr>
        <p:pic>
          <p:nvPicPr>
            <p:cNvPr id="12" name="Рисунок 11" descr="Чичиков с Ноздрёвым в трактире.JP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574820" y="2348880"/>
              <a:ext cx="2773043" cy="3672408"/>
            </a:xfrm>
            <a:prstGeom prst="rect">
              <a:avLst/>
            </a:prstGeom>
          </p:spPr>
        </p:pic>
        <p:pic>
          <p:nvPicPr>
            <p:cNvPr id="13" name="Рисунок 12" descr="ноздрёв поймал зайца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3563888" y="2348880"/>
              <a:ext cx="4681538" cy="3672407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539552" y="5373216"/>
            <a:ext cx="7848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Ноздрёв был в некотором отношении исторический человек</a:t>
            </a: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1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2f1de8e7672f4ffa138266657b34b366_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5394"/>
            <a:ext cx="2062799" cy="21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158971_2861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215" y="3144822"/>
            <a:ext cx="2285785" cy="32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тьяна\Desktop\158971_28617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33" y="3200648"/>
            <a:ext cx="2053316" cy="14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Татьяна\Desktop\158971_28617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6728" y="4136223"/>
            <a:ext cx="1890417" cy="27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тьяна\Desktop\156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216" y="5394"/>
            <a:ext cx="1714554" cy="19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тьяна\Desktop\6725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6728" y="48791"/>
            <a:ext cx="2208837" cy="138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Татьяна\Desktop\313D112a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94"/>
            <a:ext cx="1978977" cy="25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Татьяна\Desktop\otec-hudojnika-_malhasyan_gegam_1325928991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91874"/>
            <a:ext cx="1609726" cy="22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Татьяна\Desktop\c41f816810cf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732" y="1335363"/>
            <a:ext cx="1630567" cy="23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Татьяна\Desktop\0_big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90609"/>
            <a:ext cx="1872208" cy="25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Татьяна\Desktop\portret-mujchiny_mec_ekaterina_1369682230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31893"/>
            <a:ext cx="1438286" cy="20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Татьяна\Desktop\2540040a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023" y="1858429"/>
            <a:ext cx="1738709" cy="25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iL9LXGRJU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6595" y="1225523"/>
            <a:ext cx="1637216" cy="23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Татьяна\Desktop\2509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889" y="2282581"/>
            <a:ext cx="1827198" cy="21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76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8723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rlak" panose="03040500020000020004" pitchFamily="66" charset="0"/>
              </a:rPr>
              <a:t>Вопросы для проницательных читателей</a:t>
            </a:r>
            <a:endParaRPr lang="ru-RU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urlak" panose="030405000200000200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5150" y="1484784"/>
            <a:ext cx="84249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342900">
              <a:buBlip>
                <a:blip r:embed="rId2"/>
              </a:buBlip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Ноздрев — обаятельный и бесхитростный, «естественный» человек. Опровергните хоть одно из этих утверждений.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7715" y="2348880"/>
            <a:ext cx="5724128" cy="28007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lvl="0" indent="342900" algn="r">
              <a:buBlip>
                <a:blip r:embed="rId2"/>
              </a:buBlip>
            </a:pP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«страстишка» </a:t>
            </a:r>
            <a:r>
              <a:rPr lang="ru-RU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Ноздрёва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«нагадить ближнему» просто так, забавы ради, без какого-либо расчёта, а из чисто «эстетического» удовольствия – это что-то вроде невинного розыгрыша, шутки этакого богатыря, не знающего, куда девать буйную энергию?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577" y="3031190"/>
            <a:ext cx="313101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lvl="0" indent="342900"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Закончите фразу: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чаше весов – обаяние </a:t>
            </a:r>
            <a:r>
              <a:rPr lang="ru-R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Ноздрёва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на другой -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221655"/>
            <a:ext cx="594015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lvl="0" indent="342900">
              <a:buBlip>
                <a:blip r:embed="rId2"/>
              </a:buBlip>
            </a:pPr>
            <a:r>
              <a:rPr lang="ru-RU" sz="2400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 вывод Гоголя? Человек-дрянь. </a:t>
            </a:r>
            <a:r>
              <a:rPr lang="ru-RU" sz="2400" dirty="0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слишком ли жестоко?!</a:t>
            </a:r>
            <a:endParaRPr lang="ru-RU" sz="2400" dirty="0">
              <a:solidFill>
                <a:srgbClr val="4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1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ChangeArrowheads="1"/>
          </p:cNvSpPr>
          <p:nvPr/>
        </p:nvSpPr>
        <p:spPr bwMode="gray">
          <a:xfrm rot="3419336">
            <a:off x="7014630" y="819195"/>
            <a:ext cx="923925" cy="10033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44837" name="Rectangle 5"/>
          <p:cNvSpPr>
            <a:spLocks noChangeArrowheads="1"/>
          </p:cNvSpPr>
          <p:nvPr/>
        </p:nvSpPr>
        <p:spPr bwMode="gray">
          <a:xfrm rot="3383316">
            <a:off x="6186504" y="1861577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44839" name="Rectangle 7"/>
          <p:cNvSpPr>
            <a:spLocks noChangeArrowheads="1"/>
          </p:cNvSpPr>
          <p:nvPr/>
        </p:nvSpPr>
        <p:spPr bwMode="gray">
          <a:xfrm rot="3419336">
            <a:off x="3717294" y="5200907"/>
            <a:ext cx="923925" cy="1003300"/>
          </a:xfrm>
          <a:prstGeom prst="rect">
            <a:avLst/>
          </a:prstGeom>
          <a:gradFill rotWithShape="1">
            <a:gsLst>
              <a:gs pos="87300">
                <a:schemeClr val="accent6">
                  <a:lumMod val="20000"/>
                  <a:lumOff val="80000"/>
                </a:schemeClr>
              </a:gs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44841" name="Rectangle 9"/>
          <p:cNvSpPr>
            <a:spLocks noChangeArrowheads="1"/>
          </p:cNvSpPr>
          <p:nvPr/>
        </p:nvSpPr>
        <p:spPr bwMode="gray">
          <a:xfrm rot="3419336">
            <a:off x="5286437" y="2968660"/>
            <a:ext cx="923925" cy="1003300"/>
          </a:xfrm>
          <a:prstGeom prst="rect">
            <a:avLst/>
          </a:prstGeom>
          <a:gradFill rotWithShape="1">
            <a:gsLst>
              <a:gs pos="937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>
            <a:off x="573098" y="681530"/>
            <a:ext cx="6767360" cy="76944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44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rlak" panose="03040500020000020004" pitchFamily="66" charset="0"/>
              </a:rPr>
              <a:t>Шкала «деградации»</a:t>
            </a:r>
            <a:endParaRPr lang="en-US" altLang="ru-RU" sz="4400" b="1" dirty="0">
              <a:solidFill>
                <a:srgbClr val="FAC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rlak" panose="03040500020000020004" pitchFamily="66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 rot="3383316">
            <a:off x="4495508" y="4115042"/>
            <a:ext cx="923925" cy="10033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2" descr="E:\ГИФ Мёртвые души\17 Андреев Владимир Антонович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451" y="76470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4163" y="1646712"/>
            <a:ext cx="1222083" cy="143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E:\ГИФ Мёртвые души\20 Далькевич Мечислав Михайлович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34379"/>
            <a:ext cx="3570905" cy="40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E:\ГИФ Мёртвые души\18 Далькевич Мечислав Михайлович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740" y="3789040"/>
            <a:ext cx="1109967" cy="13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ГИФ Мёртвые души\102 Далькевич Мечислав Михайлович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74" y="4849130"/>
            <a:ext cx="1073353" cy="15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579" y="2628485"/>
            <a:ext cx="1639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20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8582" y="404664"/>
            <a:ext cx="3906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Собакевич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484784"/>
            <a:ext cx="8369986" cy="3644714"/>
            <a:chOff x="107504" y="1700808"/>
            <a:chExt cx="8369986" cy="3644714"/>
          </a:xfrm>
        </p:grpSpPr>
        <p:pic>
          <p:nvPicPr>
            <p:cNvPr id="3" name="Рисунок 2" descr="1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07504" y="1700808"/>
              <a:ext cx="2016225" cy="3644714"/>
            </a:xfrm>
            <a:prstGeom prst="rect">
              <a:avLst/>
            </a:prstGeom>
          </p:spPr>
        </p:pic>
        <p:pic>
          <p:nvPicPr>
            <p:cNvPr id="4" name="Рисунок 3" descr="разговор с собакевичем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195736" y="1700808"/>
              <a:ext cx="3489531" cy="3639600"/>
            </a:xfrm>
            <a:prstGeom prst="rect">
              <a:avLst/>
            </a:prstGeom>
          </p:spPr>
        </p:pic>
        <p:pic>
          <p:nvPicPr>
            <p:cNvPr id="6" name="Рисунок 5" descr="собакевич представляет чичикову свою жену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724128" y="1700808"/>
              <a:ext cx="2753362" cy="3638371"/>
            </a:xfrm>
            <a:prstGeom prst="rect">
              <a:avLst/>
            </a:prstGeom>
          </p:spPr>
        </p:pic>
      </p:grpSp>
      <p:sp>
        <p:nvSpPr>
          <p:cNvPr id="7" name="Пятиугольник 6"/>
          <p:cNvSpPr/>
          <p:nvPr/>
        </p:nvSpPr>
        <p:spPr>
          <a:xfrm>
            <a:off x="8488857" y="2348880"/>
            <a:ext cx="303189" cy="2232248"/>
          </a:xfrm>
          <a:prstGeom prst="homePlat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1520" y="1484784"/>
            <a:ext cx="8258924" cy="3672408"/>
            <a:chOff x="431032" y="2165664"/>
            <a:chExt cx="8258924" cy="3672408"/>
          </a:xfrm>
        </p:grpSpPr>
        <p:pic>
          <p:nvPicPr>
            <p:cNvPr id="5" name="Рисунок 4" descr="собакевич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431032" y="2165664"/>
              <a:ext cx="3024336" cy="3657990"/>
            </a:xfrm>
            <a:prstGeom prst="rect">
              <a:avLst/>
            </a:prstGeom>
          </p:spPr>
        </p:pic>
        <p:pic>
          <p:nvPicPr>
            <p:cNvPr id="9" name="Рисунок 8" descr="22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6263680" y="2165664"/>
              <a:ext cx="2426276" cy="3672408"/>
            </a:xfrm>
            <a:prstGeom prst="rect">
              <a:avLst/>
            </a:prstGeom>
          </p:spPr>
        </p:pic>
        <p:pic>
          <p:nvPicPr>
            <p:cNvPr id="10" name="Рисунок 9" descr="собакевич и его жена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3599384" y="2165664"/>
              <a:ext cx="2520280" cy="3662144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25967" y="1484784"/>
            <a:ext cx="8166761" cy="3672408"/>
            <a:chOff x="-234073" y="2780928"/>
            <a:chExt cx="8166761" cy="3672408"/>
          </a:xfrm>
        </p:grpSpPr>
        <p:pic>
          <p:nvPicPr>
            <p:cNvPr id="13" name="Рисунок 12" descr="чичиков и собакевич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932040" y="2780928"/>
              <a:ext cx="3000648" cy="3639600"/>
            </a:xfrm>
            <a:prstGeom prst="rect">
              <a:avLst/>
            </a:prstGeom>
          </p:spPr>
        </p:pic>
        <p:pic>
          <p:nvPicPr>
            <p:cNvPr id="14" name="Рисунок 13" descr="за обедом у собакевича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-234073" y="2780928"/>
              <a:ext cx="5022097" cy="367240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623516" y="520216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«Он был похож на средней величины медведя…Кулак! Да ещё и бестия в придачу»  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6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8723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rlak" panose="03040500020000020004" pitchFamily="66" charset="0"/>
              </a:rPr>
              <a:t>Вопросы для проницательных читателей</a:t>
            </a:r>
            <a:endParaRPr lang="ru-RU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urlak" panose="030405000200000200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800492"/>
            <a:ext cx="734481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indent="342900">
              <a:buBlip>
                <a:blip r:embed="rId2"/>
              </a:buBlip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Докажите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Собакевич – хороший хозяин.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518" y="2492896"/>
            <a:ext cx="541562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 indent="342900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быть,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контексте нашего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времени, времени рыночных отношений,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Собакевич – положительный герой?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221088"/>
            <a:ext cx="640871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 indent="342900" algn="r">
              <a:buBlip>
                <a:blip r:embed="rId2"/>
              </a:buBlip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Что, по-вашему, могло бы способствовать перерождению Собакевича в идеального хозяйственника, или это </a:t>
            </a:r>
            <a:r>
              <a:rPr lang="ru-RU" sz="2400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5391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ChangeArrowheads="1"/>
          </p:cNvSpPr>
          <p:nvPr/>
        </p:nvSpPr>
        <p:spPr bwMode="gray">
          <a:xfrm rot="3419336">
            <a:off x="7014630" y="819195"/>
            <a:ext cx="923925" cy="10033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37" name="Rectangle 5"/>
          <p:cNvSpPr>
            <a:spLocks noChangeArrowheads="1"/>
          </p:cNvSpPr>
          <p:nvPr/>
        </p:nvSpPr>
        <p:spPr bwMode="gray">
          <a:xfrm rot="3383316">
            <a:off x="6186504" y="1861577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39" name="Rectangle 7"/>
          <p:cNvSpPr>
            <a:spLocks noChangeArrowheads="1"/>
          </p:cNvSpPr>
          <p:nvPr/>
        </p:nvSpPr>
        <p:spPr bwMode="gray">
          <a:xfrm rot="3419336">
            <a:off x="3717294" y="5200907"/>
            <a:ext cx="923925" cy="1003300"/>
          </a:xfrm>
          <a:prstGeom prst="rect">
            <a:avLst/>
          </a:prstGeom>
          <a:gradFill rotWithShape="1">
            <a:gsLst>
              <a:gs pos="87300">
                <a:schemeClr val="accent6">
                  <a:lumMod val="20000"/>
                  <a:lumOff val="80000"/>
                </a:schemeClr>
              </a:gs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41" name="Rectangle 9"/>
          <p:cNvSpPr>
            <a:spLocks noChangeArrowheads="1"/>
          </p:cNvSpPr>
          <p:nvPr/>
        </p:nvSpPr>
        <p:spPr bwMode="gray">
          <a:xfrm rot="3419336">
            <a:off x="5286437" y="2968660"/>
            <a:ext cx="923925" cy="1003300"/>
          </a:xfrm>
          <a:prstGeom prst="rect">
            <a:avLst/>
          </a:prstGeom>
          <a:gradFill rotWithShape="1">
            <a:gsLst>
              <a:gs pos="937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>
            <a:off x="573098" y="681530"/>
            <a:ext cx="6767360" cy="76944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rlak" panose="03040500020000020004" pitchFamily="66" charset="0"/>
              </a:rPr>
              <a:t>Шкала «деградации»</a:t>
            </a:r>
            <a:endParaRPr lang="en-US" altLang="ru-RU" sz="44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rlak" panose="03040500020000020004" pitchFamily="66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 rot="3383316">
            <a:off x="4495508" y="4115042"/>
            <a:ext cx="923925" cy="10033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2" descr="E:\ГИФ Мёртвые души\17 Андреев Владимир Антонович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024" y="68153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034" y="1714484"/>
            <a:ext cx="1126864" cy="13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E:\ГИФ Мёртвые души\20 Далькевич Мечислав Михайлович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425" y="2752575"/>
            <a:ext cx="1019947" cy="11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E:\ГИФ Мёртвые души\18 Далькевич Мечислав Михайлович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537" y="1077141"/>
            <a:ext cx="3031719" cy="36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ГИФ Мёртвые души\102 Далькевич Мечислав Михайлович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74" y="4849130"/>
            <a:ext cx="1073353" cy="15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111" y="3813178"/>
            <a:ext cx="1639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25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980" y="404664"/>
            <a:ext cx="34820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Плюшкин</a:t>
            </a:r>
            <a:endParaRPr lang="ru-RU" sz="5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9552" y="1556792"/>
            <a:ext cx="7813955" cy="3672408"/>
            <a:chOff x="323528" y="1628800"/>
            <a:chExt cx="7813955" cy="3672408"/>
          </a:xfrm>
        </p:grpSpPr>
        <p:pic>
          <p:nvPicPr>
            <p:cNvPr id="3" name="Рисунок 2" descr="13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323528" y="1656113"/>
              <a:ext cx="2232248" cy="3617782"/>
            </a:xfrm>
            <a:prstGeom prst="rect">
              <a:avLst/>
            </a:prstGeom>
          </p:spPr>
        </p:pic>
        <p:pic>
          <p:nvPicPr>
            <p:cNvPr id="4" name="Рисунок 3" descr="1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843808" y="1661608"/>
              <a:ext cx="2621009" cy="3639600"/>
            </a:xfrm>
            <a:prstGeom prst="rect">
              <a:avLst/>
            </a:prstGeom>
          </p:spPr>
        </p:pic>
        <p:pic>
          <p:nvPicPr>
            <p:cNvPr id="5" name="Рисунок 4" descr="16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724128" y="1628800"/>
              <a:ext cx="2413355" cy="363960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179512" y="1556792"/>
            <a:ext cx="8422747" cy="3672408"/>
            <a:chOff x="179512" y="2564904"/>
            <a:chExt cx="8422747" cy="3672408"/>
          </a:xfrm>
        </p:grpSpPr>
        <p:pic>
          <p:nvPicPr>
            <p:cNvPr id="8" name="Рисунок 7" descr="плюшкин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79512" y="2597712"/>
              <a:ext cx="3105792" cy="3639600"/>
            </a:xfrm>
            <a:prstGeom prst="rect">
              <a:avLst/>
            </a:prstGeom>
          </p:spPr>
        </p:pic>
        <p:pic>
          <p:nvPicPr>
            <p:cNvPr id="9" name="Рисунок 8" descr="чичиков у плюшкина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940152" y="2564904"/>
              <a:ext cx="2662107" cy="3639600"/>
            </a:xfrm>
            <a:prstGeom prst="rect">
              <a:avLst/>
            </a:prstGeom>
          </p:spPr>
        </p:pic>
        <p:pic>
          <p:nvPicPr>
            <p:cNvPr id="10" name="Рисунок 9" descr="14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419872" y="2564904"/>
              <a:ext cx="2420334" cy="363960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45623" y="1556792"/>
            <a:ext cx="8193807" cy="3672408"/>
            <a:chOff x="749679" y="3573016"/>
            <a:chExt cx="8193807" cy="3672408"/>
          </a:xfrm>
        </p:grpSpPr>
        <p:pic>
          <p:nvPicPr>
            <p:cNvPr id="13" name="Рисунок 12" descr="24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49679" y="3573016"/>
              <a:ext cx="2593434" cy="3639600"/>
            </a:xfrm>
            <a:prstGeom prst="rect">
              <a:avLst/>
            </a:prstGeom>
          </p:spPr>
        </p:pic>
        <p:pic>
          <p:nvPicPr>
            <p:cNvPr id="14" name="Рисунок 13" descr="25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3563967" y="3573016"/>
              <a:ext cx="2562847" cy="3639600"/>
            </a:xfrm>
            <a:prstGeom prst="rect">
              <a:avLst/>
            </a:prstGeom>
          </p:spPr>
        </p:pic>
        <p:pic>
          <p:nvPicPr>
            <p:cNvPr id="15" name="Рисунок 14" descr="плюшкин, подбирающий забытое ведро.jp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6342197" y="3573016"/>
              <a:ext cx="2601289" cy="3672408"/>
            </a:xfrm>
            <a:prstGeom prst="rect">
              <a:avLst/>
            </a:prstGeom>
          </p:spPr>
        </p:pic>
      </p:grpSp>
      <p:sp>
        <p:nvSpPr>
          <p:cNvPr id="17" name="Пятиугольник 16"/>
          <p:cNvSpPr/>
          <p:nvPr/>
        </p:nvSpPr>
        <p:spPr>
          <a:xfrm>
            <a:off x="8661299" y="2564904"/>
            <a:ext cx="482701" cy="2572864"/>
          </a:xfrm>
          <a:prstGeom prst="homePlate">
            <a:avLst/>
          </a:prstGeom>
          <a:blipFill>
            <a:blip r:embed="rId11" cstate="email"/>
            <a:tile tx="0" ty="0" sx="100000" sy="100000" flip="none" algn="tl"/>
          </a:blip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633" y="5229200"/>
            <a:ext cx="6768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«Прореха на человечестве»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79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8723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rlak" panose="03040500020000020004" pitchFamily="66" charset="0"/>
              </a:rPr>
              <a:t>Вопросы для проницательных читателей</a:t>
            </a:r>
            <a:endParaRPr lang="ru-RU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urlak" panose="030405000200000200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18086"/>
            <a:ext cx="4104456" cy="2308324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indent="342900">
              <a:buBlip>
                <a:blip r:embed="rId2"/>
              </a:buBlip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Гоголь только этому герою дал биографию, рассказал о его прошлом, о том, как проходил процесс его деградации?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89262" y="1916832"/>
            <a:ext cx="5076056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lvl="0" indent="342900" algn="r">
              <a:buBlip>
                <a:blip r:embed="rId2"/>
              </a:buBlip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Известно, что пороки человека отражаются на его лице. Вглядимся в лицо Плюшкина: что Гоголь говорит о глазах Плюшкина?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855824"/>
            <a:ext cx="91440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 indent="342900">
              <a:buBlip>
                <a:blip r:embed="rId2"/>
              </a:buBlip>
            </a:pPr>
            <a:r>
              <a:rPr lang="ru-RU" sz="2400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мнение, что Плюшкин - это психически больной человек (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силлогомания</a:t>
            </a:r>
            <a:r>
              <a:rPr lang="ru-RU" sz="2400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патологическая тяга к собирательству): причиной может быть физическая или душевная травма и прочие изменения в психике. Во времена Гоголя таких людей «не жалели». А мы в XXI веке понимаем это? </a:t>
            </a:r>
          </a:p>
        </p:txBody>
      </p:sp>
    </p:spTree>
    <p:extLst>
      <p:ext uri="{BB962C8B-B14F-4D97-AF65-F5344CB8AC3E}">
        <p14:creationId xmlns:p14="http://schemas.microsoft.com/office/powerpoint/2010/main" xmlns="" val="5391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ChangeArrowheads="1"/>
          </p:cNvSpPr>
          <p:nvPr/>
        </p:nvSpPr>
        <p:spPr bwMode="gray">
          <a:xfrm rot="3419336">
            <a:off x="7014630" y="819195"/>
            <a:ext cx="923925" cy="10033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37" name="Rectangle 5"/>
          <p:cNvSpPr>
            <a:spLocks noChangeArrowheads="1"/>
          </p:cNvSpPr>
          <p:nvPr/>
        </p:nvSpPr>
        <p:spPr bwMode="gray">
          <a:xfrm rot="3383316">
            <a:off x="6186504" y="1861577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39" name="Rectangle 7"/>
          <p:cNvSpPr>
            <a:spLocks noChangeArrowheads="1"/>
          </p:cNvSpPr>
          <p:nvPr/>
        </p:nvSpPr>
        <p:spPr bwMode="gray">
          <a:xfrm rot="3419336">
            <a:off x="3717294" y="5200907"/>
            <a:ext cx="923925" cy="1003300"/>
          </a:xfrm>
          <a:prstGeom prst="rect">
            <a:avLst/>
          </a:prstGeom>
          <a:gradFill rotWithShape="1">
            <a:gsLst>
              <a:gs pos="87300">
                <a:schemeClr val="accent6">
                  <a:lumMod val="20000"/>
                  <a:lumOff val="80000"/>
                </a:schemeClr>
              </a:gs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41" name="Rectangle 9"/>
          <p:cNvSpPr>
            <a:spLocks noChangeArrowheads="1"/>
          </p:cNvSpPr>
          <p:nvPr/>
        </p:nvSpPr>
        <p:spPr bwMode="gray">
          <a:xfrm rot="3419336">
            <a:off x="5286437" y="2968660"/>
            <a:ext cx="923925" cy="1003300"/>
          </a:xfrm>
          <a:prstGeom prst="rect">
            <a:avLst/>
          </a:prstGeom>
          <a:gradFill rotWithShape="1">
            <a:gsLst>
              <a:gs pos="937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>
            <a:off x="573098" y="681530"/>
            <a:ext cx="6767360" cy="76944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rlak" panose="03040500020000020004" pitchFamily="66" charset="0"/>
              </a:rPr>
              <a:t>Шкала «деградации»</a:t>
            </a:r>
            <a:endParaRPr lang="en-US" altLang="ru-RU" sz="44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rlak" panose="03040500020000020004" pitchFamily="66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 rot="3383316">
            <a:off x="4495508" y="4115042"/>
            <a:ext cx="923925" cy="10033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2" descr="E:\ГИФ Мёртвые души\17 Андреев Владимир Антонович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451" y="76470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4163" y="1646712"/>
            <a:ext cx="1222083" cy="143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E:\ГИФ Мёртвые души\20 Далькевич Мечислав Михайлович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079" y="2809624"/>
            <a:ext cx="1019947" cy="11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E:\ГИФ Мёртвые души\18 Далькевич Мечислав Михайлович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366" y="3789040"/>
            <a:ext cx="1109967" cy="13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ГИФ Мёртвые души\102 Далькевич Мечислав Михайлович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0139"/>
            <a:ext cx="3097160" cy="436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6912" y="4941168"/>
            <a:ext cx="1639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25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Рисун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im16"/>
          <p:cNvPicPr>
            <a:picLocks noChangeAspect="1" noChangeArrowheads="1"/>
          </p:cNvPicPr>
          <p:nvPr/>
        </p:nvPicPr>
        <p:blipFill>
          <a:blip r:embed="rId3" cstate="email"/>
          <a:srcRect b="55520"/>
          <a:stretch>
            <a:fillRect/>
          </a:stretch>
        </p:blipFill>
        <p:spPr bwMode="auto">
          <a:xfrm>
            <a:off x="285720" y="0"/>
            <a:ext cx="157163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гоголь-маковский-манилов"/>
          <p:cNvPicPr>
            <a:picLocks noChangeAspect="1" noChangeArrowheads="1"/>
          </p:cNvPicPr>
          <p:nvPr/>
        </p:nvPicPr>
        <p:blipFill>
          <a:blip r:embed="rId4" cstate="email"/>
          <a:srcRect l="10143" t="20208" r="9211" b="46431"/>
          <a:stretch>
            <a:fillRect/>
          </a:stretch>
        </p:blipFill>
        <p:spPr bwMode="auto">
          <a:xfrm>
            <a:off x="285720" y="5143512"/>
            <a:ext cx="1571636" cy="171448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714488"/>
            <a:ext cx="1571636" cy="164307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85720" y="3429000"/>
            <a:ext cx="1571636" cy="1643074"/>
          </a:xfrm>
          <a:prstGeom prst="rect">
            <a:avLst/>
          </a:prstGeom>
          <a:noFill/>
        </p:spPr>
      </p:pic>
      <p:pic>
        <p:nvPicPr>
          <p:cNvPr id="9" name="Picture 4" descr="Картинка 45 из 2351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-1"/>
            <a:ext cx="1928794" cy="6858001"/>
          </a:xfrm>
          <a:prstGeom prst="rect">
            <a:avLst/>
          </a:prstGeom>
          <a:noFill/>
        </p:spPr>
      </p:pic>
      <p:pic>
        <p:nvPicPr>
          <p:cNvPr id="10" name="Picture 5" descr="гоголь-манилов бокл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0"/>
            <a:ext cx="1462960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гогль-кор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1520" y="1412777"/>
            <a:ext cx="1462960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гоголь-ноздрё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1520" y="2708921"/>
            <a:ext cx="146296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5" descr="гоголь-соб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51520" y="4077072"/>
            <a:ext cx="146296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8" descr="гоголь-п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5517232"/>
            <a:ext cx="1462960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2002928399"/>
              </p:ext>
            </p:extLst>
          </p:nvPr>
        </p:nvGraphicFramePr>
        <p:xfrm>
          <a:off x="1979712" y="0"/>
          <a:ext cx="71642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851920" y="2767280"/>
            <a:ext cx="3456384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0850" algn="ctr"/>
            <a:r>
              <a:rPr lang="ru-RU" sz="1600" b="1" dirty="0">
                <a:solidFill>
                  <a:srgbClr val="482400"/>
                </a:solidFill>
              </a:rPr>
              <a:t>Праздный мечтатель </a:t>
            </a:r>
          </a:p>
          <a:p>
            <a:pPr indent="450850" algn="ctr"/>
            <a:r>
              <a:rPr lang="ru-RU" sz="1600" b="1" dirty="0">
                <a:solidFill>
                  <a:srgbClr val="482400"/>
                </a:solidFill>
              </a:rPr>
              <a:t>Мелочный накопитель </a:t>
            </a:r>
          </a:p>
          <a:p>
            <a:pPr indent="450850" algn="ctr"/>
            <a:r>
              <a:rPr lang="ru-RU" sz="1600" b="1" dirty="0" smtClean="0">
                <a:solidFill>
                  <a:srgbClr val="482400"/>
                </a:solidFill>
              </a:rPr>
              <a:t>Прожигатель </a:t>
            </a:r>
            <a:r>
              <a:rPr lang="ru-RU" sz="1600" b="1" dirty="0">
                <a:solidFill>
                  <a:srgbClr val="482400"/>
                </a:solidFill>
              </a:rPr>
              <a:t>жизни </a:t>
            </a:r>
            <a:endParaRPr lang="ru-RU" sz="1600" b="1" dirty="0" smtClean="0">
              <a:solidFill>
                <a:srgbClr val="482400"/>
              </a:solidFill>
            </a:endParaRPr>
          </a:p>
          <a:p>
            <a:pPr indent="450850" algn="ctr"/>
            <a:r>
              <a:rPr lang="ru-RU" sz="1600" b="1" dirty="0">
                <a:solidFill>
                  <a:srgbClr val="482400"/>
                </a:solidFill>
              </a:rPr>
              <a:t>Кулак-эксплуататор </a:t>
            </a:r>
          </a:p>
          <a:p>
            <a:pPr indent="450850" algn="ctr"/>
            <a:r>
              <a:rPr lang="ru-RU" sz="1600" b="1" dirty="0">
                <a:solidFill>
                  <a:srgbClr val="482400"/>
                </a:solidFill>
              </a:rPr>
              <a:t>Отвратительный скряга </a:t>
            </a:r>
          </a:p>
        </p:txBody>
      </p:sp>
    </p:spTree>
    <p:extLst>
      <p:ext uri="{BB962C8B-B14F-4D97-AF65-F5344CB8AC3E}">
        <p14:creationId xmlns:p14="http://schemas.microsoft.com/office/powerpoint/2010/main" xmlns="" val="1597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66000"/>
                    </a14:imgEffect>
                    <a14:imgEffect>
                      <a14:brightnessContrast bright="38000" contrast="-6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8092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indent="457200"/>
            <a:r>
              <a:rPr lang="ru-RU" sz="4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Какое из качеств человеческого характера мне кажется наиболее </a:t>
            </a:r>
            <a:r>
              <a:rPr lang="ru-RU" sz="4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низменным, </a:t>
            </a:r>
            <a:r>
              <a:rPr lang="ru-RU" sz="4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я никогда не позволю ему поселиться в моей душе? </a:t>
            </a:r>
          </a:p>
        </p:txBody>
      </p:sp>
    </p:spTree>
    <p:extLst>
      <p:ext uri="{BB962C8B-B14F-4D97-AF65-F5344CB8AC3E}">
        <p14:creationId xmlns:p14="http://schemas.microsoft.com/office/powerpoint/2010/main" xmlns="" val="33498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08720"/>
            <a:ext cx="1812319" cy="2376264"/>
          </a:xfrm>
          <a:prstGeom prst="rect">
            <a:avLst/>
          </a:prstGeom>
          <a:ln>
            <a:noFill/>
          </a:ln>
          <a:effectLst>
            <a:glow rad="228600">
              <a:schemeClr val="tx2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755576" y="2708920"/>
            <a:ext cx="180020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Манилов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2996952"/>
            <a:ext cx="489654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Маршрут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героя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 descr="сканирова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620688"/>
            <a:ext cx="1800200" cy="2319264"/>
          </a:xfrm>
          <a:prstGeom prst="rect">
            <a:avLst/>
          </a:prstGeom>
          <a:ln>
            <a:noFill/>
          </a:ln>
          <a:effectLst>
            <a:glow rad="228600">
              <a:schemeClr val="tx2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Копия сканирован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908720"/>
            <a:ext cx="1788032" cy="2318457"/>
          </a:xfrm>
          <a:prstGeom prst="rect">
            <a:avLst/>
          </a:prstGeom>
          <a:ln>
            <a:noFill/>
          </a:ln>
          <a:effectLst>
            <a:glow rad="228600">
              <a:schemeClr val="tx2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сканирование000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39499" y="3822450"/>
            <a:ext cx="1584176" cy="2249319"/>
          </a:xfrm>
          <a:prstGeom prst="rect">
            <a:avLst/>
          </a:prstGeom>
          <a:ln>
            <a:noFill/>
          </a:ln>
          <a:effectLst>
            <a:glow rad="228600">
              <a:schemeClr val="tx2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Копия сканирование000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7904" y="3861048"/>
            <a:ext cx="1728191" cy="2232247"/>
          </a:xfrm>
          <a:prstGeom prst="rect">
            <a:avLst/>
          </a:prstGeom>
          <a:ln>
            <a:noFill/>
          </a:ln>
          <a:effectLst>
            <a:glow rad="228600">
              <a:schemeClr val="tx2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Выгнутая вверх стрелка 8"/>
          <p:cNvSpPr/>
          <p:nvPr/>
        </p:nvSpPr>
        <p:spPr>
          <a:xfrm rot="21205627">
            <a:off x="1555990" y="283263"/>
            <a:ext cx="2492421" cy="484398"/>
          </a:xfrm>
          <a:prstGeom prst="curvedDownArrow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465738">
            <a:off x="5244262" y="232919"/>
            <a:ext cx="2400873" cy="484398"/>
          </a:xfrm>
          <a:prstGeom prst="curvedDownArrow">
            <a:avLst>
              <a:gd name="adj1" fmla="val 25000"/>
              <a:gd name="adj2" fmla="val 54133"/>
              <a:gd name="adj3" fmla="val 25000"/>
            </a:avLst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55043">
            <a:off x="7642328" y="3266976"/>
            <a:ext cx="1853612" cy="484398"/>
          </a:xfrm>
          <a:prstGeom prst="curvedDownArrow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0516435">
            <a:off x="5145804" y="6165304"/>
            <a:ext cx="2290454" cy="484398"/>
          </a:xfrm>
          <a:prstGeom prst="curvedDownArrow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11122894">
            <a:off x="1766997" y="6076670"/>
            <a:ext cx="2266935" cy="559625"/>
          </a:xfrm>
          <a:prstGeom prst="curvedDownArrow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6603645" y="5495705"/>
            <a:ext cx="1584177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Собакевич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>
            <a:hlinkClick r:id="rId9" action="ppaction://hlinksldjump"/>
          </p:cNvPr>
          <p:cNvSpPr/>
          <p:nvPr/>
        </p:nvSpPr>
        <p:spPr>
          <a:xfrm>
            <a:off x="3707904" y="5517232"/>
            <a:ext cx="1728192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Плюшкин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6444208" y="2636912"/>
            <a:ext cx="180020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Ноздрёв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3635896" y="2348880"/>
            <a:ext cx="180020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Коробочка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9022" y="3717032"/>
            <a:ext cx="2995981" cy="22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15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9" grpId="0" animBg="1"/>
      <p:bldP spid="10" grpId="0" animBg="1"/>
      <p:bldP spid="11" grpId="0" animBg="1"/>
      <p:bldP spid="12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5616" y="1600200"/>
            <a:ext cx="75711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0"/>
              </a:spcBef>
              <a:buBlip>
                <a:blip r:embed="rId2"/>
              </a:buBlip>
            </a:pPr>
            <a:r>
              <a:rPr lang="ru-RU" dirty="0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связный ответ: «Дома и их обитатели» (Интерьеры помещичьих домов и описание усадеб в 2-6 главах).</a:t>
            </a:r>
          </a:p>
          <a:p>
            <a:pPr indent="457200" algn="just">
              <a:spcBef>
                <a:spcPts val="0"/>
              </a:spcBef>
              <a:buBlip>
                <a:blip r:embed="rId2"/>
              </a:buBlip>
            </a:pPr>
            <a:r>
              <a:rPr lang="ru-RU" dirty="0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Перечитать 7-10 главы, подумать над вопросом: «Чем отличается галерея портретов чиновников от галереи портретов помещиков?»</a:t>
            </a:r>
            <a:endParaRPr lang="ru-RU" dirty="0">
              <a:solidFill>
                <a:srgbClr val="4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5042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715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967334"/>
            <a:ext cx="6299565" cy="11817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283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42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reshka" panose="02000500030000020004" pitchFamily="2" charset="0"/>
              </a:rPr>
              <a:t>Благодарю за внимание!</a:t>
            </a:r>
            <a:endParaRPr lang="ru-RU" sz="5400" b="1" cap="none" spc="50" dirty="0">
              <a:ln w="11430"/>
              <a:solidFill>
                <a:srgbClr val="42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reshka" panose="02000500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4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мень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645024"/>
            <a:ext cx="2441451" cy="24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Рубан Т....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41879">
            <a:off x="7494272" y="3168580"/>
            <a:ext cx="551098" cy="83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3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анте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090" y="2924944"/>
            <a:ext cx="262391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60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Dante-ad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576" y="708533"/>
            <a:ext cx="4358892" cy="5736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79512" y="467827"/>
            <a:ext cx="4176142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Преддверие –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ничтожные души </a:t>
            </a:r>
          </a:p>
          <a:p>
            <a:pPr algn="ctr"/>
            <a:r>
              <a:rPr lang="ru-RU" alt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alt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(Лимб)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некрещеные </a:t>
            </a:r>
          </a:p>
          <a:p>
            <a:pPr algn="ctr"/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младенцы, добродетельные </a:t>
            </a:r>
          </a:p>
          <a:p>
            <a:pPr algn="ctr"/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язычники)</a:t>
            </a:r>
          </a:p>
          <a:p>
            <a:pPr algn="ctr"/>
            <a:r>
              <a:rPr lang="ru-RU" altLang="ru-RU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Грех </a:t>
            </a:r>
            <a:r>
              <a:rPr lang="ru-RU" altLang="ru-RU" sz="2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невоздержанности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alt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круг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сладострастники;</a:t>
            </a:r>
          </a:p>
          <a:p>
            <a:pPr algn="ctr"/>
            <a:r>
              <a:rPr lang="ru-RU" alt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круг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чревоугодники</a:t>
            </a:r>
          </a:p>
          <a:p>
            <a:pPr algn="ctr"/>
            <a:r>
              <a:rPr lang="ru-RU" alt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круг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скупцы и расточители;</a:t>
            </a:r>
          </a:p>
          <a:p>
            <a:pPr algn="ctr"/>
            <a:r>
              <a:rPr lang="ru-RU" alt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круг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гневливые.</a:t>
            </a:r>
          </a:p>
          <a:p>
            <a:pPr algn="ctr"/>
            <a:r>
              <a:rPr lang="ru-RU" alt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круг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еретики.</a:t>
            </a:r>
          </a:p>
          <a:p>
            <a:pPr algn="ctr"/>
            <a:r>
              <a:rPr lang="ru-RU" alt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alt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грех – насилие.</a:t>
            </a:r>
          </a:p>
          <a:p>
            <a:pPr algn="ctr"/>
            <a:r>
              <a:rPr lang="ru-RU" altLang="ru-RU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Грех </a:t>
            </a:r>
            <a:r>
              <a:rPr lang="ru-RU" altLang="ru-RU" sz="2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обман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alt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круг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сводники, льстецы, прорицатели, мздоимцы, лицемеры, воры, зачинщики раздора и пр.</a:t>
            </a:r>
          </a:p>
          <a:p>
            <a:pPr algn="ctr"/>
            <a:r>
              <a:rPr lang="ru-RU" alt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круг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предатели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altLang="ru-RU" sz="2200" dirty="0"/>
          </a:p>
        </p:txBody>
      </p:sp>
      <p:pic>
        <p:nvPicPr>
          <p:cNvPr id="4098" name="Picture 2" descr="C:\Users\Татьяна\Desktop\К открытому уроку\ГИФ Мёртвые души\17 Андреев Владимир Антонович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7062" y="135242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esktop\К открытому уроку\ГИФ Мёртвые души\18 Далькевич Мечислав Михайлович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30490"/>
            <a:ext cx="758076" cy="9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тьяна\Desktop\К открытому уроку\ГИФ Мёртвые души\50 Афанасьев Алексей Федорович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9978" y="2132856"/>
            <a:ext cx="755490" cy="9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тьяна\Desktop\К открытому уроку\ГИФ Мёртвые души\20 Далькевич Мечислав Михайлович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15174"/>
            <a:ext cx="798266" cy="89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тьяна\Desktop\К открытому уроку\ГИФ Мёртвые души\102 Далькевич Мечислав Михайлович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791" y="2216525"/>
            <a:ext cx="706983" cy="9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821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3" name="AutoShape 29"/>
          <p:cNvSpPr>
            <a:spLocks noChangeArrowheads="1"/>
          </p:cNvSpPr>
          <p:nvPr/>
        </p:nvSpPr>
        <p:spPr bwMode="auto">
          <a:xfrm>
            <a:off x="2065238" y="1613447"/>
            <a:ext cx="6595943" cy="4837646"/>
          </a:xfrm>
          <a:prstGeom prst="roundRect">
            <a:avLst>
              <a:gd name="adj" fmla="val 5208"/>
            </a:avLst>
          </a:prstGeom>
          <a:noFill/>
          <a:ln w="9525">
            <a:noFill/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noFill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урока: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2726" name="AutoShape 22"/>
          <p:cNvSpPr>
            <a:spLocks/>
          </p:cNvSpPr>
          <p:nvPr/>
        </p:nvSpPr>
        <p:spPr bwMode="blackWhite">
          <a:xfrm>
            <a:off x="2225121" y="1628800"/>
            <a:ext cx="6891751" cy="435978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1016105"/>
              <a:gd name="adj6" fmla="val -24898"/>
            </a:avLst>
          </a:prstGeom>
          <a:noFill/>
          <a:ln>
            <a:headEnd type="diamond" w="med" len="med"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sz="2400" i="1" dirty="0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вглядеться </a:t>
            </a:r>
            <a:r>
              <a:rPr lang="ru-RU" sz="2400" i="1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портретные характеристики </a:t>
            </a:r>
            <a:r>
              <a:rPr lang="ru-RU" sz="2400" i="1" dirty="0" smtClean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помещиков, созданные автором;</a:t>
            </a:r>
            <a:endParaRPr lang="en-US" sz="2400" b="1" i="1" dirty="0">
              <a:solidFill>
                <a:srgbClr val="4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28" name="AutoShape 24"/>
          <p:cNvSpPr>
            <a:spLocks/>
          </p:cNvSpPr>
          <p:nvPr/>
        </p:nvSpPr>
        <p:spPr bwMode="blackWhite">
          <a:xfrm>
            <a:off x="2358601" y="4271046"/>
            <a:ext cx="6595350" cy="380282"/>
          </a:xfrm>
          <a:prstGeom prst="callout2">
            <a:avLst>
              <a:gd name="adj1" fmla="val 25440"/>
              <a:gd name="adj2" fmla="val -1972"/>
              <a:gd name="adj3" fmla="val 25440"/>
              <a:gd name="adj4" fmla="val -13551"/>
              <a:gd name="adj5" fmla="val 434916"/>
              <a:gd name="adj6" fmla="val -26613"/>
            </a:avLst>
          </a:prstGeom>
          <a:noFill/>
          <a:ln>
            <a:headEnd type="diamond" w="med" len="med"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не только уродливые черты в этих характеристиках, но и положительные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задатки личности персонажа.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29" name="AutoShape 25"/>
          <p:cNvSpPr>
            <a:spLocks/>
          </p:cNvSpPr>
          <p:nvPr/>
        </p:nvSpPr>
        <p:spPr bwMode="blackWhite">
          <a:xfrm>
            <a:off x="2371187" y="2936275"/>
            <a:ext cx="6595350" cy="287261"/>
          </a:xfrm>
          <a:prstGeom prst="callout2">
            <a:avLst>
              <a:gd name="adj1" fmla="val 23685"/>
              <a:gd name="adj2" fmla="val -1963"/>
              <a:gd name="adj3" fmla="val 23685"/>
              <a:gd name="adj4" fmla="val -13218"/>
              <a:gd name="adj5" fmla="val 1083391"/>
              <a:gd name="adj6" fmla="val -27222"/>
            </a:avLst>
          </a:prstGeom>
          <a:noFill/>
          <a:ln>
            <a:headEnd type="diamond" w="med" len="med"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обратить внимание на художественные детали – «подсказки»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Гоголя;</a:t>
            </a:r>
            <a:endParaRPr lang="en-US" sz="24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945"/>
            <a:ext cx="642057" cy="814389"/>
          </a:xfrm>
          <a:prstGeom prst="ellipse">
            <a:avLst/>
          </a:prstGeom>
          <a:ln w="1016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961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544" y="260648"/>
            <a:ext cx="754039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CTT" pitchFamily="2" charset="0"/>
              </a:rPr>
              <a:t>Галерея портретов </a:t>
            </a:r>
          </a:p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CTT" pitchFamily="2" charset="0"/>
              </a:rPr>
              <a:t>помещиков</a:t>
            </a:r>
          </a:p>
          <a:p>
            <a:pPr algn="ctr"/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CTT" pitchFamily="2" charset="0"/>
              </a:rPr>
              <a:t>в поэме 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CTT" pitchFamily="2" charset="0"/>
              </a:rPr>
              <a:t> Гоголя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ch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3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352928" cy="4525963"/>
          </a:xfrm>
        </p:spPr>
        <p:txBody>
          <a:bodyPr>
            <a:normAutofit fontScale="92500" lnSpcReduction="20000"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dirty="0" err="1">
                <a:solidFill>
                  <a:srgbClr val="C00000"/>
                </a:solidFill>
              </a:rPr>
              <a:t>Галере́я</a:t>
            </a:r>
            <a:r>
              <a:rPr lang="ru-RU" dirty="0"/>
              <a:t> (фр. </a:t>
            </a:r>
            <a:r>
              <a:rPr lang="ru-RU" dirty="0" err="1"/>
              <a:t>galerie</a:t>
            </a:r>
            <a:r>
              <a:rPr lang="ru-RU" dirty="0"/>
              <a:t>, от итал. </a:t>
            </a:r>
            <a:r>
              <a:rPr lang="ru-RU" dirty="0" err="1"/>
              <a:t>galleria</a:t>
            </a:r>
            <a:r>
              <a:rPr lang="ru-RU" dirty="0"/>
              <a:t>) — вытянутое в длину крытое помещение или переход между частями здания или соседними зданиями</a:t>
            </a:r>
            <a:r>
              <a:rPr lang="ru-RU" dirty="0" smtClean="0"/>
              <a:t>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/>
              <a:t>Слово “галерея” в переносном значении имеет значение “длинный ряд, вереница типов</a:t>
            </a:r>
            <a:r>
              <a:rPr lang="ru-RU" dirty="0" smtClean="0"/>
              <a:t>”.</a:t>
            </a:r>
          </a:p>
          <a:p>
            <a:pPr marL="0" indent="457200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Как вы понимаете выражение</a:t>
            </a:r>
            <a:r>
              <a:rPr lang="ru-RU" dirty="0">
                <a:solidFill>
                  <a:srgbClr val="002060"/>
                </a:solidFill>
              </a:rPr>
              <a:t> “</a:t>
            </a:r>
            <a:r>
              <a:rPr lang="ru-RU" dirty="0" smtClean="0">
                <a:solidFill>
                  <a:srgbClr val="002060"/>
                </a:solidFill>
              </a:rPr>
              <a:t>галерея образов помещиков</a:t>
            </a:r>
            <a:r>
              <a:rPr lang="ru-RU" dirty="0">
                <a:solidFill>
                  <a:srgbClr val="002060"/>
                </a:solidFill>
              </a:rPr>
              <a:t>”? </a:t>
            </a:r>
            <a:r>
              <a:rPr lang="ru-RU" dirty="0" smtClean="0">
                <a:solidFill>
                  <a:srgbClr val="002060"/>
                </a:solidFill>
              </a:rPr>
              <a:t>Почему </a:t>
            </a:r>
            <a:r>
              <a:rPr lang="ru-RU" dirty="0">
                <a:solidFill>
                  <a:srgbClr val="002060"/>
                </a:solidFill>
              </a:rPr>
              <a:t>они объединены в одну </a:t>
            </a:r>
            <a:r>
              <a:rPr lang="ru-RU" dirty="0" smtClean="0">
                <a:solidFill>
                  <a:srgbClr val="002060"/>
                </a:solidFill>
              </a:rPr>
              <a:t>галерею литературных  типов?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5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967</Words>
  <Application>Microsoft Office PowerPoint</Application>
  <PresentationFormat>Экран (4:3)</PresentationFormat>
  <Paragraphs>116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Задачи урока: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Рубан</dc:creator>
  <cp:lastModifiedBy>Roman</cp:lastModifiedBy>
  <cp:revision>58</cp:revision>
  <dcterms:created xsi:type="dcterms:W3CDTF">2014-01-29T17:54:47Z</dcterms:created>
  <dcterms:modified xsi:type="dcterms:W3CDTF">2014-04-28T21:21:37Z</dcterms:modified>
</cp:coreProperties>
</file>