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3" r:id="rId2"/>
    <p:sldId id="264" r:id="rId3"/>
    <p:sldId id="265" r:id="rId4"/>
    <p:sldId id="282" r:id="rId5"/>
    <p:sldId id="283" r:id="rId6"/>
    <p:sldId id="284" r:id="rId7"/>
    <p:sldId id="289" r:id="rId8"/>
    <p:sldId id="290" r:id="rId9"/>
    <p:sldId id="291" r:id="rId10"/>
    <p:sldId id="292" r:id="rId11"/>
    <p:sldId id="297" r:id="rId12"/>
    <p:sldId id="298" r:id="rId13"/>
    <p:sldId id="299" r:id="rId14"/>
    <p:sldId id="300" r:id="rId15"/>
    <p:sldId id="293" r:id="rId16"/>
    <p:sldId id="294" r:id="rId17"/>
    <p:sldId id="295" r:id="rId18"/>
    <p:sldId id="296" r:id="rId19"/>
    <p:sldId id="285" r:id="rId20"/>
    <p:sldId id="286" r:id="rId21"/>
    <p:sldId id="287" r:id="rId22"/>
    <p:sldId id="288" r:id="rId23"/>
    <p:sldId id="281" r:id="rId24"/>
    <p:sldId id="262" r:id="rId25"/>
  </p:sldIdLst>
  <p:sldSz cx="9144000" cy="6858000" type="screen4x3"/>
  <p:notesSz cx="6761163" cy="9942513"/>
  <p:embeddedFontLst>
    <p:embeddedFont>
      <p:font typeface="Aharoni" charset="-79"/>
      <p:bold r:id="rId26"/>
    </p:embeddedFont>
    <p:embeddedFont>
      <p:font typeface="Calibri" pitchFamily="34" charset="0"/>
      <p:regular r:id="rId27"/>
      <p:bold r:id="rId28"/>
      <p:italic r:id="rId29"/>
      <p:boldItalic r:id="rId30"/>
    </p:embeddedFont>
  </p:embeddedFont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4294967295" orient="horz" pos="2160" userDrawn="1">
          <p15:clr>
            <a:srgbClr val="A4A3A4"/>
          </p15:clr>
        </p15:guide>
        <p15:guide id="4294967295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FF"/>
    <a:srgbClr val="009900"/>
    <a:srgbClr val="004200"/>
    <a:srgbClr val="800080"/>
    <a:srgbClr val="FF3399"/>
    <a:srgbClr val="CC0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25749-71A8-4A4A-A215-A6D5087472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82600253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7149-A9F6-465C-AD59-F680ED7EB5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78545565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920C-1DF2-4B5C-B5CF-DFE6AC59B5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25740175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2B488-E780-46AA-B1AD-ABB67192F3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80144456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8525D-1F39-4D7C-A6BC-3F8136B333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27390281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33CB3-DAB4-4ED6-A9B6-4719DD1D45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73458611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DB1BD-BA6E-45DD-886B-2113CA2596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984831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B0137-F697-42A0-AF3A-5EEF9A3F04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07356722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2F5DE-BF55-4EA2-A736-844107E526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20564157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EAE0F-D45D-47A6-B668-3D47B6E279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26569760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39378-288E-49D4-9ACB-6D3AE988FE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98320755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E070CD8-AC69-4597-8A05-3540765D0B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26" Type="http://schemas.openxmlformats.org/officeDocument/2006/relationships/slide" Target="slide22.xml"/><Relationship Id="rId3" Type="http://schemas.openxmlformats.org/officeDocument/2006/relationships/image" Target="../media/image4.png"/><Relationship Id="rId21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1.xml"/><Relationship Id="rId2" Type="http://schemas.openxmlformats.org/officeDocument/2006/relationships/image" Target="../media/image3.png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slide" Target="slide7.xml"/><Relationship Id="rId24" Type="http://schemas.openxmlformats.org/officeDocument/2006/relationships/slide" Target="slide20.xml"/><Relationship Id="rId5" Type="http://schemas.openxmlformats.org/officeDocument/2006/relationships/image" Target="../media/image6.png"/><Relationship Id="rId15" Type="http://schemas.openxmlformats.org/officeDocument/2006/relationships/slide" Target="slide11.xml"/><Relationship Id="rId23" Type="http://schemas.openxmlformats.org/officeDocument/2006/relationships/slide" Target="slide19.xml"/><Relationship Id="rId10" Type="http://schemas.openxmlformats.org/officeDocument/2006/relationships/slide" Target="slide6.xml"/><Relationship Id="rId19" Type="http://schemas.openxmlformats.org/officeDocument/2006/relationships/slide" Target="slide15.xml"/><Relationship Id="rId4" Type="http://schemas.openxmlformats.org/officeDocument/2006/relationships/image" Target="../media/image5.png"/><Relationship Id="rId9" Type="http://schemas.openxmlformats.org/officeDocument/2006/relationships/slide" Target="slide5.xml"/><Relationship Id="rId14" Type="http://schemas.openxmlformats.org/officeDocument/2006/relationships/slide" Target="slide10.xml"/><Relationship Id="rId22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stavki.com/pictures/1280x800/2012/Backgrounds_Rainbow_wallpaper_035527_.jpg" TargetMode="External"/><Relationship Id="rId2" Type="http://schemas.openxmlformats.org/officeDocument/2006/relationships/hyperlink" Target="http://s55.radikal.ru/i148/1101/23/f9deacdf3789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092950" y="6308725"/>
            <a:ext cx="1800225" cy="369888"/>
          </a:xfrm>
          <a:prstGeom prst="rect">
            <a:avLst/>
          </a:prstGeom>
          <a:solidFill>
            <a:srgbClr val="FFFFFF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1"/>
              <a:t>by A.V. Rezvykh</a:t>
            </a:r>
            <a:endParaRPr lang="ru-RU" sz="1800" b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₤200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1650" y="5949950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135313"/>
            <a:ext cx="9029700" cy="2555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en-US" sz="5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She    …...……..........     (work) </a:t>
            </a:r>
          </a:p>
          <a:p>
            <a:pPr algn="ctr">
              <a:defRPr/>
            </a:pPr>
            <a:r>
              <a:rPr lang="en-US" sz="5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 a clerk for 10 years before </a:t>
            </a:r>
          </a:p>
          <a:p>
            <a:pPr algn="ctr">
              <a:defRPr/>
            </a:pPr>
            <a:r>
              <a:rPr lang="en-US" sz="5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she …………(resign).</a:t>
            </a:r>
            <a:endParaRPr lang="ru-RU" sz="5000" dirty="0">
              <a:solidFill>
                <a:srgbClr val="CC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250" y="3352800"/>
            <a:ext cx="5184775" cy="679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b="1" dirty="0">
                <a:solidFill>
                  <a:schemeClr val="tx1"/>
                </a:solidFill>
              </a:rPr>
              <a:t>had been working</a:t>
            </a:r>
            <a:endParaRPr lang="ru-RU" sz="5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875" y="4829175"/>
            <a:ext cx="2592388" cy="6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b="1" dirty="0">
                <a:solidFill>
                  <a:schemeClr val="tx1"/>
                </a:solidFill>
              </a:rPr>
              <a:t>resigned</a:t>
            </a:r>
            <a:endParaRPr lang="ru-RU" sz="5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421" y="127815"/>
            <a:ext cx="7020192" cy="258532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Past Simple, Past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Perfect or Past Perfect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Continuous?</a:t>
            </a:r>
            <a:endParaRPr lang="ru-RU" sz="5400" b="1" dirty="0">
              <a:ln/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27988" y="5805488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8551" y="3220165"/>
            <a:ext cx="8520602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5400" b="1" dirty="0">
                <a:ln/>
                <a:solidFill>
                  <a:schemeClr val="accent4"/>
                </a:solidFill>
              </a:rPr>
              <a:t>It was very noisy next door.</a:t>
            </a:r>
          </a:p>
          <a:p>
            <a:pPr algn="ctr">
              <a:defRPr/>
            </a:pPr>
            <a:r>
              <a:rPr lang="en-US" sz="5400" b="1" dirty="0">
                <a:ln/>
                <a:solidFill>
                  <a:schemeClr val="accent4"/>
                </a:solidFill>
              </a:rPr>
              <a:t>Our neighbours ……………</a:t>
            </a:r>
          </a:p>
          <a:p>
            <a:pPr algn="ctr">
              <a:defRPr/>
            </a:pPr>
            <a:r>
              <a:rPr lang="en-US" sz="5400" b="1" dirty="0">
                <a:ln/>
                <a:solidFill>
                  <a:schemeClr val="accent4"/>
                </a:solidFill>
              </a:rPr>
              <a:t>(have) a party.</a:t>
            </a:r>
            <a:endParaRPr lang="ru-RU" sz="5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37150" y="4224338"/>
            <a:ext cx="3632200" cy="5762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b="1" dirty="0">
                <a:solidFill>
                  <a:srgbClr val="0070C0"/>
                </a:solidFill>
              </a:rPr>
              <a:t>were having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8363" y="3333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3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5638" y="165100"/>
            <a:ext cx="7686675" cy="2586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Continuous, </a:t>
            </a:r>
          </a:p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Perfect or </a:t>
            </a:r>
          </a:p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Perfect Continuous?</a:t>
            </a:r>
            <a:endParaRPr lang="ru-RU" sz="54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27988" y="5805488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6563" y="3368547"/>
            <a:ext cx="8489440" cy="240065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We were good friends. We</a:t>
            </a:r>
          </a:p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   ……..       (know) each other </a:t>
            </a:r>
          </a:p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for years.</a:t>
            </a:r>
            <a:endParaRPr lang="ru-RU" sz="5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2263" y="4281488"/>
            <a:ext cx="3313112" cy="5746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b="1" dirty="0">
                <a:solidFill>
                  <a:srgbClr val="0070C0"/>
                </a:solidFill>
              </a:rPr>
              <a:t>had known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5638" y="165100"/>
            <a:ext cx="7686675" cy="2586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Continuous, </a:t>
            </a:r>
          </a:p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Perfect or </a:t>
            </a:r>
          </a:p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Perfect Continuous?</a:t>
            </a:r>
            <a:endParaRPr lang="ru-RU" sz="54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8363" y="3333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3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218363" y="3333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3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27988" y="5805488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5260" y="3207906"/>
            <a:ext cx="8978740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John and I when for a walk.</a:t>
            </a:r>
          </a:p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I had difficulty keeping up with </a:t>
            </a:r>
          </a:p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him because he …………</a:t>
            </a:r>
          </a:p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…….. (walk) so fast. </a:t>
            </a:r>
            <a:endParaRPr lang="ru-RU" sz="5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59413" y="4941888"/>
            <a:ext cx="2882900" cy="5762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b="1" dirty="0">
                <a:solidFill>
                  <a:srgbClr val="0070C0"/>
                </a:solidFill>
              </a:rPr>
              <a:t>had been 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5638" y="165100"/>
            <a:ext cx="7686675" cy="2586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Continuous, </a:t>
            </a:r>
          </a:p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Perfect or </a:t>
            </a:r>
          </a:p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Perfect Continuous?</a:t>
            </a:r>
            <a:endParaRPr lang="ru-RU" sz="54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5638" y="5591175"/>
            <a:ext cx="2882900" cy="5762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b="1" dirty="0">
                <a:solidFill>
                  <a:srgbClr val="0070C0"/>
                </a:solidFill>
              </a:rPr>
              <a:t>walking </a:t>
            </a:r>
            <a:endParaRPr lang="ru-RU" sz="5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27988" y="5805488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52" y="3308171"/>
            <a:ext cx="9036448" cy="240065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Jim was on his hands and knees </a:t>
            </a:r>
          </a:p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on the floor. He …………….</a:t>
            </a:r>
          </a:p>
          <a:p>
            <a:pPr algn="ctr">
              <a:defRPr/>
            </a:pPr>
            <a:r>
              <a:rPr lang="en-US" sz="5000" b="1" dirty="0">
                <a:ln/>
                <a:solidFill>
                  <a:schemeClr val="accent4"/>
                </a:solidFill>
              </a:rPr>
              <a:t>(look) for his contact lens.</a:t>
            </a:r>
            <a:endParaRPr lang="ru-RU" sz="5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825" y="4221163"/>
            <a:ext cx="3703638" cy="5746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b="1" dirty="0">
                <a:solidFill>
                  <a:srgbClr val="0070C0"/>
                </a:solidFill>
              </a:rPr>
              <a:t>was looking 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5638" y="165100"/>
            <a:ext cx="7686675" cy="2586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Continuous, </a:t>
            </a:r>
          </a:p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Perfect or </a:t>
            </a:r>
          </a:p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 Perfect Continuous?</a:t>
            </a:r>
            <a:endParaRPr lang="ru-RU" sz="54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8363" y="3333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3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4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61063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0033" y="2132856"/>
            <a:ext cx="8303876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She had been living in </a:t>
            </a:r>
          </a:p>
          <a:p>
            <a:pPr algn="ctr">
              <a:defRPr/>
            </a:pPr>
            <a:r>
              <a:rPr lang="en-US" sz="50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Madrid</a:t>
            </a:r>
            <a:r>
              <a:rPr lang="en-US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 only a short time but </a:t>
            </a:r>
          </a:p>
          <a:p>
            <a:pPr algn="ctr">
              <a:defRPr/>
            </a:pPr>
            <a:r>
              <a:rPr lang="en-US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she knew the city very well.</a:t>
            </a:r>
            <a:endParaRPr lang="ru-RU" sz="5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9718" y="4653136"/>
            <a:ext cx="7564507" cy="16312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Where had she been living </a:t>
            </a:r>
          </a:p>
          <a:p>
            <a:pPr algn="ctr">
              <a:defRPr/>
            </a:pPr>
            <a:r>
              <a:rPr lang="en-US" sz="5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only a short time?</a:t>
            </a:r>
            <a:endParaRPr lang="ru-RU" sz="5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400" y="58738"/>
            <a:ext cx="7011988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Put the question to the </a:t>
            </a:r>
          </a:p>
          <a:p>
            <a:pPr algn="ctr">
              <a:defRPr/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underlined word </a:t>
            </a:r>
            <a:endParaRPr lang="ru-RU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4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49950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33964" y="2271161"/>
            <a:ext cx="732796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James was out of breath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as he had been </a:t>
            </a:r>
            <a:r>
              <a:rPr lang="en-US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running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.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1275" y="4519502"/>
            <a:ext cx="8233344" cy="8617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What had James been doing?</a:t>
            </a:r>
            <a:endParaRPr lang="ru-RU" sz="5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400" y="58738"/>
            <a:ext cx="7011988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Put the question to the </a:t>
            </a:r>
          </a:p>
          <a:p>
            <a:pPr algn="ctr">
              <a:defRPr/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underlined word </a:t>
            </a:r>
            <a:endParaRPr lang="ru-RU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4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27988" y="5805488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8946" y="2427030"/>
            <a:ext cx="7244291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Kate had just got </a:t>
            </a:r>
            <a:r>
              <a:rPr lang="en-US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home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when I phoned.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9796" y="4311550"/>
            <a:ext cx="761650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Where had Kate just got </a:t>
            </a:r>
          </a:p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when you phoned?</a:t>
            </a:r>
            <a:endParaRPr lang="ru-RU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400" y="58738"/>
            <a:ext cx="7011988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Put the question to the </a:t>
            </a:r>
          </a:p>
          <a:p>
            <a:pPr algn="ctr">
              <a:defRPr/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underlined word </a:t>
            </a:r>
            <a:endParaRPr lang="ru-RU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4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27725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197687"/>
            <a:ext cx="7462299" cy="21698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When we got home last night,</a:t>
            </a:r>
          </a:p>
          <a:p>
            <a:pPr algn="ctr">
              <a:defRPr/>
            </a:pPr>
            <a:r>
              <a:rPr lang="en-US" sz="4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we found that </a:t>
            </a:r>
            <a:r>
              <a:rPr lang="en-US" sz="45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somebody</a:t>
            </a:r>
            <a:r>
              <a:rPr lang="en-US" sz="4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 had </a:t>
            </a:r>
          </a:p>
          <a:p>
            <a:pPr algn="ctr">
              <a:defRPr/>
            </a:pPr>
            <a:r>
              <a:rPr lang="en-US" sz="4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broken into the flat.</a:t>
            </a:r>
            <a:endParaRPr lang="ru-RU" sz="45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9608" y="4727990"/>
            <a:ext cx="8686105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Who had broken into the </a:t>
            </a:r>
            <a:r>
              <a:rPr lang="en-US" sz="45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flat?</a:t>
            </a:r>
            <a:endParaRPr lang="ru-RU" sz="45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400" y="58738"/>
            <a:ext cx="7011988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Put the question to the </a:t>
            </a:r>
          </a:p>
          <a:p>
            <a:pPr algn="ctr">
              <a:defRPr/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underlined word </a:t>
            </a:r>
            <a:endParaRPr lang="ru-RU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5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48745"/>
            <a:ext cx="8217313" cy="286232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When/gone/Sarah/</a:t>
            </a:r>
          </a:p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/the/at/party/home/Paul/</a:t>
            </a:r>
          </a:p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arrived/had/already.</a:t>
            </a:r>
            <a:endParaRPr lang="ru-RU" sz="5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49950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8809" y="2382777"/>
            <a:ext cx="7964040" cy="286232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Sarah arrived at </a:t>
            </a:r>
          </a:p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party, Paul had </a:t>
            </a:r>
          </a:p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already gone home.</a:t>
            </a:r>
            <a:endParaRPr lang="ru-RU" sz="52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0360"/>
            <a:ext cx="7558801" cy="17543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10000"/>
                  </a:schemeClr>
                </a:solidFill>
              </a:rPr>
              <a:t>Put words in the right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10000"/>
                  </a:schemeClr>
                </a:solidFill>
              </a:rPr>
              <a:t>order to make a sentence</a:t>
            </a:r>
            <a:endParaRPr lang="ru-RU" sz="5400" b="1" dirty="0">
              <a:ln/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6729413" y="296863"/>
            <a:ext cx="2046287" cy="119856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613275" y="296863"/>
            <a:ext cx="2087563" cy="118586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411413" y="331788"/>
            <a:ext cx="2136775" cy="1152525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0825" y="288925"/>
            <a:ext cx="2117725" cy="123825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1413" y="250825"/>
            <a:ext cx="2136775" cy="12763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29413" y="5218113"/>
            <a:ext cx="2087562" cy="127793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4950" y="5259388"/>
            <a:ext cx="2133600" cy="123031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9238" y="1530623"/>
            <a:ext cx="2130425" cy="12207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6538" y="2836863"/>
            <a:ext cx="2117725" cy="115252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4157" y="4056062"/>
            <a:ext cx="2149475" cy="116681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35600" y="1619250"/>
            <a:ext cx="2136775" cy="11731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11413" y="1549401"/>
            <a:ext cx="2136775" cy="1217612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93950" y="2776538"/>
            <a:ext cx="2143125" cy="1217613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27288" y="3986832"/>
            <a:ext cx="2095500" cy="1233488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11950" y="1576388"/>
            <a:ext cx="2087563" cy="115252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19888" y="2859088"/>
            <a:ext cx="2087562" cy="115093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697663" y="4079876"/>
            <a:ext cx="2085975" cy="115252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805863" y="269875"/>
            <a:ext cx="87312" cy="6315075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97400" y="5264150"/>
            <a:ext cx="2087563" cy="1254125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586288" y="1559718"/>
            <a:ext cx="2087563" cy="120888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08513" y="2835276"/>
            <a:ext cx="2087562" cy="1176338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30738" y="4046540"/>
            <a:ext cx="1992312" cy="1189036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3096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6438" y="258763"/>
            <a:ext cx="107950" cy="628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4638" y="285750"/>
            <a:ext cx="107950" cy="62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69875"/>
            <a:ext cx="109537" cy="631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9700" y="250825"/>
            <a:ext cx="109538" cy="63341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201613" y="1500188"/>
            <a:ext cx="8555037" cy="53975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3104" name="Picture 1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2888" y="2752725"/>
            <a:ext cx="8577262" cy="793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3997325"/>
            <a:ext cx="8577262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1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5186363"/>
            <a:ext cx="8577262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775" y="6500813"/>
            <a:ext cx="8577263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1300" y="246063"/>
            <a:ext cx="8577263" cy="793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7" name="Скругленный прямоугольник 36"/>
          <p:cNvSpPr/>
          <p:nvPr/>
        </p:nvSpPr>
        <p:spPr>
          <a:xfrm>
            <a:off x="2452688" y="5272088"/>
            <a:ext cx="2136775" cy="1217612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846" y="394185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7" action="ppaction://hlinksldjump"/>
              </a:rPr>
              <a:t>₤100</a:t>
            </a:r>
            <a:endParaRPr lang="ru-RU" sz="4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673746" y="416653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8" action="ppaction://hlinksldjump"/>
              </a:rPr>
              <a:t>₤100</a:t>
            </a:r>
            <a:endParaRPr lang="ru-RU" sz="4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80522" y="416652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9" action="ppaction://hlinksldjump"/>
              </a:rPr>
              <a:t>₤100</a:t>
            </a:r>
            <a:endParaRPr lang="ru-RU" sz="4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912446" y="416653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0" action="ppaction://hlinksldjump"/>
              </a:rPr>
              <a:t>₤100</a:t>
            </a:r>
            <a:endParaRPr lang="ru-RU" sz="4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74339" y="1780014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1" action="ppaction://hlinksldjump"/>
              </a:rPr>
              <a:t>₤200</a:t>
            </a:r>
            <a:endParaRPr lang="ru-RU" sz="4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659533" y="1780014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2" action="ppaction://hlinksldjump"/>
              </a:rPr>
              <a:t>₤200</a:t>
            </a:r>
            <a:endParaRPr lang="ru-RU" sz="4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755505" y="1780014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3" action="ppaction://hlinksldjump"/>
              </a:rPr>
              <a:t>₤200</a:t>
            </a:r>
            <a:endParaRPr lang="ru-RU" sz="4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885459" y="1780014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4" action="ppaction://hlinksldjump"/>
              </a:rPr>
              <a:t>₤200</a:t>
            </a:r>
            <a:endParaRPr lang="ru-RU" sz="4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74339" y="3034139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5" action="ppaction://hlinksldjump"/>
              </a:rPr>
              <a:t>₤300</a:t>
            </a:r>
            <a:endParaRPr lang="ru-RU" sz="4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659533" y="3019057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6" action="ppaction://hlinksldjump"/>
              </a:rPr>
              <a:t>₤300</a:t>
            </a:r>
            <a:endParaRPr lang="ru-RU" sz="4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764558" y="3034139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7" action="ppaction://hlinksldjump"/>
              </a:rPr>
              <a:t>₤300</a:t>
            </a:r>
            <a:endParaRPr lang="ru-RU" sz="4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914678" y="3020278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8" action="ppaction://hlinksldjump"/>
              </a:rPr>
              <a:t>₤300</a:t>
            </a:r>
            <a:endParaRPr lang="ru-RU" sz="4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74339" y="4231908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19" action="ppaction://hlinksldjump"/>
              </a:rPr>
              <a:t>₤400</a:t>
            </a:r>
            <a:endParaRPr lang="ru-RU" sz="4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635722" y="4231908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20" action="ppaction://hlinksldjump"/>
              </a:rPr>
              <a:t>₤400</a:t>
            </a:r>
            <a:endParaRPr lang="ru-RU" sz="4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803603" y="4229526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21" action="ppaction://hlinksldjump"/>
              </a:rPr>
              <a:t>₤400</a:t>
            </a:r>
            <a:endParaRPr lang="ru-RU" sz="4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939905" y="4207301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22" action="ppaction://hlinksldjump"/>
              </a:rPr>
              <a:t>₤400</a:t>
            </a:r>
            <a:endParaRPr lang="ru-RU" sz="4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85924" y="5537684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23" action="ppaction://hlinksldjump"/>
              </a:rPr>
              <a:t>₤500</a:t>
            </a:r>
            <a:endParaRPr lang="ru-RU" sz="4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670176" y="5537685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24" action="ppaction://hlinksldjump"/>
              </a:rPr>
              <a:t>₤500</a:t>
            </a:r>
            <a:endParaRPr lang="ru-RU" sz="48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778376" y="5537686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25" action="ppaction://hlinksldjump"/>
              </a:rPr>
              <a:t>₤500</a:t>
            </a:r>
            <a:endParaRPr lang="ru-RU" sz="4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938244" y="5539641"/>
            <a:ext cx="163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hlinkClick r:id="rId26" action="ppaction://hlinksldjump"/>
              </a:rPr>
              <a:t>₤500</a:t>
            </a:r>
            <a:endParaRPr lang="ru-RU" sz="4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9717" y="2345972"/>
            <a:ext cx="8244565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big mistake/soon/I/but/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thing/right/the/had</a:t>
            </a: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made/I/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that/</a:t>
            </a:r>
            <a:r>
              <a:rPr lang="en-US" sz="5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realised</a:t>
            </a: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/at</a:t>
            </a: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first/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had</a:t>
            </a: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done/I/thought.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49950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886" y="2302776"/>
            <a:ext cx="8571577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 first I thought I had done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right thing, but I soon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realised that I had made 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big mistake.</a:t>
            </a:r>
            <a:endParaRPr lang="ru-RU" sz="5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5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40360"/>
            <a:ext cx="7558801" cy="17543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10000"/>
                  </a:schemeClr>
                </a:solidFill>
              </a:rPr>
              <a:t>Put words in the right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10000"/>
                  </a:schemeClr>
                </a:solidFill>
              </a:rPr>
              <a:t>order to make a sentence</a:t>
            </a:r>
            <a:endParaRPr lang="ru-RU" sz="5400" b="1" dirty="0">
              <a:ln/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4835" y="2320367"/>
            <a:ext cx="7802136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had/tennis/been/rain/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playing/for/about/an/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when/hour/it/half/started/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to/ heavily/we.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08675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0375" y="2492896"/>
            <a:ext cx="8687250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We’d been playing tennis for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about half an hour when it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started to rain heavily.</a:t>
            </a:r>
            <a:endParaRPr lang="ru-RU" sz="5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5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40360"/>
            <a:ext cx="7558801" cy="17543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10000"/>
                  </a:schemeClr>
                </a:solidFill>
              </a:rPr>
              <a:t>Put words in the right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10000"/>
                  </a:schemeClr>
                </a:solidFill>
              </a:rPr>
              <a:t>order to make a sentence</a:t>
            </a:r>
            <a:endParaRPr lang="ru-RU" sz="5400" b="1" dirty="0">
              <a:ln/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599" y="2184035"/>
            <a:ext cx="8513869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went/George/been/to/the/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sometime/doctor/last Friday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because/feeling/he/hadn’t/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for/well.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27988" y="5805488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2947" y="2196341"/>
            <a:ext cx="8424422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George went to the doctor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last Friday because he 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hadn’t been feeling well for 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time.</a:t>
            </a:r>
            <a:endParaRPr lang="ru-RU" sz="5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</a:t>
            </a:r>
            <a:r>
              <a:rPr lang="en-US" sz="4800" b="1" dirty="0">
                <a:solidFill>
                  <a:schemeClr val="tx1"/>
                </a:solidFill>
              </a:rPr>
              <a:t>5</a:t>
            </a:r>
            <a:r>
              <a:rPr lang="ru-RU" sz="4800" b="1" dirty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0360"/>
            <a:ext cx="7558801" cy="17543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10000"/>
                  </a:schemeClr>
                </a:solidFill>
              </a:rPr>
              <a:t>Put words in the right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10000"/>
                  </a:schemeClr>
                </a:solidFill>
              </a:rPr>
              <a:t>order to make a sentence</a:t>
            </a:r>
            <a:endParaRPr lang="ru-RU" sz="5400" b="1" dirty="0">
              <a:ln/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/>
          </a:blip>
          <a:srcRect/>
          <a:stretch/>
        </p:blipFill>
        <p:spPr>
          <a:xfrm>
            <a:off x="1115616" y="836712"/>
            <a:ext cx="6984776" cy="5163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468313" y="476250"/>
            <a:ext cx="8351837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/>
              <a:t> </a:t>
            </a:r>
            <a:r>
              <a:rPr lang="ru-RU" altLang="ru-RU" sz="2400" b="1" dirty="0">
                <a:cs typeface="Aharoni" panose="02010803020104030203" pitchFamily="2" charset="-79"/>
              </a:rPr>
              <a:t>Интернет ресурсы: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1. Учебное пособие</a:t>
            </a:r>
            <a:r>
              <a:rPr lang="en-US" alt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– “Grammar and Vocabulary”, pre-intermediate to intermediate. </a:t>
            </a:r>
            <a:r>
              <a:rPr lang="ru-RU" alt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Издательство Макмиллан.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2. фон - </a:t>
            </a:r>
            <a:r>
              <a:rPr lang="ru-RU" altLang="ru-RU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http://s55.radikal.ru/i148/1101/23/f9deacdf3789.jpg</a:t>
            </a:r>
            <a:r>
              <a:rPr lang="ru-RU" alt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3. картинка для создания рамки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http://www.zastavki.com/pictures/1280x800/2012/Backgrounds_Rainbow_wallpaper_035527_.jpg</a:t>
            </a:r>
            <a:endParaRPr lang="ru-RU" alt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₤100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1394" y="2129556"/>
            <a:ext cx="8304454" cy="249299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went back to your home</a:t>
            </a:r>
          </a:p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after many years. It wasn’t</a:t>
            </a:r>
          </a:p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same as before.</a:t>
            </a:r>
            <a:endParaRPr lang="ru-RU" sz="5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881144"/>
            <a:ext cx="6918882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had changed a lot.</a:t>
            </a:r>
            <a:endParaRPr lang="ru-RU" sz="6000" b="1" dirty="0">
              <a:ln w="11430"/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45463" y="5949950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4934287"/>
            <a:ext cx="5291834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It/change/a/lot.</a:t>
            </a:r>
            <a:endParaRPr lang="ru-RU" sz="6000" b="1" dirty="0">
              <a:ln w="11430"/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7681" y="116632"/>
            <a:ext cx="7686720" cy="17543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Past Perfect or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Past Perfect Continuous?</a:t>
            </a:r>
            <a:endParaRPr lang="ru-RU" sz="5400" b="1" dirty="0">
              <a:ln/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₤100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9039" y="2362422"/>
            <a:ext cx="8578054" cy="169277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offered Sue something </a:t>
            </a:r>
          </a:p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eat, but she wasn’t hungry.</a:t>
            </a:r>
            <a:endParaRPr lang="ru-RU" sz="5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1992" y="4587520"/>
            <a:ext cx="8568243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6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had just had breakfast.</a:t>
            </a:r>
            <a:endParaRPr lang="ru-RU" sz="5600" b="1" dirty="0">
              <a:ln w="11430"/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49950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1992" y="4734643"/>
            <a:ext cx="8100807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She/just/have/breakfast.</a:t>
            </a:r>
            <a:endParaRPr lang="ru-RU" sz="6000" b="1" dirty="0">
              <a:ln w="11430"/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505" y="75769"/>
            <a:ext cx="7686720" cy="17543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Past Perfect or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Past Perfect Continuous?</a:t>
            </a:r>
            <a:endParaRPr lang="ru-RU" sz="5400" b="1" dirty="0">
              <a:ln/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₤100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204864"/>
            <a:ext cx="8916993" cy="249299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two boys came  into the </a:t>
            </a:r>
          </a:p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house. They had a football and</a:t>
            </a:r>
          </a:p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they were both very tired.</a:t>
            </a:r>
            <a:endParaRPr lang="ru-RU" sz="5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2530" y="4869239"/>
            <a:ext cx="7326043" cy="181588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6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had been playing </a:t>
            </a:r>
          </a:p>
          <a:p>
            <a:pPr algn="ctr" eaLnBrk="1" hangingPunct="1">
              <a:defRPr/>
            </a:pPr>
            <a:r>
              <a:rPr lang="en-US" sz="56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football.</a:t>
            </a:r>
            <a:endParaRPr lang="ru-RU" sz="5600" b="1" dirty="0">
              <a:ln w="11430"/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24550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59507" y="4920376"/>
            <a:ext cx="6402715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They/play/football.</a:t>
            </a:r>
            <a:endParaRPr lang="ru-RU" sz="6000" b="1" dirty="0">
              <a:ln w="11430"/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1853" y="100604"/>
            <a:ext cx="7686720" cy="17543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Past Perfect or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Past Perfect Continuous?</a:t>
            </a:r>
            <a:endParaRPr lang="ru-RU" sz="5400" b="1" dirty="0">
              <a:ln/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₤100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1347" y="2223458"/>
            <a:ext cx="8395760" cy="249299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I got home, Tom was </a:t>
            </a:r>
          </a:p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sitting in front of TV. He had</a:t>
            </a:r>
          </a:p>
          <a:p>
            <a:pPr algn="ctr" eaLnBrk="1" hangingPunct="1">
              <a:defRPr/>
            </a:pPr>
            <a:r>
              <a:rPr lang="en-US" sz="5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just turned it off.</a:t>
            </a:r>
            <a:endParaRPr lang="ru-RU" sz="5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470" y="4716448"/>
            <a:ext cx="8383928" cy="18158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6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had been watching </a:t>
            </a:r>
          </a:p>
          <a:p>
            <a:pPr algn="ctr" eaLnBrk="1" hangingPunct="1">
              <a:defRPr/>
            </a:pPr>
            <a:r>
              <a:rPr lang="en-US" sz="56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film.</a:t>
            </a:r>
            <a:endParaRPr lang="ru-RU" sz="5600" b="1" dirty="0">
              <a:ln w="11430"/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27988" y="5805488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8019" y="4691172"/>
            <a:ext cx="5610831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6000" b="1" dirty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He/watch/a film.</a:t>
            </a:r>
            <a:endParaRPr lang="ru-RU" sz="6000" b="1" dirty="0">
              <a:ln w="11430"/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505" y="75769"/>
            <a:ext cx="7686720" cy="17543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Past Perfect or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Past Perfect Continuous?</a:t>
            </a:r>
            <a:endParaRPr lang="ru-RU" sz="5400" b="1" dirty="0">
              <a:ln/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₤200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48638" y="5946775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28421" y="127815"/>
            <a:ext cx="7020192" cy="258532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Past Simple, Past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Perfect or Past Perfect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Continuous?</a:t>
            </a:r>
            <a:endParaRPr lang="ru-RU" sz="5400" b="1" dirty="0">
              <a:ln/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5475" y="3213100"/>
            <a:ext cx="8347075" cy="2862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 …………. (leave) by </a:t>
            </a:r>
          </a:p>
          <a:p>
            <a:pPr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time I …… (get) </a:t>
            </a:r>
          </a:p>
          <a:p>
            <a:pPr algn="ctr"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there.</a:t>
            </a:r>
            <a:endParaRPr lang="ru-RU" sz="6000" dirty="0">
              <a:solidFill>
                <a:srgbClr val="CC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613" y="3397250"/>
            <a:ext cx="3313112" cy="679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tx1"/>
                </a:solidFill>
              </a:rPr>
              <a:t>had left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6850" y="4286250"/>
            <a:ext cx="1584325" cy="679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tx1"/>
                </a:solidFill>
              </a:rPr>
              <a:t>got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₤200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49950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7338" y="3087688"/>
            <a:ext cx="8650287" cy="2862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She …….(be) sad because</a:t>
            </a:r>
          </a:p>
          <a:p>
            <a:pPr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she ………….. (fail) the </a:t>
            </a:r>
          </a:p>
          <a:p>
            <a:pPr algn="ctr"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test.</a:t>
            </a:r>
            <a:endParaRPr lang="ru-RU" sz="6000" dirty="0">
              <a:solidFill>
                <a:srgbClr val="CC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2275" y="3289300"/>
            <a:ext cx="1728788" cy="679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tx1"/>
                </a:solidFill>
              </a:rPr>
              <a:t>was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813" y="4170363"/>
            <a:ext cx="3600450" cy="681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tx1"/>
                </a:solidFill>
              </a:rPr>
              <a:t>had failed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421" y="127815"/>
            <a:ext cx="7020192" cy="258532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Past Simple, Past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Perfect or Past Perfect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Continuous?</a:t>
            </a:r>
            <a:endParaRPr lang="ru-RU" sz="5400" b="1" dirty="0">
              <a:ln/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08850" y="282575"/>
            <a:ext cx="1628775" cy="84296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tx1"/>
                </a:solidFill>
              </a:rPr>
              <a:t>₤200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23238" y="5922963"/>
            <a:ext cx="75247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2746375"/>
            <a:ext cx="8456613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They……....(be) wet </a:t>
            </a:r>
          </a:p>
          <a:p>
            <a:pPr algn="ctr"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because they…………</a:t>
            </a:r>
          </a:p>
          <a:p>
            <a:pPr algn="ctr">
              <a:defRPr/>
            </a:pPr>
            <a:r>
              <a:rPr lang="en-US" sz="60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………   (walk) in the rain. </a:t>
            </a:r>
            <a:endParaRPr lang="ru-RU" sz="6000" dirty="0">
              <a:solidFill>
                <a:srgbClr val="CC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675" y="2909888"/>
            <a:ext cx="2232025" cy="679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tx1"/>
                </a:solidFill>
              </a:rPr>
              <a:t>were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263" y="3903663"/>
            <a:ext cx="3475037" cy="679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tx1"/>
                </a:solidFill>
              </a:rPr>
              <a:t>had been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4727575"/>
            <a:ext cx="2817813" cy="6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tx1"/>
                </a:solidFill>
              </a:rPr>
              <a:t>walking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421" y="127815"/>
            <a:ext cx="7020192" cy="258532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9850" h="38100" prst="cross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Past Simple, Past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Perfect or Past Perfect 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Continuous?</a:t>
            </a:r>
            <a:endParaRPr lang="ru-RU" sz="5400" b="1" dirty="0">
              <a:ln/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  <p:bldP spid="9" grpId="0" animBg="1"/>
    </p:bld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814</TotalTime>
  <Words>770</Words>
  <Application>Microsoft Office PowerPoint</Application>
  <PresentationFormat>Экран (4:3)</PresentationFormat>
  <Paragraphs>200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Aharoni</vt:lpstr>
      <vt:lpstr>Calibri</vt:lpstr>
      <vt:lpstr>День Победы_06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Roman</cp:lastModifiedBy>
  <cp:revision>94</cp:revision>
  <cp:lastPrinted>2013-12-18T10:20:20Z</cp:lastPrinted>
  <dcterms:created xsi:type="dcterms:W3CDTF">2013-03-16T20:41:41Z</dcterms:created>
  <dcterms:modified xsi:type="dcterms:W3CDTF">2014-04-17T16:44:11Z</dcterms:modified>
</cp:coreProperties>
</file>