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4" autoAdjust="0"/>
  </p:normalViewPr>
  <p:slideViewPr>
    <p:cSldViewPr>
      <p:cViewPr varScale="1">
        <p:scale>
          <a:sx n="70" d="100"/>
          <a:sy n="70" d="100"/>
        </p:scale>
        <p:origin x="-116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8242-A59C-4FA1-934E-5A44693311EA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67C83-B791-4FEC-90B3-DCD95A2DF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7C83-B791-4FEC-90B3-DCD95A2DF3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_________Microsoft_Office_Word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___Microsoft_Office_Word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___Microsoft_Office_Word1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_________Microsoft_Office_Word1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_________Microsoft_Office_Word1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_________Microsoft_Office_Word1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_________Microsoft_Office_Word1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_________Microsoft_Office_Word15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8458200" cy="160019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Решение системы линейных уравнений методом </a:t>
            </a:r>
            <a:r>
              <a:rPr lang="ru-RU" sz="3600" b="1" dirty="0" err="1" smtClean="0">
                <a:solidFill>
                  <a:srgbClr val="FF0000"/>
                </a:solidFill>
              </a:rPr>
              <a:t>Крамера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990600"/>
            <a:ext cx="7239000" cy="3276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систем линейных уравнений с помощью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метода Крамера 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знаний при решении систем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линейных уравнений и задач прикладного характера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610600" cy="6629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7030A0"/>
                </a:solidFill>
              </a:rPr>
              <a:t>В 1740-е гг. Иоганн Бернулли поручает </a:t>
            </a:r>
            <a:r>
              <a:rPr lang="ru-RU" sz="3500" dirty="0" err="1" smtClean="0">
                <a:solidFill>
                  <a:srgbClr val="7030A0"/>
                </a:solidFill>
              </a:rPr>
              <a:t>Крамеру</a:t>
            </a:r>
            <a:r>
              <a:rPr lang="ru-RU" sz="3500" dirty="0" smtClean="0">
                <a:solidFill>
                  <a:srgbClr val="7030A0"/>
                </a:solidFill>
              </a:rPr>
              <a:t> подготовить к печати сборник своих работ. В 1742 году </a:t>
            </a:r>
            <a:r>
              <a:rPr lang="ru-RU" sz="3500" dirty="0" err="1" smtClean="0">
                <a:solidFill>
                  <a:srgbClr val="7030A0"/>
                </a:solidFill>
              </a:rPr>
              <a:t>Крамер</a:t>
            </a:r>
            <a:r>
              <a:rPr lang="ru-RU" sz="3500" dirty="0" smtClean="0">
                <a:solidFill>
                  <a:srgbClr val="7030A0"/>
                </a:solidFill>
              </a:rPr>
              <a:t> публикует сборник в 4-х томах. В 1744 году он выпускает посмертный сборник работ </a:t>
            </a:r>
            <a:r>
              <a:rPr lang="ru-RU" sz="3500" dirty="0" err="1" smtClean="0">
                <a:solidFill>
                  <a:srgbClr val="7030A0"/>
                </a:solidFill>
              </a:rPr>
              <a:t>Якоба</a:t>
            </a:r>
            <a:r>
              <a:rPr lang="ru-RU" sz="3500" dirty="0" smtClean="0">
                <a:solidFill>
                  <a:srgbClr val="7030A0"/>
                </a:solidFill>
              </a:rPr>
              <a:t> Бернулли (брата Иоганна Бернулли), а также двухтомник переписки Лейбница с Иоганном Бернулли. Эти работы вызвали большой интерес со стороны учёных всего мира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r>
              <a:rPr lang="ru-RU" sz="3600" dirty="0" err="1" smtClean="0"/>
              <a:t>Габриэль</a:t>
            </a:r>
            <a:r>
              <a:rPr lang="ru-RU" sz="3600" dirty="0" smtClean="0"/>
              <a:t> </a:t>
            </a:r>
            <a:r>
              <a:rPr lang="ru-RU" sz="3600" dirty="0" err="1" smtClean="0"/>
              <a:t>Крамер</a:t>
            </a:r>
            <a:r>
              <a:rPr lang="ru-RU" sz="3600" dirty="0" smtClean="0"/>
              <a:t> скончался 4 января 1752 года во Франции</a:t>
            </a:r>
          </a:p>
          <a:p>
            <a:pPr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 системы линейных уравнений методом </a:t>
            </a:r>
            <a:r>
              <a:rPr lang="ru-RU" b="1" dirty="0" err="1" smtClean="0">
                <a:solidFill>
                  <a:srgbClr val="7030A0"/>
                </a:solidFill>
              </a:rPr>
              <a:t>Крамера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Теорема </a:t>
            </a:r>
            <a:r>
              <a:rPr lang="ru-RU" b="1" dirty="0" err="1" smtClean="0">
                <a:solidFill>
                  <a:srgbClr val="FF0000"/>
                </a:solidFill>
              </a:rPr>
              <a:t>Крамера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i="1" dirty="0" smtClean="0"/>
              <a:t>Если определитель системы отличен от нуля, то система линейных уравнений имеет одно единственное решение, причём неизвестное равно отношению определителей. В знаменателе – определитель системы, а в числителе – определитель, полученный из определителя системы путём замены коэффициентов при этом неизвестном свободными членами. Эта теорема имеет место для системы линейных уравнений любого порядка.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838200"/>
            <a:ext cx="80010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-685800"/>
            <a:ext cx="8229600" cy="7543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5193" y="1828800"/>
          <a:ext cx="17477614" cy="5257800"/>
        </p:xfrm>
        <a:graphic>
          <a:graphicData uri="http://schemas.openxmlformats.org/presentationml/2006/ole">
            <p:oleObj spid="_x0000_s6146" name="Документ" r:id="rId4" imgW="5925852" imgH="1782679" progId="Word.Document.12">
              <p:embed/>
            </p:oleObj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7200"/>
            <a:ext cx="76962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990600"/>
            <a:ext cx="9296400" cy="83819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33600" y="1219200"/>
          <a:ext cx="10739772" cy="6248400"/>
        </p:xfrm>
        <a:graphic>
          <a:graphicData uri="http://schemas.openxmlformats.org/presentationml/2006/ole">
            <p:oleObj spid="_x0000_s7170" name="Документ" r:id="rId4" imgW="5925852" imgH="2612720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72390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-533400"/>
            <a:ext cx="8077200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3400" y="1524000"/>
          <a:ext cx="16245489" cy="5715000"/>
        </p:xfrm>
        <a:graphic>
          <a:graphicData uri="http://schemas.openxmlformats.org/presentationml/2006/ole">
            <p:oleObj spid="_x0000_s8194" name="Документ" r:id="rId4" imgW="5949324" imgH="1477853" progId="Word.Document.12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28600" y="381000"/>
          <a:ext cx="10128325" cy="5978525"/>
        </p:xfrm>
        <a:graphic>
          <a:graphicData uri="http://schemas.openxmlformats.org/presentationml/2006/ole">
            <p:oleObj spid="_x0000_s9218" name="Документ" r:id="rId4" imgW="5944886" imgH="4085666" progId="Word.Document.12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системы двух линейных уравнений с двумя неизвестными методом Крамера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(1;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smtClean="0"/>
              <a:t>	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2)  Фирма состоит из двух отделений, суммарная величина прибыли которых в минувшем году составила 12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ед. На этот год запланировано увеличение прибыли первого отделения на 70%, второго – на 40%. В результате суммарная прибыль должна вырасти в 1,5 раза.    Какова величина прибыли каждого из отделений: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минувшем году;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б) в этом году?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Решение. Пусть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прибыли первого и второго отделений в минувшем году. Тогда условие задачи можно записать в виде системы: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Решив систему, получим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4,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8.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а) прибыль в минувшем году первого отделения - 4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ед.,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второго - 8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усл.ед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             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б) прибыль в этом году первого отделения 1,7. 4 = 6,8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ед.,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второго 1,4. 8 = 11,2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ед.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867400" y="4343400"/>
          <a:ext cx="1828800" cy="915116"/>
        </p:xfrm>
        <a:graphic>
          <a:graphicData uri="http://schemas.openxmlformats.org/presentationml/2006/ole">
            <p:oleObj spid="_x0000_s10243" name="Документ" r:id="rId3" imgW="1012396" imgH="609862" progId="Word.Document.12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066800" y="685800"/>
          <a:ext cx="7696200" cy="838200"/>
        </p:xfrm>
        <a:graphic>
          <a:graphicData uri="http://schemas.openxmlformats.org/presentationml/2006/ole">
            <p:oleObj spid="_x0000_s10244" name="Документ" r:id="rId4" imgW="5959885" imgH="664944" progId="Word.Document.12">
              <p:embed/>
            </p:oleObj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629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0" y="0"/>
          <a:ext cx="8437074" cy="7010400"/>
        </p:xfrm>
        <a:graphic>
          <a:graphicData uri="http://schemas.openxmlformats.org/presentationml/2006/ole">
            <p:oleObj spid="_x0000_s11266" name="Документ" r:id="rId4" imgW="5944886" imgH="3151779" progId="Word.Document.12">
              <p:embed/>
            </p:oleObj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092" y="381000"/>
          <a:ext cx="9102908" cy="6019800"/>
        </p:xfrm>
        <a:graphic>
          <a:graphicData uri="http://schemas.openxmlformats.org/presentationml/2006/ole">
            <p:oleObj spid="_x0000_s12290" name="Документ" r:id="rId4" imgW="5944886" imgH="3134832" progId="Word.Document.12">
              <p:embed/>
            </p:oleObj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28600"/>
            <a:ext cx="8229600" cy="5032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62000" y="1371600"/>
          <a:ext cx="7767727" cy="5486400"/>
        </p:xfrm>
        <a:graphic>
          <a:graphicData uri="http://schemas.openxmlformats.org/presentationml/2006/ole">
            <p:oleObj spid="_x0000_s13314" name="Документ" r:id="rId4" imgW="5944886" imgH="3872927" progId="Word.Document.12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Системы линейных уравнений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Уравнение называется </a:t>
            </a:r>
            <a:r>
              <a:rPr lang="ru-RU" i="1" dirty="0" smtClean="0">
                <a:solidFill>
                  <a:srgbClr val="7030A0"/>
                </a:solidFill>
              </a:rPr>
              <a:t>линейным</a:t>
            </a:r>
            <a:r>
              <a:rPr lang="ru-RU" dirty="0" smtClean="0"/>
              <a:t>, если оно содержит переменные только в первой степени и не содержит произведений переменных.</a:t>
            </a:r>
          </a:p>
          <a:p>
            <a:pPr>
              <a:buNone/>
            </a:pPr>
            <a:r>
              <a:rPr lang="ru-RU" dirty="0" smtClean="0"/>
              <a:t>Система линейных уравнений с</a:t>
            </a:r>
            <a:r>
              <a:rPr lang="ru-RU" i="1" dirty="0" smtClean="0"/>
              <a:t> </a:t>
            </a:r>
            <a:r>
              <a:rPr lang="ru-RU" i="1" dirty="0" err="1" smtClean="0"/>
              <a:t>n</a:t>
            </a:r>
            <a:r>
              <a:rPr lang="ru-RU" i="1" dirty="0" smtClean="0"/>
              <a:t> </a:t>
            </a:r>
            <a:r>
              <a:rPr lang="ru-RU" dirty="0" smtClean="0"/>
              <a:t>переменными: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6248400" y="4648200"/>
          <a:ext cx="11094178" cy="1905000"/>
        </p:xfrm>
        <a:graphic>
          <a:graphicData uri="http://schemas.openxmlformats.org/presentationml/2006/ole">
            <p:oleObj spid="_x0000_s1026" name="Документ" r:id="rId4" imgW="5925852" imgH="1017180" progId="Word.Document.12">
              <p:embed/>
            </p:oleObj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 системы трех линейных уравнений с тремя двумя неизвестными методом </a:t>
            </a:r>
            <a:r>
              <a:rPr lang="ru-RU" b="1" dirty="0" err="1" smtClean="0">
                <a:solidFill>
                  <a:srgbClr val="7030A0"/>
                </a:solidFill>
              </a:rPr>
              <a:t>Крамера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09600" y="1981200"/>
          <a:ext cx="8890383" cy="5181600"/>
        </p:xfrm>
        <a:graphic>
          <a:graphicData uri="http://schemas.openxmlformats.org/presentationml/2006/ole">
            <p:oleObj spid="_x0000_s14338" name="Документ" r:id="rId4" imgW="5944886" imgH="2756229" progId="Word.Document.12">
              <p:embed/>
            </p:oleObj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5800" y="304800"/>
          <a:ext cx="13534643" cy="6553200"/>
        </p:xfrm>
        <a:graphic>
          <a:graphicData uri="http://schemas.openxmlformats.org/presentationml/2006/ole">
            <p:oleObj spid="_x0000_s15362" name="Документ" r:id="rId4" imgW="5944886" imgH="2778585" progId="Word.Document.1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33600" y="1295400"/>
          <a:ext cx="9959738" cy="6629400"/>
        </p:xfrm>
        <a:graphic>
          <a:graphicData uri="http://schemas.openxmlformats.org/presentationml/2006/ole">
            <p:oleObj spid="_x0000_s16386" name="Документ" r:id="rId4" imgW="5925852" imgH="3075698" progId="Word.Document.12">
              <p:embed/>
            </p:oleObj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33196" y="1143000"/>
          <a:ext cx="8610804" cy="7543800"/>
        </p:xfrm>
        <a:graphic>
          <a:graphicData uri="http://schemas.openxmlformats.org/presentationml/2006/ole">
            <p:oleObj spid="_x0000_s17410" name="Документ" r:id="rId4" imgW="5925852" imgH="3599612" progId="Word.Document.12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762000"/>
            <a:ext cx="8382000" cy="381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360848" y="1066800"/>
          <a:ext cx="8783152" cy="5562600"/>
        </p:xfrm>
        <a:graphic>
          <a:graphicData uri="http://schemas.openxmlformats.org/presentationml/2006/ole">
            <p:oleObj spid="_x0000_s2051" name="Документ" r:id="rId4" imgW="5944886" imgH="3314037" progId="Word.Document.12">
              <p:embed/>
            </p:oleObj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295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школьном курсе рассматриваются  способ подстановки и способ сложения. В  курсе высшей математике решают  методом </a:t>
            </a:r>
            <a:r>
              <a:rPr lang="ru-RU" dirty="0" err="1" smtClean="0"/>
              <a:t>Крамера</a:t>
            </a:r>
            <a:r>
              <a:rPr lang="ru-RU" dirty="0" smtClean="0"/>
              <a:t> ,методом Гаусса и  с помощью обратной матрицы.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Рассмотрим решение систем линейных уравнений методом </a:t>
            </a:r>
            <a:r>
              <a:rPr lang="ru-RU" dirty="0" err="1" smtClean="0">
                <a:solidFill>
                  <a:srgbClr val="0070C0"/>
                </a:solidFill>
              </a:rPr>
              <a:t>Крамера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Сведения из истории.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Крамер</a:t>
            </a:r>
            <a:r>
              <a:rPr lang="ru-RU" sz="3600" dirty="0" smtClean="0"/>
              <a:t> является одним из создателей линейной алгебры. Одной из самых известных его работ является «Введение в анализ алгебраических кривых», опубликованный на французском языке в 1750 году. В ней </a:t>
            </a:r>
            <a:r>
              <a:rPr lang="ru-RU" sz="3600" dirty="0" err="1" smtClean="0"/>
              <a:t>Крамер</a:t>
            </a:r>
            <a:r>
              <a:rPr lang="ru-RU" sz="3600" dirty="0" smtClean="0"/>
              <a:t> строит систему линейных уравнений и решает её с помощью алгоритма, названного позже его именем – метод </a:t>
            </a:r>
            <a:r>
              <a:rPr lang="ru-RU" sz="3600" dirty="0" err="1" smtClean="0"/>
              <a:t>Крамера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Администратор\Рабочий стол\карт\cramer_gabriel-1704_175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19900" y="4533900"/>
            <a:ext cx="2324100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0010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762000"/>
            <a:ext cx="8229600" cy="762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7030A0"/>
                </a:solidFill>
              </a:rPr>
              <a:t>Габриэль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Крамер</a:t>
            </a:r>
            <a:r>
              <a:rPr lang="ru-RU" sz="4000" dirty="0" smtClean="0">
                <a:solidFill>
                  <a:srgbClr val="7030A0"/>
                </a:solidFill>
              </a:rPr>
              <a:t> родился 31 июля 1704 года в Женеве (Швейцария) в семье врача. Уже в детстве он опережал своих сверстников в интеллектуальном развитии и демонстрировал завидные способности в области математики.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79248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 18 лет он успешно защитил диссертацию. Через 2 года </a:t>
            </a:r>
            <a:r>
              <a:rPr lang="ru-RU" sz="3600" dirty="0" err="1" smtClean="0">
                <a:solidFill>
                  <a:schemeClr val="bg1"/>
                </a:solidFill>
              </a:rPr>
              <a:t>Крамер</a:t>
            </a:r>
            <a:r>
              <a:rPr lang="ru-RU" sz="3600" dirty="0" smtClean="0">
                <a:solidFill>
                  <a:schemeClr val="bg1"/>
                </a:solidFill>
              </a:rPr>
              <a:t> выставил свою кандидатуру на должность преподавателя в Женевском университете. Юноша так понравился магистрату, что специально для него и ещё одного </a:t>
            </a:r>
            <a:r>
              <a:rPr lang="ru-RU" sz="3600" dirty="0" err="1" smtClean="0">
                <a:solidFill>
                  <a:schemeClr val="bg1"/>
                </a:solidFill>
              </a:rPr>
              <a:t>одного</a:t>
            </a:r>
            <a:r>
              <a:rPr lang="ru-RU" sz="3600" dirty="0" smtClean="0">
                <a:solidFill>
                  <a:schemeClr val="bg1"/>
                </a:solidFill>
              </a:rPr>
              <a:t> кандидата на место преподавателя была учреждена отдельная кафедра математики, где </a:t>
            </a:r>
            <a:r>
              <a:rPr lang="ru-RU" sz="3600" dirty="0" err="1" smtClean="0">
                <a:solidFill>
                  <a:schemeClr val="bg1"/>
                </a:solidFill>
              </a:rPr>
              <a:t>Крамер</a:t>
            </a:r>
            <a:r>
              <a:rPr lang="ru-RU" sz="3600" dirty="0" smtClean="0">
                <a:solidFill>
                  <a:schemeClr val="bg1"/>
                </a:solidFill>
              </a:rPr>
              <a:t> и работал в последующие годы.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955740" flipV="1">
            <a:off x="410605" y="-2100418"/>
            <a:ext cx="8229600" cy="1493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Учёный много путешествовал по Европе, перенимая опыт у знаменитых математиков своего времени – Иоганна Бернулли и Эйлера в Базеле, Галлея и де Муавра в Лондоне, </a:t>
            </a:r>
            <a:r>
              <a:rPr lang="ru-RU" sz="3600" dirty="0" err="1" smtClean="0">
                <a:solidFill>
                  <a:srgbClr val="C00000"/>
                </a:solidFill>
              </a:rPr>
              <a:t>Мопертюи</a:t>
            </a:r>
            <a:r>
              <a:rPr lang="ru-RU" sz="3600" dirty="0" smtClean="0">
                <a:solidFill>
                  <a:srgbClr val="C00000"/>
                </a:solidFill>
              </a:rPr>
              <a:t> и Клеро в Париже и других. Со многими из них он продолжал переписываться всю жизнь</a:t>
            </a:r>
            <a:r>
              <a:rPr lang="ru-RU" sz="3600" dirty="0" smtClean="0"/>
              <a:t>. 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В 1729 году </a:t>
            </a:r>
            <a:r>
              <a:rPr lang="ru-RU" sz="3600" dirty="0" err="1" smtClean="0">
                <a:solidFill>
                  <a:schemeClr val="tx2"/>
                </a:solidFill>
              </a:rPr>
              <a:t>Крамер</a:t>
            </a:r>
            <a:r>
              <a:rPr lang="ru-RU" sz="3600" dirty="0" smtClean="0">
                <a:solidFill>
                  <a:schemeClr val="tx2"/>
                </a:solidFill>
              </a:rPr>
              <a:t> возобновляет преподавательскую работу в Женевском университете. В это время он участвует в конкурсе Парижской Академии и занимает второе место.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71600"/>
            <a:ext cx="822960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00B050"/>
                </a:solidFill>
              </a:rPr>
              <a:t>Талантливый учёный написал множество статей на самые разные темы: геометрия, история, математика, философия. В 1730 году он опубликовал труд по небесной механике.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1" name="Picture 5" descr="C:\Documents and Settings\Администратор\Local Settings\Temporary Internet Files\Content.IE5\H4YW7A2K\MP9004482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038600"/>
            <a:ext cx="1772771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383</Words>
  <PresentationFormat>Экран (4:3)</PresentationFormat>
  <Paragraphs>43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Документ</vt:lpstr>
      <vt:lpstr>Решение системы линейных уравнений методом Крамера. </vt:lpstr>
      <vt:lpstr>Системы линейных уравнений  </vt:lpstr>
      <vt:lpstr>Слайд 3</vt:lpstr>
      <vt:lpstr>Слайд 4</vt:lpstr>
      <vt:lpstr>Сведения из истории.  Крамер является одним из создателей линейной алгебры. Одной из самых известных его работ является «Введение в анализ алгебраических кривых», опубликованный на французском языке в 1750 году. В ней Крамер строит систему линейных уравнений и решает её с помощью алгоритма, названного позже его именем – метод Крамера.   </vt:lpstr>
      <vt:lpstr>Слайд 6</vt:lpstr>
      <vt:lpstr>Слайд 7</vt:lpstr>
      <vt:lpstr>Слайд 8</vt:lpstr>
      <vt:lpstr>Слайд 9</vt:lpstr>
      <vt:lpstr>Слайд 10</vt:lpstr>
      <vt:lpstr>Решение системы линейных уравнений методом Крамера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Решение системы трех линейных уравнений с тремя двумя неизвестными методом Крамера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Zver</cp:lastModifiedBy>
  <cp:revision>32</cp:revision>
  <dcterms:created xsi:type="dcterms:W3CDTF">2013-10-20T14:54:06Z</dcterms:created>
  <dcterms:modified xsi:type="dcterms:W3CDTF">2014-01-25T09:41:17Z</dcterms:modified>
</cp:coreProperties>
</file>