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57" r:id="rId5"/>
    <p:sldId id="269" r:id="rId6"/>
    <p:sldId id="260" r:id="rId7"/>
    <p:sldId id="265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74E03-A491-4F6A-909D-4809A1405D4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1E0AD5-15C6-433F-9A23-CAD409204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alfavit-363.html" TargetMode="External"/><Relationship Id="rId13" Type="http://schemas.openxmlformats.org/officeDocument/2006/relationships/image" Target="../media/image6.gif"/><Relationship Id="rId18" Type="http://schemas.openxmlformats.org/officeDocument/2006/relationships/hyperlink" Target="http://www.smayli.ru/smile/alfavit-106.html" TargetMode="External"/><Relationship Id="rId26" Type="http://schemas.openxmlformats.org/officeDocument/2006/relationships/hyperlink" Target="http://www.smayli.ru/smile/alfavit-1.html" TargetMode="External"/><Relationship Id="rId3" Type="http://schemas.openxmlformats.org/officeDocument/2006/relationships/image" Target="../media/image1.gif"/><Relationship Id="rId21" Type="http://schemas.openxmlformats.org/officeDocument/2006/relationships/image" Target="../media/image10.gif"/><Relationship Id="rId7" Type="http://schemas.openxmlformats.org/officeDocument/2006/relationships/image" Target="../media/image3.gif"/><Relationship Id="rId12" Type="http://schemas.openxmlformats.org/officeDocument/2006/relationships/hyperlink" Target="http://www.smayli.ru/smile/alfavit-383.html" TargetMode="External"/><Relationship Id="rId17" Type="http://schemas.openxmlformats.org/officeDocument/2006/relationships/image" Target="../media/image8.gif"/><Relationship Id="rId25" Type="http://schemas.openxmlformats.org/officeDocument/2006/relationships/image" Target="../media/image12.gif"/><Relationship Id="rId2" Type="http://schemas.openxmlformats.org/officeDocument/2006/relationships/hyperlink" Target="http://www.smayli.ru/smile/alfavit-427.html" TargetMode="External"/><Relationship Id="rId16" Type="http://schemas.openxmlformats.org/officeDocument/2006/relationships/hyperlink" Target="http://www.smayli.ru/smile/alfavit-160.html" TargetMode="External"/><Relationship Id="rId20" Type="http://schemas.openxmlformats.org/officeDocument/2006/relationships/hyperlink" Target="http://www.smayli.ru/smile/alfavit-10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yli.ru/smile/alfavit-388.html" TargetMode="External"/><Relationship Id="rId11" Type="http://schemas.openxmlformats.org/officeDocument/2006/relationships/image" Target="../media/image5.gif"/><Relationship Id="rId24" Type="http://schemas.openxmlformats.org/officeDocument/2006/relationships/hyperlink" Target="http://www.smayli.ru/smile/alfavit-24.html" TargetMode="External"/><Relationship Id="rId5" Type="http://schemas.openxmlformats.org/officeDocument/2006/relationships/image" Target="../media/image2.gif"/><Relationship Id="rId15" Type="http://schemas.openxmlformats.org/officeDocument/2006/relationships/image" Target="../media/image7.gif"/><Relationship Id="rId23" Type="http://schemas.openxmlformats.org/officeDocument/2006/relationships/image" Target="../media/image11.gif"/><Relationship Id="rId10" Type="http://schemas.openxmlformats.org/officeDocument/2006/relationships/hyperlink" Target="http://www.smayli.ru/smile/alfavit-376.html" TargetMode="External"/><Relationship Id="rId19" Type="http://schemas.openxmlformats.org/officeDocument/2006/relationships/image" Target="../media/image9.gif"/><Relationship Id="rId4" Type="http://schemas.openxmlformats.org/officeDocument/2006/relationships/hyperlink" Target="http://www.smayli.ru/smile/alfavit-464.html" TargetMode="External"/><Relationship Id="rId9" Type="http://schemas.openxmlformats.org/officeDocument/2006/relationships/image" Target="../media/image4.gif"/><Relationship Id="rId14" Type="http://schemas.openxmlformats.org/officeDocument/2006/relationships/hyperlink" Target="http://www.smayli.ru/smile/alfavit-192.html" TargetMode="External"/><Relationship Id="rId22" Type="http://schemas.openxmlformats.org/officeDocument/2006/relationships/hyperlink" Target="http://www.smayli.ru/smile/alfavit-82.html" TargetMode="External"/><Relationship Id="rId27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a22002.rimg.info/icon/1905365000d8e1cfd907151fff009fc6b619ae2c95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4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4648" y="4725144"/>
            <a:ext cx="5863695" cy="13141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Подготовила учитель-логопед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Остерской</a:t>
            </a:r>
            <a:r>
              <a:rPr lang="ru-RU" dirty="0" smtClean="0"/>
              <a:t> средней школы </a:t>
            </a:r>
          </a:p>
          <a:p>
            <a:pPr algn="ctr"/>
            <a:r>
              <a:rPr lang="ru-RU" dirty="0" err="1" smtClean="0"/>
              <a:t>Закроева</a:t>
            </a:r>
            <a:r>
              <a:rPr lang="ru-RU" dirty="0" smtClean="0"/>
              <a:t> Татьяна </a:t>
            </a:r>
            <a:r>
              <a:rPr lang="ru-RU" dirty="0" smtClean="0"/>
              <a:t>Александровна</a:t>
            </a:r>
          </a:p>
          <a:p>
            <a:pPr algn="ctr"/>
            <a:r>
              <a:rPr lang="ru-RU" dirty="0" smtClean="0"/>
              <a:t>228-114-227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Смайлы Алфавит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57" y="6302406"/>
            <a:ext cx="476311" cy="3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Смайлы Алфавит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154" y="127867"/>
            <a:ext cx="4572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Смайлы Алфавит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0" y="1629170"/>
            <a:ext cx="641409" cy="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йлы Алфавит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0972" y="6252786"/>
            <a:ext cx="373186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Смайлы Алфавит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552" y="1629170"/>
            <a:ext cx="597427" cy="6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Смайлы Алфавит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5708"/>
            <a:ext cx="361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Смайлы Алфавит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831" y="118343"/>
            <a:ext cx="4000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Смайлы Алфавит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158" y="6246844"/>
            <a:ext cx="360039" cy="4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майлы Алфавит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18" y="332656"/>
            <a:ext cx="3619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Смайлы Алфавит">
            <a:hlinkClick r:id="rId20"/>
          </p:cNvPr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637" y="127868"/>
            <a:ext cx="371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Смайлы Алфавит">
            <a:hlinkClick r:id="rId22"/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556" y="6252786"/>
            <a:ext cx="417891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Смайлы Алфавит">
            <a:hlinkClick r:id="rId24"/>
          </p:cNvPr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3" y="6246844"/>
            <a:ext cx="480818" cy="4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Смайлы Алфавит">
            <a:hlinkClick r:id="rId26"/>
          </p:cNvPr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6302405"/>
            <a:ext cx="361152" cy="3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Смайлы Алфавит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318975"/>
            <a:ext cx="453960" cy="3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Смайлы Алфавит">
            <a:hlinkClick r:id="rId26"/>
          </p:cNvPr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303492"/>
            <a:ext cx="360039" cy="3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83568" y="1064490"/>
            <a:ext cx="7776864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lvl="0" indent="0" algn="ctr">
              <a:spcBef>
                <a:spcPts val="0"/>
              </a:spcBef>
              <a:buClrTx/>
              <a:buSzTx/>
              <a:buNone/>
            </a:pPr>
            <a:r>
              <a:rPr lang="ru-RU" sz="60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Звукобуквенный анализ и синтез слов</a:t>
            </a:r>
          </a:p>
          <a:p>
            <a:pPr marL="182880" indent="0" algn="ctr">
              <a:buFont typeface="Georgia" pitchFamily="18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2913" y="260648"/>
            <a:ext cx="8243887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marL="838200" indent="-838200"/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Выбери слова из предложений, которые соответствуют данной схеме.</a:t>
            </a:r>
          </a:p>
        </p:txBody>
      </p:sp>
      <p:graphicFrame>
        <p:nvGraphicFramePr>
          <p:cNvPr id="3" name="Group 31"/>
          <p:cNvGraphicFramePr>
            <a:graphicFrameLocks noGrp="1"/>
          </p:cNvGraphicFramePr>
          <p:nvPr/>
        </p:nvGraphicFramePr>
        <p:xfrm>
          <a:off x="5076825" y="1844675"/>
          <a:ext cx="2951163" cy="518160"/>
        </p:xfrm>
        <a:graphic>
          <a:graphicData uri="http://schemas.openxmlformats.org/drawingml/2006/table">
            <a:tbl>
              <a:tblPr/>
              <a:tblGrid>
                <a:gridCol w="1727200"/>
                <a:gridCol w="1223963"/>
              </a:tblGrid>
              <a:tr h="36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98514"/>
            <a:ext cx="444500" cy="4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98514"/>
            <a:ext cx="444500" cy="4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4640"/>
            <a:ext cx="444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6300191" y="1898513"/>
            <a:ext cx="383107" cy="4027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4640"/>
            <a:ext cx="401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43711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На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486" y="4439597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лужайке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0216" y="4439558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зелёная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0791" y="4439558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трава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9943" y="4437111"/>
            <a:ext cx="296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.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085184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У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1329" y="5085184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Маши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5085184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зелёные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9761" y="5085183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глаза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47450" y="5085184"/>
            <a:ext cx="296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.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661248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Она</a:t>
            </a:r>
            <a:endParaRPr lang="ru-RU" sz="24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8260" y="566124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рвала</a:t>
            </a:r>
            <a:endParaRPr lang="ru-RU" sz="24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7392" y="5661248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006699"/>
                </a:solidFill>
                <a:latin typeface="Verdana"/>
              </a:rPr>
              <a:t>щавель.</a:t>
            </a:r>
            <a:endParaRPr lang="ru-RU" sz="2400" b="1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5" name="Picture 3" descr="аним_аплодисмент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819" y="2663268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6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21" grpId="0"/>
      <p:bldP spid="15" grpId="0"/>
      <p:bldP spid="15" grpId="1"/>
      <p:bldP spid="16" grpId="0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810" y="104612"/>
            <a:ext cx="903649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Помоги букве – Л – собрать</a:t>
            </a:r>
            <a:r>
              <a:rPr lang="en-US" sz="2800" kern="0" dirty="0" smtClean="0">
                <a:solidFill>
                  <a:srgbClr val="006666"/>
                </a:solidFill>
                <a:latin typeface="Verdana"/>
              </a:rPr>
              <a:t> </a:t>
            </a:r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картинки.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0252"/>
            <a:ext cx="2304256" cy="20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807" y="1481822"/>
            <a:ext cx="1786766" cy="17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87606"/>
            <a:ext cx="1702097" cy="170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8870"/>
            <a:ext cx="17494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938" y="3241546"/>
            <a:ext cx="1322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Л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1174289" cy="104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249" y="3535288"/>
            <a:ext cx="1392261" cy="9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531" y="4572722"/>
            <a:ext cx="1136173" cy="153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821" y="1278870"/>
            <a:ext cx="1663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691201" y="3692540"/>
            <a:ext cx="1984161" cy="6120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Подумай!</a:t>
            </a:r>
            <a:endParaRPr lang="ru-RU" sz="28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395" y="3574510"/>
            <a:ext cx="2066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128" y="6108700"/>
            <a:ext cx="2066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209" y="2472143"/>
            <a:ext cx="2066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9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2283 0.16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L 0.20469 -0.231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033 -0.2319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4531 0.1784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0048" y="188640"/>
            <a:ext cx="903649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Напиши букву  - Л - </a:t>
            </a:r>
            <a:r>
              <a:rPr lang="ru-RU" sz="2800" kern="0" dirty="0">
                <a:solidFill>
                  <a:srgbClr val="006666"/>
                </a:solidFill>
                <a:latin typeface="Verdana"/>
              </a:rPr>
              <a:t>в </a:t>
            </a:r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нужном квадратике.</a:t>
            </a:r>
            <a:endParaRPr lang="ru-RU" sz="2800" kern="0" dirty="0">
              <a:solidFill>
                <a:srgbClr val="006666"/>
              </a:solidFill>
              <a:latin typeface="Verdana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232" y="1645540"/>
            <a:ext cx="1828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260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91680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45632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91680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59632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144744" y="2990096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712696" y="2990185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80648" y="2990185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52640" y="2990096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444208" y="2991948"/>
            <a:ext cx="432048" cy="4301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44744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77680" y="560376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50256" y="560376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288000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20048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863640" y="560376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876256" y="556872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424688" y="560376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856736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4352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82304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35" y="1772093"/>
            <a:ext cx="1276133" cy="11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840" y="3520227"/>
            <a:ext cx="1529408" cy="20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537382"/>
            <a:ext cx="1392931" cy="14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880" y="3696686"/>
            <a:ext cx="2380797" cy="167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87" y="3747346"/>
            <a:ext cx="1703228" cy="153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7720048" y="5577206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45632" y="5603760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91680" y="5577206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81104" y="2991948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92640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27584" y="2996952"/>
            <a:ext cx="432048" cy="432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5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33375"/>
            <a:ext cx="903649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Рассмотри рисунки. Отгадай, какое слово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получится, если составить указанные буквы каждого слова.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63540"/>
            <a:ext cx="1169987" cy="1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63540"/>
            <a:ext cx="1169987" cy="1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337" y="4563540"/>
            <a:ext cx="1169987" cy="1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606" y="4563540"/>
            <a:ext cx="1169987" cy="1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4406" y="2474796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781" y="1808696"/>
            <a:ext cx="14874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43" y="1739076"/>
            <a:ext cx="17748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8176" y="3501008"/>
            <a:ext cx="241361" cy="923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8337" y="244787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0082" y="2478188"/>
            <a:ext cx="59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43236" y="2474796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Ё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5449" y="247818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75140" y="247818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0285" y="2470228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47039" y="2478188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37081" y="2478188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49202" y="2474796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3669" y="2494740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896" y="3537713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99" y="1747798"/>
            <a:ext cx="2068511" cy="17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3896" y="353404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88758" y="249549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56524" y="2508115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1947" y="2487439"/>
            <a:ext cx="67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82581" y="2478188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18" y="1877733"/>
            <a:ext cx="2011641" cy="152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327050" y="2470228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45252" y="24947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59" y="2470228"/>
            <a:ext cx="764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47260" y="2474796"/>
            <a:ext cx="59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39064" y="354661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4" name="Picture 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658" y="1432488"/>
            <a:ext cx="2139177" cy="2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85 L -0.41284 0.31106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15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7697E-6 L -0.07709 0.31244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5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6383E-6 L 5.55556E-7 0.3099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0948 L 0.10486 0.31267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0"/>
      <p:bldP spid="8" grpId="1"/>
      <p:bldP spid="21" grpId="0"/>
      <p:bldP spid="21" grpId="1"/>
      <p:bldP spid="21" grpId="2"/>
      <p:bldP spid="22" grpId="0" build="allAtOnce"/>
      <p:bldP spid="22" grpId="1" build="allAtOnce"/>
      <p:bldP spid="22" grpId="2" build="allAtOnce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 build="allAtOnce"/>
      <p:bldP spid="26" grpId="1" build="allAtOnce"/>
      <p:bldP spid="26" grpId="2" build="allAtOnce"/>
      <p:bldP spid="28" grpId="0"/>
      <p:bldP spid="28" grpId="1"/>
      <p:bldP spid="28" grpId="2"/>
      <p:bldP spid="29" grpId="0"/>
      <p:bldP spid="29" grpId="1"/>
      <p:bldP spid="30" grpId="0"/>
      <p:bldP spid="30" grpId="2"/>
      <p:bldP spid="30" grpId="3"/>
      <p:bldP spid="31" grpId="0"/>
      <p:bldP spid="31" grpId="1"/>
      <p:bldP spid="31" grpId="2"/>
      <p:bldP spid="10" grpId="0"/>
      <p:bldP spid="10" grpId="1"/>
      <p:bldP spid="11" grpId="0"/>
      <p:bldP spid="11" grpId="1"/>
      <p:bldP spid="37" grpId="0"/>
      <p:bldP spid="37" grpId="1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5" grpId="0"/>
      <p:bldP spid="45" grpId="1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22002.rimg.info/icon/1905365000d8e1cfd907151fff009fc6b619ae2c9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24536" cy="43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176327"/>
            <a:ext cx="6152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2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Из данных картинок выбери те в названии которых 4 звука.</a:t>
            </a:r>
          </a:p>
        </p:txBody>
      </p:sp>
      <p:sp>
        <p:nvSpPr>
          <p:cNvPr id="4" name="Овал 3"/>
          <p:cNvSpPr/>
          <p:nvPr/>
        </p:nvSpPr>
        <p:spPr>
          <a:xfrm>
            <a:off x="3995936" y="1772816"/>
            <a:ext cx="129614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20371"/>
            <a:ext cx="1752823" cy="187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8456"/>
            <a:ext cx="14090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www.sql.ru/forum/members/43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21148"/>
            <a:ext cx="1255824" cy="18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22"/>
          <a:stretch/>
        </p:blipFill>
        <p:spPr bwMode="auto">
          <a:xfrm>
            <a:off x="6732240" y="1772816"/>
            <a:ext cx="2124856" cy="15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аним_аплодисменты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7443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640" y="3849209"/>
            <a:ext cx="16891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8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287" y="1047903"/>
            <a:ext cx="903649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Рассмотри рисунки</a:t>
            </a:r>
            <a:r>
              <a:rPr lang="ru-RU" sz="2800" kern="0" dirty="0">
                <a:solidFill>
                  <a:srgbClr val="006666"/>
                </a:solidFill>
                <a:latin typeface="Verdana"/>
              </a:rPr>
              <a:t>. Найди картинку, в названии которой столько же звуков, сколько в названии картинки, изображённой на карточке.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19" y="4313945"/>
            <a:ext cx="1984747" cy="16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419" y="2462908"/>
            <a:ext cx="2060575" cy="19383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77266"/>
            <a:ext cx="18288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063" y="4458688"/>
            <a:ext cx="216634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79" y="1735937"/>
            <a:ext cx="1832841" cy="200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40287" y="3673298"/>
            <a:ext cx="2492623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Подумай!</a:t>
            </a:r>
            <a:endParaRPr lang="ru-RU" sz="3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54" y="5924728"/>
            <a:ext cx="25114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245" y="5924728"/>
            <a:ext cx="25114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6472336" y="3494916"/>
            <a:ext cx="2492623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МОЛОДЕЦ!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794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903649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Рассмотри рисунки</a:t>
            </a:r>
            <a:r>
              <a:rPr lang="ru-RU" sz="2800" kern="0" dirty="0">
                <a:solidFill>
                  <a:srgbClr val="006666"/>
                </a:solidFill>
                <a:latin typeface="Verdana"/>
              </a:rPr>
              <a:t>. Найди картинку, в названии которой на один </a:t>
            </a:r>
            <a:r>
              <a:rPr lang="ru-RU" sz="2800" kern="0" dirty="0" smtClean="0">
                <a:solidFill>
                  <a:srgbClr val="006666"/>
                </a:solidFill>
                <a:latin typeface="Verdana"/>
              </a:rPr>
              <a:t>звук меньше, </a:t>
            </a:r>
            <a:r>
              <a:rPr lang="ru-RU" sz="2800" kern="0" dirty="0">
                <a:solidFill>
                  <a:srgbClr val="006666"/>
                </a:solidFill>
                <a:latin typeface="Verdana"/>
              </a:rPr>
              <a:t>чем в названии картинки, изображённой на карточке.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038" y="1916831"/>
            <a:ext cx="2511425" cy="20542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1843011"/>
            <a:ext cx="16561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019"/>
            <a:ext cx="1936167" cy="16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442" y="4581128"/>
            <a:ext cx="13954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227" y="4153743"/>
            <a:ext cx="228600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85225" y="3671811"/>
            <a:ext cx="2520280" cy="6222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МОЛОДЕЦ!</a:t>
            </a:r>
            <a:endParaRPr lang="ru-RU" sz="2800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795087" y="6165461"/>
            <a:ext cx="2520280" cy="6222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Подумай!</a:t>
            </a:r>
            <a:endParaRPr lang="ru-RU" sz="2800" b="1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735" y="6098778"/>
            <a:ext cx="25368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894" y="3690845"/>
            <a:ext cx="25368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6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8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27434" y="728662"/>
            <a:ext cx="7777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lvl="0"/>
            <a:r>
              <a:rPr lang="ru-RU" sz="3200" kern="0" dirty="0">
                <a:solidFill>
                  <a:srgbClr val="006666"/>
                </a:solidFill>
                <a:latin typeface="Verdana"/>
              </a:rPr>
              <a:t>Из данных картинок </a:t>
            </a:r>
            <a:r>
              <a:rPr lang="ru-RU" sz="3200" kern="0" dirty="0" smtClean="0">
                <a:solidFill>
                  <a:srgbClr val="006666"/>
                </a:solidFill>
                <a:latin typeface="Verdana"/>
              </a:rPr>
              <a:t>выбери те, которые подходят к этой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схем</a:t>
            </a:r>
            <a:r>
              <a:rPr lang="ru-RU" sz="3200" kern="0" dirty="0" smtClean="0">
                <a:solidFill>
                  <a:srgbClr val="006666"/>
                </a:solidFill>
                <a:latin typeface="Verdana"/>
              </a:rPr>
              <a:t>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743546"/>
            <a:ext cx="33123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298744" y="1887562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7562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77497"/>
            <a:ext cx="592137" cy="5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764957" y="1877497"/>
            <a:ext cx="576064" cy="51412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7725"/>
            <a:ext cx="1327275" cy="171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17"/>
          <a:stretch/>
        </p:blipFill>
        <p:spPr bwMode="auto">
          <a:xfrm>
            <a:off x="6948264" y="1571329"/>
            <a:ext cx="2050956" cy="12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484" y="5383913"/>
            <a:ext cx="1442975" cy="13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7940" y="3861048"/>
            <a:ext cx="2013409" cy="75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989" y="5252907"/>
            <a:ext cx="1607243" cy="14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657" y="3785582"/>
            <a:ext cx="20970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 descr="аним_аплодисменты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7443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</TotalTime>
  <Words>182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71</cp:revision>
  <dcterms:created xsi:type="dcterms:W3CDTF">2011-04-30T13:48:55Z</dcterms:created>
  <dcterms:modified xsi:type="dcterms:W3CDTF">2014-01-30T19:20:42Z</dcterms:modified>
</cp:coreProperties>
</file>