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5A14-BC45-4A93-A8A7-091DFFD4FD71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A7CC-52AC-4B20-A766-04016ECB4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357166"/>
            <a:ext cx="5272070" cy="33575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теме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Степени сравнения имен прилагательных»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Рефлексия (оценка)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 уроке мне…</a:t>
            </a:r>
          </a:p>
          <a:p>
            <a:r>
              <a:rPr lang="ru-RU" dirty="0" smtClean="0"/>
              <a:t>Думаю, что…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Если бы я был учителем, то ...</a:t>
            </a:r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1)</a:t>
            </a:r>
            <a:r>
              <a:rPr lang="ru-RU" dirty="0" smtClean="0"/>
              <a:t>Написать  </a:t>
            </a:r>
            <a:r>
              <a:rPr lang="ru-RU" dirty="0" smtClean="0"/>
              <a:t>сочинение «Традиции моей семьи», используя (по возможности) прилагательные в степенях сравнения. 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2) </a:t>
            </a:r>
            <a:r>
              <a:rPr lang="ru-RU" dirty="0" smtClean="0"/>
              <a:t>Составить синквейн  по этой же </a:t>
            </a:r>
            <a:r>
              <a:rPr lang="ru-RU" smtClean="0"/>
              <a:t>теме </a:t>
            </a:r>
          </a:p>
          <a:p>
            <a:pPr algn="ctr">
              <a:buNone/>
            </a:pPr>
            <a:r>
              <a:rPr lang="ru-RU" smtClean="0"/>
              <a:t>( </a:t>
            </a:r>
            <a:r>
              <a:rPr lang="ru-RU" dirty="0" smtClean="0"/>
              <a:t>см. тетрадь по подготовке к ГИА)</a:t>
            </a:r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0"/>
            <a:ext cx="5257808" cy="4525963"/>
          </a:xfrm>
        </p:spPr>
        <p:txBody>
          <a:bodyPr/>
          <a:lstStyle/>
          <a:p>
            <a:pPr algn="ctr">
              <a:buNone/>
            </a:pPr>
            <a:endParaRPr lang="ru-RU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Если </a:t>
            </a:r>
            <a:r>
              <a:rPr lang="ru-RU" b="1" i="1" dirty="0">
                <a:solidFill>
                  <a:srgbClr val="FFFF00"/>
                </a:solidFill>
              </a:rPr>
              <a:t>лес укрыт снегами,</a:t>
            </a:r>
            <a:endParaRPr lang="ru-RU" b="1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FFFF00"/>
                </a:solidFill>
              </a:rPr>
              <a:t>Если пахнет пирогами</a:t>
            </a:r>
            <a:endParaRPr lang="ru-RU" b="1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FFFF00"/>
                </a:solidFill>
              </a:rPr>
              <a:t>Если ёлка в дом идёт,</a:t>
            </a:r>
            <a:endParaRPr lang="ru-RU" b="1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FFFF00"/>
                </a:solidFill>
              </a:rPr>
              <a:t>Что за праздник?</a:t>
            </a:r>
            <a:endParaRPr lang="ru-RU" b="1" dirty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00100" y="428604"/>
            <a:ext cx="7772400" cy="1500187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643050"/>
          <a:ext cx="8572560" cy="273051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2298"/>
                <a:gridCol w="5219866"/>
                <a:gridCol w="1785950"/>
                <a:gridCol w="1214446"/>
              </a:tblGrid>
              <a:tr h="1023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№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Моя прогностическая отметка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Отметка учителя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72" marR="61772" marT="0" marB="0"/>
                </a:tc>
              </a:tr>
              <a:tr h="170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Проверка домашнего задания: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- работа выполнена аккуратно, красивым почерком  </a:t>
                      </a:r>
                      <a:r>
                        <a:rPr lang="ru-RU" sz="1600" dirty="0"/>
                        <a:t>– 1б.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- составлено 5 и более предложений – 2б.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- в </a:t>
                      </a:r>
                      <a:r>
                        <a:rPr lang="ru-RU" sz="1600" dirty="0"/>
                        <a:t>предложениях подчеркнуты  прилагательные в форме сравнительной степени – 2б.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72" marR="61772" marT="0" marB="0"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Цифровой диктант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1543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</a:t>
            </a:r>
            <a:r>
              <a:rPr lang="ru-RU" sz="2000" dirty="0" smtClean="0"/>
              <a:t>- простая форма сравнительной степени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/>
              <a:t>- составная форма  превосходной степени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> - простая превосходная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4</a:t>
            </a:r>
            <a:r>
              <a:rPr lang="ru-RU" sz="2000" dirty="0" smtClean="0"/>
              <a:t> - составная превосходная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928934"/>
            <a:ext cx="8143932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Белее, больше всех, прекраснейший, самый лучший, менее интересный, более подробный, интеллигентнейший, старше, ярче, всех умнее, веселее, ярчайший.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929198"/>
            <a:ext cx="8072494" cy="1285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Код проверки: </a:t>
            </a:r>
            <a:r>
              <a:rPr lang="ru-RU" sz="2400" dirty="0" smtClean="0"/>
              <a:t>1,4,3,4,2,2,3,1,1,4,1,3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Заполнить оценочный лист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 Цифровой диктант: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- нет ошибок – 5б.</a:t>
            </a:r>
          </a:p>
          <a:p>
            <a:pPr>
              <a:buNone/>
            </a:pPr>
            <a:r>
              <a:rPr lang="ru-RU" dirty="0"/>
              <a:t>- 1-2 ошибки – 4б.</a:t>
            </a:r>
          </a:p>
          <a:p>
            <a:pPr>
              <a:buNone/>
            </a:pPr>
            <a:r>
              <a:rPr lang="ru-RU" dirty="0"/>
              <a:t>- 3-4 ошибки -3б.</a:t>
            </a:r>
          </a:p>
          <a:p>
            <a:pPr>
              <a:buNone/>
            </a:pPr>
            <a:r>
              <a:rPr lang="ru-RU" dirty="0"/>
              <a:t>- 5 и более ошибок  - 2б.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Да-нет-ка: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Проанализируйте </a:t>
            </a:r>
            <a:r>
              <a:rPr lang="ru-RU" dirty="0">
                <a:solidFill>
                  <a:srgbClr val="FF0000"/>
                </a:solidFill>
              </a:rPr>
              <a:t>предложенный материал. 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Согласитесь </a:t>
            </a:r>
            <a:r>
              <a:rPr lang="ru-RU" dirty="0">
                <a:solidFill>
                  <a:srgbClr val="FF0000"/>
                </a:solidFill>
              </a:rPr>
              <a:t>или опровергните данные утверждения.</a:t>
            </a:r>
          </a:p>
          <a:p>
            <a:pPr lvl="0">
              <a:buNone/>
            </a:pPr>
            <a:r>
              <a:rPr lang="ru-RU" dirty="0" smtClean="0"/>
              <a:t>  1.     В </a:t>
            </a:r>
            <a:r>
              <a:rPr lang="ru-RU" dirty="0"/>
              <a:t>предложении: </a:t>
            </a:r>
            <a:r>
              <a:rPr lang="ru-RU" b="1" i="1" dirty="0"/>
              <a:t>Бабушкины пироги вкуснее всего на свете</a:t>
            </a:r>
            <a:r>
              <a:rPr lang="ru-RU" dirty="0"/>
              <a:t>, слово «вкуснее» употреблено в  простой форме превосходной степени. </a:t>
            </a:r>
          </a:p>
          <a:p>
            <a:pPr lvl="0">
              <a:buNone/>
            </a:pPr>
            <a:r>
              <a:rPr lang="ru-RU" b="1" i="1" dirty="0" smtClean="0"/>
              <a:t>  </a:t>
            </a:r>
            <a:r>
              <a:rPr lang="ru-RU" dirty="0" smtClean="0"/>
              <a:t>2.     </a:t>
            </a:r>
            <a:r>
              <a:rPr lang="ru-RU" b="1" i="1" dirty="0" smtClean="0"/>
              <a:t>Семейное </a:t>
            </a:r>
            <a:r>
              <a:rPr lang="ru-RU" b="1" i="1" dirty="0"/>
              <a:t>чтение – лучшее учение</a:t>
            </a:r>
            <a:r>
              <a:rPr lang="ru-RU" dirty="0"/>
              <a:t>. Слово «лучшее» употреблено в простой форме  сравнительной степени. </a:t>
            </a:r>
          </a:p>
          <a:p>
            <a:pPr lvl="0">
              <a:buNone/>
            </a:pPr>
            <a:r>
              <a:rPr lang="ru-RU" b="1" i="1" dirty="0" smtClean="0"/>
              <a:t>  </a:t>
            </a:r>
            <a:r>
              <a:rPr lang="ru-RU" dirty="0" smtClean="0"/>
              <a:t>3.     </a:t>
            </a:r>
            <a:r>
              <a:rPr lang="ru-RU" b="1" i="1" dirty="0" smtClean="0"/>
              <a:t>Совместный </a:t>
            </a:r>
            <a:r>
              <a:rPr lang="ru-RU" b="1" i="1" dirty="0"/>
              <a:t>отдых  -  замечательнейшее событие</a:t>
            </a:r>
            <a:r>
              <a:rPr lang="ru-RU" dirty="0"/>
              <a:t>. Слово «замечательнейшее» употреблено в простой форме превосходной степени. </a:t>
            </a:r>
          </a:p>
          <a:p>
            <a:pPr lvl="0">
              <a:buNone/>
            </a:pPr>
            <a:r>
              <a:rPr lang="ru-RU" dirty="0" smtClean="0"/>
              <a:t>  4</a:t>
            </a:r>
            <a:r>
              <a:rPr lang="ru-RU" b="1" i="1" dirty="0" smtClean="0"/>
              <a:t>.     Дедушкины </a:t>
            </a:r>
            <a:r>
              <a:rPr lang="ru-RU" b="1" i="1" dirty="0"/>
              <a:t>советы лучше всякого учебника</a:t>
            </a:r>
            <a:r>
              <a:rPr lang="ru-RU" dirty="0"/>
              <a:t>. Слово «лучше» употреблено в составной форме превосходной степени. </a:t>
            </a:r>
          </a:p>
          <a:p>
            <a:pPr lvl="0">
              <a:buNone/>
            </a:pPr>
            <a:r>
              <a:rPr lang="ru-RU" b="1" i="1" dirty="0" smtClean="0"/>
              <a:t> 5.     Моя </a:t>
            </a:r>
            <a:r>
              <a:rPr lang="ru-RU" b="1" i="1" dirty="0"/>
              <a:t>семья  самая дружная. </a:t>
            </a:r>
            <a:r>
              <a:rPr lang="ru-RU" dirty="0"/>
              <a:t>«Самая дружная»  - составная форма  превосходной степени. </a:t>
            </a:r>
          </a:p>
        </p:txBody>
      </p:sp>
      <p:sp>
        <p:nvSpPr>
          <p:cNvPr id="4" name="Овал 3"/>
          <p:cNvSpPr/>
          <p:nvPr/>
        </p:nvSpPr>
        <p:spPr>
          <a:xfrm>
            <a:off x="2000232" y="2786058"/>
            <a:ext cx="1071570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72396" y="3286124"/>
            <a:ext cx="1071570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857620" y="4214818"/>
            <a:ext cx="1071570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00232" y="5143512"/>
            <a:ext cx="1071570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14876" y="5715016"/>
            <a:ext cx="1071570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5357850" cy="135732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>
                    <a:lumMod val="95000"/>
                  </a:schemeClr>
                </a:solidFill>
              </a:rPr>
              <a:t>Работа с текстом</a:t>
            </a:r>
            <a:endParaRPr lang="ru-RU" sz="6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388" y="-285777"/>
            <a:ext cx="3044109" cy="298322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643174" y="4857760"/>
            <a:ext cx="6286544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- прочитать </a:t>
            </a:r>
            <a:r>
              <a:rPr lang="ru-RU" sz="2000" dirty="0"/>
              <a:t>рассказ «Открытка»;</a:t>
            </a:r>
          </a:p>
          <a:p>
            <a:r>
              <a:rPr lang="ru-RU" sz="2000" dirty="0"/>
              <a:t>- найти и выписать те прилагательные, которые использованы в  степени сравнения ( сравнительной и превосходной);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accent2"/>
                </a:solidFill>
              </a:rPr>
              <a:t>ОТВЕТЫ</a:t>
            </a:r>
            <a:endParaRPr lang="ru-RU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b="1" dirty="0"/>
              <a:t>А1.2</a:t>
            </a:r>
            <a:endParaRPr lang="ru-RU" dirty="0"/>
          </a:p>
          <a:p>
            <a:pPr>
              <a:buNone/>
            </a:pPr>
            <a:r>
              <a:rPr lang="ru-RU" b="1" dirty="0"/>
              <a:t>А2.3</a:t>
            </a:r>
            <a:endParaRPr lang="ru-RU" dirty="0"/>
          </a:p>
          <a:p>
            <a:pPr>
              <a:buNone/>
            </a:pPr>
            <a:r>
              <a:rPr lang="ru-RU" b="1" dirty="0"/>
              <a:t>А3.2,4,5</a:t>
            </a:r>
            <a:endParaRPr lang="ru-RU" dirty="0"/>
          </a:p>
          <a:p>
            <a:pPr>
              <a:buNone/>
            </a:pPr>
            <a:r>
              <a:rPr lang="ru-RU" b="1" dirty="0"/>
              <a:t>А4.2,4</a:t>
            </a:r>
            <a:endParaRPr lang="ru-RU" dirty="0"/>
          </a:p>
          <a:p>
            <a:pPr>
              <a:buNone/>
            </a:pPr>
            <a:r>
              <a:rPr lang="ru-RU" b="1" dirty="0"/>
              <a:t>В1. Прилагательное в форме сравнительной степени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334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Обобщение по теме  «Степени сравнения имен прилагательных» </vt:lpstr>
      <vt:lpstr>Слайд 2</vt:lpstr>
      <vt:lpstr>Слайд 3</vt:lpstr>
      <vt:lpstr>Слайд 4</vt:lpstr>
      <vt:lpstr>Цифровой диктант</vt:lpstr>
      <vt:lpstr>Слайд 6</vt:lpstr>
      <vt:lpstr> Да-нет-ка: </vt:lpstr>
      <vt:lpstr>Работа с текстом</vt:lpstr>
      <vt:lpstr>Слайд 9</vt:lpstr>
      <vt:lpstr>Рефлексия (оценка) урока:</vt:lpstr>
      <vt:lpstr>Домашнее задание: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Обобщение по теме  «Степени сравнения имен прилагательных» </dc:title>
  <dc:creator>Loner-XP</dc:creator>
  <cp:lastModifiedBy>Loner-XP</cp:lastModifiedBy>
  <cp:revision>26</cp:revision>
  <dcterms:created xsi:type="dcterms:W3CDTF">2013-12-22T16:08:17Z</dcterms:created>
  <dcterms:modified xsi:type="dcterms:W3CDTF">2013-12-22T20:35:00Z</dcterms:modified>
</cp:coreProperties>
</file>