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EFC66-D26F-462F-B12B-F682E987951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AECAA-41A0-4ECF-9DE8-7F0BC5FF57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ECAA-41A0-4ECF-9DE8-7F0BC5FF57B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21" Type="http://schemas.openxmlformats.org/officeDocument/2006/relationships/image" Target="../media/image28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3.wmf"/><Relationship Id="rId20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19" Type="http://schemas.openxmlformats.org/officeDocument/2006/relationships/image" Target="../media/image26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Relationship Id="rId22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Назвать дробь, соответствующую данному предложению: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Торт разрезан на 8 кусков. Оля съела 3 из них. Какую часть торта съела Оля?</a:t>
            </a:r>
          </a:p>
          <a:p>
            <a:r>
              <a:rPr lang="ru-RU" dirty="0" smtClean="0"/>
              <a:t>В вазе лежит 17 фруктов, из них 6 бананов и 5 апельсинов. Какую часть составляют бананы от всех фруктов? </a:t>
            </a:r>
          </a:p>
          <a:p>
            <a:r>
              <a:rPr lang="ru-RU" dirty="0" smtClean="0"/>
              <a:t>А какую часть составляют апельсины?</a:t>
            </a:r>
          </a:p>
          <a:p>
            <a:pPr lvl="0"/>
            <a:r>
              <a:rPr lang="ru-RU" dirty="0" smtClean="0"/>
              <a:t>Золушке высыпали 100 зерен пшена и 99 горошин. Какую часть от всех зерен составляют зерна пшена? </a:t>
            </a:r>
          </a:p>
          <a:p>
            <a:pPr>
              <a:buNone/>
            </a:pP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645024"/>
            <a:ext cx="504056" cy="1092121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365104"/>
            <a:ext cx="432048" cy="936104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5517232"/>
            <a:ext cx="648072" cy="936104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780928"/>
            <a:ext cx="21602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Назвать дробь, соответствующую данному предложению: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 бабушки было 2 кошки и 7 попугаев. Ей принесли еще одного щенка. Какую часть составляют кошки и собаки от всех домашних животных?</a:t>
            </a:r>
          </a:p>
          <a:p>
            <a:pPr>
              <a:buNone/>
            </a:pPr>
            <a:r>
              <a:rPr lang="ru-RU" dirty="0" smtClean="0"/>
              <a:t>	кошки: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собаки: 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140968"/>
            <a:ext cx="332345" cy="72008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4005064"/>
            <a:ext cx="365579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Придумать условие, соответствующее дроби   .</a:t>
            </a:r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1772816"/>
            <a:ext cx="144016" cy="624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900" dirty="0" smtClean="0"/>
              <a:t>«Хлопушка»</a:t>
            </a:r>
            <a:endParaRPr lang="ru-RU" sz="8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Л. Н. Толстой  о дроби 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dirty="0"/>
              <a:t>Человек есть дробь.	</a:t>
            </a:r>
          </a:p>
          <a:p>
            <a:pPr>
              <a:buFontTx/>
              <a:buNone/>
            </a:pPr>
            <a:r>
              <a:rPr lang="ru-RU" sz="2800" dirty="0"/>
              <a:t>Числитель – это сравнительно с другими –достоинства человека; знаменатель – это </a:t>
            </a:r>
            <a:r>
              <a:rPr lang="ru-RU" sz="2800"/>
              <a:t>оценка </a:t>
            </a:r>
            <a:r>
              <a:rPr lang="ru-RU" sz="2800" smtClean="0"/>
              <a:t>человеком </a:t>
            </a:r>
            <a:r>
              <a:rPr lang="ru-RU" sz="2800" dirty="0"/>
              <a:t>самого себя.</a:t>
            </a:r>
          </a:p>
          <a:p>
            <a:pPr>
              <a:buFontTx/>
              <a:buNone/>
            </a:pPr>
            <a:r>
              <a:rPr lang="ru-RU" sz="2800" dirty="0"/>
              <a:t>Увеличить своего числителя – свои достоинства, не во власти человека, но всякий может уменьшить своего знаменателя – своё мнение о самом себе, и этим уменьшением приблизиться к совершенству.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486025" y="1970088"/>
            <a:ext cx="66579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ja-JP" sz="3600" dirty="0">
                <a:ea typeface="MS Mincho" pitchFamily="49" charset="-128"/>
              </a:rPr>
              <a:t>Из - за парт мы выйдем дружно,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Но шуметь совсем не нужно,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Встали прямо, ноги вместе,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Поворот кругом, на месте.</a:t>
            </a:r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Поворот кругом, на месте. Встали прямо, ноги вместе.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Хлопнем пару раз в ладошки.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И потопаем немножко.</a:t>
            </a:r>
            <a:endParaRPr lang="ru-RU" altLang="ja-JP" sz="3600" dirty="0"/>
          </a:p>
        </p:txBody>
      </p:sp>
      <p:pic>
        <p:nvPicPr>
          <p:cNvPr id="3" name="Рисунок 2" descr="art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27" y="235307"/>
            <a:ext cx="2174920" cy="1812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WordArt 233"/>
          <p:cNvSpPr>
            <a:spLocks noChangeArrowheads="1" noChangeShapeType="1" noTextEdit="1"/>
          </p:cNvSpPr>
          <p:nvPr/>
        </p:nvSpPr>
        <p:spPr bwMode="auto">
          <a:xfrm>
            <a:off x="3606800" y="742950"/>
            <a:ext cx="4603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4D"/>
                </a:solidFill>
                <a:latin typeface="Times New Roman"/>
                <a:cs typeface="Times New Roman"/>
              </a:rPr>
              <a:t>Физкультминутка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7" y="2143118"/>
          <a:ext cx="8072494" cy="3857652"/>
        </p:xfrm>
        <a:graphic>
          <a:graphicData uri="http://schemas.openxmlformats.org/drawingml/2006/table">
            <a:tbl>
              <a:tblPr/>
              <a:tblGrid>
                <a:gridCol w="1332352"/>
                <a:gridCol w="1640381"/>
                <a:gridCol w="1640381"/>
                <a:gridCol w="1831758"/>
                <a:gridCol w="1627622"/>
              </a:tblGrid>
              <a:tr h="96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Ж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Ь, Ъ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Ы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И, Й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Х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Э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Ц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Ю –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44" name="Рисунок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5275" cy="457200"/>
          </a:xfrm>
          <a:prstGeom prst="rect">
            <a:avLst/>
          </a:prstGeom>
          <a:noFill/>
        </p:spPr>
      </p:pic>
      <p:pic>
        <p:nvPicPr>
          <p:cNvPr id="1043" name="Рисунок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42900" cy="457200"/>
          </a:xfrm>
          <a:prstGeom prst="rect">
            <a:avLst/>
          </a:prstGeom>
          <a:noFill/>
        </p:spPr>
      </p:pic>
      <p:pic>
        <p:nvPicPr>
          <p:cNvPr id="1042" name="Рисунок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76225" cy="457200"/>
          </a:xfrm>
          <a:prstGeom prst="rect">
            <a:avLst/>
          </a:prstGeom>
          <a:noFill/>
        </p:spPr>
      </p:pic>
      <p:pic>
        <p:nvPicPr>
          <p:cNvPr id="1041" name="Рисунок 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2900" cy="457200"/>
          </a:xfrm>
          <a:prstGeom prst="rect">
            <a:avLst/>
          </a:prstGeom>
          <a:noFill/>
        </p:spPr>
      </p:pic>
      <p:pic>
        <p:nvPicPr>
          <p:cNvPr id="1040" name="Рисунок 4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333375" cy="457200"/>
          </a:xfrm>
          <a:prstGeom prst="rect">
            <a:avLst/>
          </a:prstGeom>
          <a:noFill/>
        </p:spPr>
      </p:pic>
      <p:pic>
        <p:nvPicPr>
          <p:cNvPr id="1039" name="Рисунок 4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342900" cy="457200"/>
          </a:xfrm>
          <a:prstGeom prst="rect">
            <a:avLst/>
          </a:prstGeom>
          <a:noFill/>
        </p:spPr>
      </p:pic>
      <p:pic>
        <p:nvPicPr>
          <p:cNvPr id="1038" name="Рисунок 4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333375" cy="457200"/>
          </a:xfrm>
          <a:prstGeom prst="rect">
            <a:avLst/>
          </a:prstGeom>
          <a:noFill/>
        </p:spPr>
      </p:pic>
      <p:pic>
        <p:nvPicPr>
          <p:cNvPr id="1037" name="Рисунок 4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314325" cy="457200"/>
          </a:xfrm>
          <a:prstGeom prst="rect">
            <a:avLst/>
          </a:prstGeom>
          <a:noFill/>
        </p:spPr>
      </p:pic>
      <p:pic>
        <p:nvPicPr>
          <p:cNvPr id="1036" name="Рисунок 4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314325" cy="457200"/>
          </a:xfrm>
          <a:prstGeom prst="rect">
            <a:avLst/>
          </a:prstGeom>
          <a:noFill/>
        </p:spPr>
      </p:pic>
      <p:pic>
        <p:nvPicPr>
          <p:cNvPr id="1035" name="Рисунок 4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381000" cy="457200"/>
          </a:xfrm>
          <a:prstGeom prst="rect">
            <a:avLst/>
          </a:prstGeom>
          <a:noFill/>
        </p:spPr>
      </p:pic>
      <p:pic>
        <p:nvPicPr>
          <p:cNvPr id="1034" name="Рисунок 4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90525" cy="457200"/>
          </a:xfrm>
          <a:prstGeom prst="rect">
            <a:avLst/>
          </a:prstGeom>
          <a:noFill/>
        </p:spPr>
      </p:pic>
      <p:pic>
        <p:nvPicPr>
          <p:cNvPr id="1033" name="Рисунок 4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61925" cy="219075"/>
          </a:xfrm>
          <a:prstGeom prst="rect">
            <a:avLst/>
          </a:prstGeom>
          <a:noFill/>
        </p:spPr>
      </p:pic>
      <p:pic>
        <p:nvPicPr>
          <p:cNvPr id="1032" name="Рисунок 4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76225" cy="447675"/>
          </a:xfrm>
          <a:prstGeom prst="rect">
            <a:avLst/>
          </a:prstGeom>
          <a:noFill/>
        </p:spPr>
      </p:pic>
      <p:pic>
        <p:nvPicPr>
          <p:cNvPr id="1031" name="Рисунок 4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371475" cy="457200"/>
          </a:xfrm>
          <a:prstGeom prst="rect">
            <a:avLst/>
          </a:prstGeom>
          <a:noFill/>
        </p:spPr>
      </p:pic>
      <p:pic>
        <p:nvPicPr>
          <p:cNvPr id="1030" name="Рисунок 5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219075" cy="457200"/>
          </a:xfrm>
          <a:prstGeom prst="rect">
            <a:avLst/>
          </a:prstGeom>
          <a:noFill/>
        </p:spPr>
      </p:pic>
      <p:pic>
        <p:nvPicPr>
          <p:cNvPr id="1029" name="Рисунок 5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295275" cy="447675"/>
          </a:xfrm>
          <a:prstGeom prst="rect">
            <a:avLst/>
          </a:prstGeom>
          <a:noFill/>
        </p:spPr>
      </p:pic>
      <p:pic>
        <p:nvPicPr>
          <p:cNvPr id="1028" name="Рисунок 5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457200" cy="457200"/>
          </a:xfrm>
          <a:prstGeom prst="rect">
            <a:avLst/>
          </a:prstGeom>
          <a:noFill/>
        </p:spPr>
      </p:pic>
      <p:pic>
        <p:nvPicPr>
          <p:cNvPr id="1027" name="Рисунок 5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342900" cy="447675"/>
          </a:xfrm>
          <a:prstGeom prst="rect">
            <a:avLst/>
          </a:prstGeom>
          <a:noFill/>
        </p:spPr>
      </p:pic>
      <p:pic>
        <p:nvPicPr>
          <p:cNvPr id="1026" name="Рисунок 5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342900" cy="447675"/>
          </a:xfrm>
          <a:prstGeom prst="rect">
            <a:avLst/>
          </a:prstGeom>
          <a:noFill/>
        </p:spPr>
      </p:pic>
      <p:pic>
        <p:nvPicPr>
          <p:cNvPr id="1025" name="Рисунок 55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219075" cy="457200"/>
          </a:xfrm>
          <a:prstGeom prst="rect">
            <a:avLst/>
          </a:prstGeom>
          <a:noFill/>
        </p:spPr>
      </p:pic>
      <p:pic>
        <p:nvPicPr>
          <p:cNvPr id="23" name="Рисунок 2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428868"/>
            <a:ext cx="29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35743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2428868"/>
            <a:ext cx="27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2428868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6710" y="2428868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4414" y="3357562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43174" y="3357562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7686" y="3357562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72198" y="3357562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86710" y="335756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2976" y="4357694"/>
            <a:ext cx="39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86050" y="4429132"/>
            <a:ext cx="1619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357686" y="4357694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Рисунок 35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00760" y="4357694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36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786710" y="4357694"/>
            <a:ext cx="21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37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14414" y="5286388"/>
            <a:ext cx="295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/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643174" y="52863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/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86248" y="5286388"/>
            <a:ext cx="342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000760" y="5357826"/>
            <a:ext cx="342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858148" y="5286388"/>
            <a:ext cx="21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выполнить задания № 500, 504 (б).</a:t>
            </a:r>
          </a:p>
          <a:p>
            <a:r>
              <a:rPr lang="ru-RU" dirty="0" smtClean="0"/>
              <a:t>по желанию – сочинить сказку про дроби.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2000240"/>
            <a:ext cx="8229600" cy="438943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241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Назвать дробь, соответствующую данному предложению:</vt:lpstr>
      <vt:lpstr>Назвать дробь, соответствующую данному предложению:</vt:lpstr>
      <vt:lpstr>Слайд 3</vt:lpstr>
      <vt:lpstr>       «Хлопушка»</vt:lpstr>
      <vt:lpstr> Л. Н. Толстой  о дроби :</vt:lpstr>
      <vt:lpstr>Слайд 6</vt:lpstr>
      <vt:lpstr>Слайд 7</vt:lpstr>
      <vt:lpstr>Домашнее задание: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Назвать дробь, соответствующую данному предложению:</dc:title>
  <dc:creator>Natasha</dc:creator>
  <cp:lastModifiedBy>UCH</cp:lastModifiedBy>
  <cp:revision>10</cp:revision>
  <dcterms:created xsi:type="dcterms:W3CDTF">2013-12-18T15:27:52Z</dcterms:created>
  <dcterms:modified xsi:type="dcterms:W3CDTF">2013-12-19T06:08:13Z</dcterms:modified>
</cp:coreProperties>
</file>