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9" r:id="rId2"/>
    <p:sldId id="256" r:id="rId3"/>
    <p:sldId id="271" r:id="rId4"/>
    <p:sldId id="276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57" r:id="rId15"/>
    <p:sldId id="258" r:id="rId16"/>
    <p:sldId id="260" r:id="rId17"/>
    <p:sldId id="261" r:id="rId18"/>
    <p:sldId id="286" r:id="rId19"/>
    <p:sldId id="263" r:id="rId20"/>
    <p:sldId id="264" r:id="rId21"/>
    <p:sldId id="265" r:id="rId22"/>
    <p:sldId id="262" r:id="rId23"/>
    <p:sldId id="266" r:id="rId24"/>
    <p:sldId id="267" r:id="rId25"/>
    <p:sldId id="268" r:id="rId26"/>
    <p:sldId id="269" r:id="rId27"/>
    <p:sldId id="289" r:id="rId28"/>
    <p:sldId id="270" r:id="rId29"/>
    <p:sldId id="290" r:id="rId30"/>
    <p:sldId id="292" r:id="rId31"/>
    <p:sldId id="311" r:id="rId32"/>
    <p:sldId id="291" r:id="rId33"/>
    <p:sldId id="293" r:id="rId34"/>
    <p:sldId id="294" r:id="rId35"/>
    <p:sldId id="295" r:id="rId36"/>
    <p:sldId id="296" r:id="rId37"/>
    <p:sldId id="313" r:id="rId38"/>
    <p:sldId id="314" r:id="rId39"/>
    <p:sldId id="312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297" r:id="rId50"/>
    <p:sldId id="301" r:id="rId51"/>
    <p:sldId id="29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6" autoAdjust="0"/>
  </p:normalViewPr>
  <p:slideViewPr>
    <p:cSldViewPr>
      <p:cViewPr varScale="1">
        <p:scale>
          <a:sx n="125" d="100"/>
          <a:sy n="12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Yes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42067072"/>
        <c:axId val="42068608"/>
      </c:barChart>
      <c:catAx>
        <c:axId val="42067072"/>
        <c:scaling>
          <c:orientation val="minMax"/>
        </c:scaling>
        <c:delete val="1"/>
        <c:axPos val="b"/>
        <c:tickLblPos val="none"/>
        <c:crossAx val="42068608"/>
        <c:crosses val="autoZero"/>
        <c:auto val="1"/>
        <c:lblAlgn val="ctr"/>
        <c:lblOffset val="100"/>
      </c:catAx>
      <c:valAx>
        <c:axId val="42068608"/>
        <c:scaling>
          <c:orientation val="minMax"/>
        </c:scaling>
        <c:axPos val="l"/>
        <c:majorGridlines/>
        <c:numFmt formatCode="General" sourceLinked="1"/>
        <c:tickLblPos val="nextTo"/>
        <c:crossAx val="4206707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91627697579469236"/>
          <c:y val="0.4333420312980909"/>
          <c:w val="7.6006974822591764E-2"/>
          <c:h val="0.1557639777435212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subscribe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buy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42881792"/>
        <c:axId val="42883328"/>
        <c:axId val="0"/>
      </c:bar3DChart>
      <c:catAx>
        <c:axId val="42881792"/>
        <c:scaling>
          <c:orientation val="minMax"/>
        </c:scaling>
        <c:axPos val="b"/>
        <c:numFmt formatCode="General" sourceLinked="1"/>
        <c:tickLblPos val="nextTo"/>
        <c:crossAx val="42883328"/>
        <c:crosses val="autoZero"/>
        <c:auto val="1"/>
        <c:lblAlgn val="ctr"/>
        <c:lblOffset val="100"/>
      </c:catAx>
      <c:valAx>
        <c:axId val="42883328"/>
        <c:scaling>
          <c:orientation val="minMax"/>
        </c:scaling>
        <c:axPos val="l"/>
        <c:majorGridlines/>
        <c:numFmt formatCode="General" sourceLinked="1"/>
        <c:tickLblPos val="nextTo"/>
        <c:crossAx val="42881792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Sport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ads, greetings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TV programme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hape val="cylinder"/>
        <c:axId val="42934656"/>
        <c:axId val="42936192"/>
        <c:axId val="0"/>
      </c:bar3DChart>
      <c:catAx>
        <c:axId val="42934656"/>
        <c:scaling>
          <c:orientation val="minMax"/>
        </c:scaling>
        <c:delete val="1"/>
        <c:axPos val="b"/>
        <c:tickLblPos val="none"/>
        <c:crossAx val="42936192"/>
        <c:crosses val="autoZero"/>
        <c:auto val="1"/>
        <c:lblAlgn val="ctr"/>
        <c:lblOffset val="100"/>
      </c:catAx>
      <c:valAx>
        <c:axId val="42936192"/>
        <c:scaling>
          <c:orientation val="minMax"/>
        </c:scaling>
        <c:axPos val="l"/>
        <c:majorGridlines/>
        <c:numFmt formatCode="General" sourceLinked="1"/>
        <c:tickLblPos val="nextTo"/>
        <c:crossAx val="429346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Yes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43065344"/>
        <c:axId val="43066880"/>
        <c:axId val="0"/>
      </c:bar3DChart>
      <c:catAx>
        <c:axId val="43065344"/>
        <c:scaling>
          <c:orientation val="minMax"/>
        </c:scaling>
        <c:delete val="1"/>
        <c:axPos val="b"/>
        <c:tickLblPos val="none"/>
        <c:crossAx val="43066880"/>
        <c:crosses val="autoZero"/>
        <c:auto val="1"/>
        <c:lblAlgn val="ctr"/>
        <c:lblOffset val="100"/>
      </c:catAx>
      <c:valAx>
        <c:axId val="43066880"/>
        <c:scaling>
          <c:orientation val="minMax"/>
        </c:scaling>
        <c:axPos val="l"/>
        <c:majorGridlines/>
        <c:numFmt formatCode="General" sourceLinked="1"/>
        <c:tickLblPos val="nextTo"/>
        <c:crossAx val="43065344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Yes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43121280"/>
        <c:axId val="43262336"/>
      </c:barChart>
      <c:catAx>
        <c:axId val="43121280"/>
        <c:scaling>
          <c:orientation val="minMax"/>
        </c:scaling>
        <c:axPos val="b"/>
        <c:numFmt formatCode="General" sourceLinked="1"/>
        <c:tickLblPos val="nextTo"/>
        <c:crossAx val="43262336"/>
        <c:crosses val="autoZero"/>
        <c:auto val="1"/>
        <c:lblAlgn val="ctr"/>
        <c:lblOffset val="100"/>
      </c:catAx>
      <c:valAx>
        <c:axId val="43262336"/>
        <c:scaling>
          <c:orientation val="minMax"/>
        </c:scaling>
        <c:axPos val="l"/>
        <c:majorGridlines/>
        <c:numFmt formatCode="General" sourceLinked="1"/>
        <c:tickLblPos val="nextTo"/>
        <c:crossAx val="43121280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41291-65F3-46AF-A29E-B89225E3D3E2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408F6-F646-4825-B572-D8FD6E3DD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08F6-F646-4825-B572-D8FD6E3DDA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08F6-F646-4825-B572-D8FD6E3DDA7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08F6-F646-4825-B572-D8FD6E3DDA7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08F6-F646-4825-B572-D8FD6E3DDA7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1F94A4-D2BB-4CA6-BC60-27898A72C3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CEB3-9FF4-438A-9927-9CAE6A1B80C5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0C3D-2B51-4D6A-878C-CA731B357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500175"/>
            <a:ext cx="7500990" cy="121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английского языка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8 классе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3000372"/>
            <a:ext cx="8072494" cy="278608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“Our newspaper”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403225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Regional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4102" name="Picture 6" descr="463b321905775e55071f83698fc916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2060575"/>
            <a:ext cx="3455987" cy="3887788"/>
          </a:xfrm>
          <a:prstGeom prst="rect">
            <a:avLst/>
          </a:prstGeom>
          <a:noFill/>
        </p:spPr>
      </p:pic>
      <p:pic>
        <p:nvPicPr>
          <p:cNvPr id="4103" name="Picture 7" descr="pravda_sever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989138"/>
            <a:ext cx="3143250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484438" y="620713"/>
            <a:ext cx="369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Local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5126" name="Picture 6" descr="zary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57338"/>
            <a:ext cx="4679950" cy="4364037"/>
          </a:xfrm>
          <a:prstGeom prst="rect">
            <a:avLst/>
          </a:prstGeom>
          <a:noFill/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651500" y="1989138"/>
            <a:ext cx="27368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Zarya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”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FF0000"/>
                </a:solidFill>
              </a:rPr>
              <a:t>Task: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sz="6600" b="1" dirty="0" smtClean="0"/>
              <a:t>If you were a foreigner, what would you like to know about our local newspaper </a:t>
            </a:r>
          </a:p>
          <a:p>
            <a:pPr algn="just">
              <a:buNone/>
            </a:pPr>
            <a:r>
              <a:rPr lang="en-US" sz="6600" b="1" dirty="0" smtClean="0"/>
              <a:t>“ </a:t>
            </a:r>
            <a:r>
              <a:rPr lang="en-US" sz="6600" b="1" dirty="0" err="1" smtClean="0"/>
              <a:t>Zarya</a:t>
            </a:r>
            <a:r>
              <a:rPr lang="en-US" sz="6600" b="1" dirty="0" smtClean="0"/>
              <a:t>”?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Questions: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572140"/>
          </a:xfrm>
        </p:spPr>
        <p:txBody>
          <a:bodyPr>
            <a:noAutofit/>
          </a:bodyPr>
          <a:lstStyle/>
          <a:p>
            <a:pPr algn="just"/>
            <a:r>
              <a:rPr lang="en-US" sz="4800" b="1" dirty="0" smtClean="0"/>
              <a:t>What do you know about the past of the newspaper?</a:t>
            </a:r>
          </a:p>
          <a:p>
            <a:pPr algn="just"/>
            <a:r>
              <a:rPr lang="en-US" sz="4800" b="1" dirty="0" smtClean="0"/>
              <a:t>How often is the paper printed?</a:t>
            </a:r>
          </a:p>
          <a:p>
            <a:pPr algn="just"/>
            <a:r>
              <a:rPr lang="en-US" sz="4800" b="1" dirty="0" smtClean="0"/>
              <a:t>What is the staff of the paper?</a:t>
            </a:r>
          </a:p>
          <a:p>
            <a:pPr algn="just"/>
            <a:r>
              <a:rPr lang="en-US" sz="4800" b="1" dirty="0" smtClean="0"/>
              <a:t>What do you read?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6993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85720" y="500042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69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535782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Printing-house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52"/>
            <a:ext cx="5857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Editorial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office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69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6079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Editor-in-chief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6978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5357826"/>
            <a:ext cx="5871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Editorial staff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опия SDC112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69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928934"/>
            <a:ext cx="804971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 the printing - house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Newspapers are world’s mirrors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8215370" cy="2924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   Газеты –зеркала мира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Неизвестный автор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69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9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9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9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9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715303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Heading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5" y="164305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Sport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143248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Poet’s corner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785926"/>
            <a:ext cx="3571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7200" b="1" dirty="0" smtClean="0">
                <a:solidFill>
                  <a:prstClr val="black"/>
                </a:solidFill>
              </a:rPr>
              <a:t>Events</a:t>
            </a:r>
            <a:endParaRPr lang="ru-RU" sz="7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86388"/>
            <a:ext cx="587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TV </a:t>
            </a:r>
            <a:r>
              <a:rPr lang="en-US" sz="7200" b="1" dirty="0" err="1" smtClean="0"/>
              <a:t>programme</a:t>
            </a:r>
            <a:endParaRPr lang="ru-RU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9" y="3929067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Ecology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800" b="1" dirty="0" smtClean="0">
                <a:solidFill>
                  <a:srgbClr val="FF0000"/>
                </a:solidFill>
              </a:rPr>
              <a:t>Task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6600" b="1" dirty="0" smtClean="0"/>
              <a:t>You can hear five speakers. Try to guess about what headings  do they speak?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785794"/>
          <a:ext cx="8215368" cy="41738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13096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Heading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Ecology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Event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Sport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TV</a:t>
                      </a:r>
                    </a:p>
                    <a:p>
                      <a:r>
                        <a:rPr lang="en-US" sz="3200" dirty="0" err="1" smtClean="0"/>
                        <a:t>Progra-mme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Poet’s</a:t>
                      </a:r>
                    </a:p>
                    <a:p>
                      <a:r>
                        <a:rPr lang="en-US" sz="3200" dirty="0" smtClean="0"/>
                        <a:t>corner</a:t>
                      </a:r>
                      <a:endParaRPr lang="ru-RU" sz="3200" dirty="0"/>
                    </a:p>
                  </a:txBody>
                  <a:tcPr/>
                </a:tc>
              </a:tr>
              <a:tr h="1309697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Speaker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9697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Points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From 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history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785794"/>
          <a:ext cx="8215368" cy="41748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9228"/>
                <a:gridCol w="1416854"/>
                <a:gridCol w="1321602"/>
                <a:gridCol w="1369228"/>
                <a:gridCol w="1369228"/>
                <a:gridCol w="1369228"/>
              </a:tblGrid>
              <a:tr h="13096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Heading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Ecology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Event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Sport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TV</a:t>
                      </a:r>
                    </a:p>
                    <a:p>
                      <a:r>
                        <a:rPr lang="en-US" sz="3200" dirty="0" err="1" smtClean="0"/>
                        <a:t>Progra-mme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Poet’s</a:t>
                      </a:r>
                    </a:p>
                    <a:p>
                      <a:r>
                        <a:rPr lang="en-US" sz="3200" dirty="0" smtClean="0"/>
                        <a:t>corner</a:t>
                      </a:r>
                      <a:endParaRPr lang="ru-RU" sz="3200" dirty="0"/>
                    </a:p>
                  </a:txBody>
                  <a:tcPr/>
                </a:tc>
              </a:tr>
              <a:tr h="1309697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Speaker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2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5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4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1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3</a:t>
                      </a:r>
                      <a:endParaRPr lang="ru-RU" sz="8000" dirty="0"/>
                    </a:p>
                  </a:txBody>
                  <a:tcPr/>
                </a:tc>
              </a:tr>
              <a:tr h="1309697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Points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1736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1285861"/>
            <a:ext cx="70009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interesting facts about paper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643446"/>
            <a:ext cx="8286808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Participants: 52 pupils of our school</a:t>
            </a:r>
          </a:p>
          <a:p>
            <a:r>
              <a:rPr lang="en-US" sz="4000" b="1" dirty="0" smtClean="0"/>
              <a:t>Forms:            7a,7b, 9a,10,11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</a:t>
            </a:r>
            <a:r>
              <a:rPr lang="en-US" b="1" dirty="0" smtClean="0"/>
              <a:t>Do you like to read  “ </a:t>
            </a:r>
            <a:r>
              <a:rPr lang="en-US" b="1" dirty="0" err="1" smtClean="0"/>
              <a:t>Zarya</a:t>
            </a:r>
            <a:r>
              <a:rPr lang="en-US" b="1" dirty="0" smtClean="0"/>
              <a:t>”?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US" b="1" dirty="0" smtClean="0"/>
              <a:t>2. Do you subscribe or buy it?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My </a:t>
            </a:r>
            <a:r>
              <a:rPr lang="en-US" b="1" dirty="0" err="1" smtClean="0"/>
              <a:t>favourite</a:t>
            </a:r>
            <a:r>
              <a:rPr lang="en-US" b="1" dirty="0" smtClean="0"/>
              <a:t> headings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4.Have you ever written </a:t>
            </a:r>
            <a:br>
              <a:rPr lang="en-US" sz="5400" b="1" dirty="0" smtClean="0"/>
            </a:br>
            <a:r>
              <a:rPr lang="en-US" sz="5400" b="1" dirty="0" smtClean="0"/>
              <a:t>an article to the paper?</a:t>
            </a:r>
            <a:endParaRPr lang="ru-RU" sz="5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5. </a:t>
            </a:r>
            <a:r>
              <a:rPr lang="en-US" sz="5400" b="1" dirty="0" smtClean="0"/>
              <a:t>Have you ever read about yourself in the paper?</a:t>
            </a:r>
            <a:endParaRPr lang="ru-RU" sz="5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800" b="1" dirty="0" smtClean="0">
                <a:solidFill>
                  <a:srgbClr val="FF0000"/>
                </a:solidFill>
              </a:rPr>
              <a:t>Task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Make your own survey (</a:t>
            </a:r>
            <a:r>
              <a:rPr lang="ru-RU" sz="4400" b="1" dirty="0" smtClean="0"/>
              <a:t> опрос).</a:t>
            </a:r>
          </a:p>
          <a:p>
            <a:pPr algn="just">
              <a:buNone/>
            </a:pPr>
            <a:r>
              <a:rPr lang="en-US" sz="4400" b="1" dirty="0" smtClean="0"/>
              <a:t>Ask your partner some questions about paper  and write down on the card.</a:t>
            </a:r>
            <a:endParaRPr lang="ru-RU" sz="4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871543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Card 2     Ask your partner  and write down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 Do you like to read “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Zarya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”?         Yes      No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Do you subscribe?       Yes   No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Do you buy it?            Yes      No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What is your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favourite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heading?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4.Have you ever written an article to paper?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Yes      No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5. Have you ever read about yourself in the paper?      Yes           No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rgbClr val="FF0000"/>
                </a:solidFill>
              </a:rPr>
              <a:t>Task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b="1" dirty="0" smtClean="0"/>
              <a:t>Look at the photo and give the title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TOURS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997200"/>
            <a:ext cx="2568575" cy="3529013"/>
          </a:xfrm>
          <a:prstGeom prst="rect">
            <a:avLst/>
          </a:prstGeom>
          <a:noFill/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5954732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the 5</a:t>
            </a:r>
            <a:r>
              <a:rPr lang="en-US" sz="3600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century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Italy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403350" y="4005263"/>
            <a:ext cx="403225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Julius Caesar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"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The day events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"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85175" cy="1431925"/>
          </a:xfrm>
        </p:spPr>
        <p:txBody>
          <a:bodyPr/>
          <a:lstStyle/>
          <a:p>
            <a:r>
              <a:rPr lang="en-US" sz="6000" dirty="0">
                <a:solidFill>
                  <a:srgbClr val="66FFFF"/>
                </a:solidFill>
                <a:latin typeface="Blackadder ITC" pitchFamily="82" charset="0"/>
              </a:rPr>
              <a:t>Sunrise on the Northern Dvina</a:t>
            </a:r>
            <a:endParaRPr lang="ru-RU" sz="6000" dirty="0">
              <a:solidFill>
                <a:srgbClr val="66FFFF"/>
              </a:solidFill>
              <a:latin typeface="Blackadder ITC" pitchFamily="82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8660" name="Picture 4" descr="DSC011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84313"/>
            <a:ext cx="8785225" cy="504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86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85175" cy="1152525"/>
          </a:xfrm>
        </p:spPr>
        <p:txBody>
          <a:bodyPr/>
          <a:lstStyle/>
          <a:p>
            <a:r>
              <a:rPr lang="en-US" sz="6000" dirty="0">
                <a:solidFill>
                  <a:schemeClr val="hlink"/>
                </a:solidFill>
                <a:latin typeface="Edwardian Script ITC" pitchFamily="66" charset="0"/>
              </a:rPr>
              <a:t>“Pink sails” on Dvina</a:t>
            </a:r>
            <a:endParaRPr lang="ru-RU" sz="6000" dirty="0">
              <a:solidFill>
                <a:schemeClr val="hlink"/>
              </a:solidFill>
              <a:latin typeface="Edwardian Script ITC" pitchFamily="66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3780" name="Picture 4" descr="DSC011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8785225" cy="5472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942263" cy="1143000"/>
          </a:xfrm>
        </p:spPr>
        <p:txBody>
          <a:bodyPr/>
          <a:lstStyle/>
          <a:p>
            <a:r>
              <a:rPr lang="en-US" sz="6000" dirty="0">
                <a:solidFill>
                  <a:schemeClr val="folHlink"/>
                </a:solidFill>
                <a:latin typeface="Blackadder ITC" pitchFamily="82" charset="0"/>
              </a:rPr>
              <a:t>Sunset on Dvina</a:t>
            </a:r>
            <a:endParaRPr lang="ru-RU" sz="6000" dirty="0">
              <a:solidFill>
                <a:schemeClr val="folHlink"/>
              </a:solidFill>
              <a:latin typeface="Blackadder ITC" pitchFamily="82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828" name="Picture 4" descr="DSC011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84313"/>
            <a:ext cx="8713788" cy="5184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lackadder ITC" pitchFamily="82" charset="0"/>
              </a:rPr>
              <a:t>Winter. Snow. Village.</a:t>
            </a:r>
            <a:endParaRPr lang="ru-RU" sz="6000" dirty="0">
              <a:latin typeface="Blackadder ITC" pitchFamily="82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7876" name="Picture 4" descr="S8300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57338"/>
            <a:ext cx="8569325" cy="5040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Tempus Sans ITC" pitchFamily="82" charset="0"/>
              </a:rPr>
              <a:t>“Golden autumn”</a:t>
            </a:r>
            <a:endParaRPr lang="ru-RU" sz="6000" dirty="0">
              <a:latin typeface="Tempus Sans ITC" pitchFamily="82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8116" name="Picture 4" descr="S8301451"/>
          <p:cNvPicPr>
            <a:picLocks noChangeAspect="1" noChangeArrowheads="1"/>
          </p:cNvPicPr>
          <p:nvPr/>
        </p:nvPicPr>
        <p:blipFill>
          <a:blip r:embed="rId2" cstate="email"/>
          <a:srcRect t="-12312"/>
          <a:stretch>
            <a:fillRect/>
          </a:stretch>
        </p:blipFill>
        <p:spPr bwMode="auto">
          <a:xfrm>
            <a:off x="250825" y="1196975"/>
            <a:ext cx="8713788" cy="5256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8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66FFFF"/>
                </a:solidFill>
                <a:latin typeface="Lucida Calligraphy" pitchFamily="66" charset="0"/>
              </a:rPr>
              <a:t>Stones. Water. Greens.</a:t>
            </a:r>
            <a:endParaRPr lang="ru-RU" sz="5400" dirty="0">
              <a:solidFill>
                <a:srgbClr val="66FFFF"/>
              </a:solidFill>
              <a:latin typeface="Lucida Calligraphy" pitchFamily="66" charset="0"/>
            </a:endParaRPr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2212" name="Picture 4" descr="S83022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628775"/>
            <a:ext cx="8785225" cy="511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1597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Blackadder ITC" pitchFamily="82" charset="0"/>
              </a:rPr>
              <a:t>The Dvina’s banks</a:t>
            </a:r>
            <a:endParaRPr lang="ru-RU" sz="5400" dirty="0">
              <a:latin typeface="Blackadder ITC" pitchFamily="82" charset="0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0164" name="Picture 4" descr="S83022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268413"/>
            <a:ext cx="8713788" cy="5329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Chiller" pitchFamily="82" charset="0"/>
              </a:rPr>
              <a:t>Winter in </a:t>
            </a:r>
            <a:r>
              <a:rPr lang="en-US" sz="6600" dirty="0" err="1">
                <a:latin typeface="Chiller" pitchFamily="82" charset="0"/>
              </a:rPr>
              <a:t>Timoshino</a:t>
            </a:r>
            <a:endParaRPr lang="ru-RU" sz="6600" dirty="0">
              <a:latin typeface="Chiller" pitchFamily="82" charset="0"/>
            </a:endParaRPr>
          </a:p>
        </p:txBody>
      </p:sp>
      <p:pic>
        <p:nvPicPr>
          <p:cNvPr id="38918" name="Picture 6" descr="x_2ecd98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539875"/>
            <a:ext cx="6191250" cy="4645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FF"/>
                </a:solidFill>
                <a:latin typeface="Times New Roman" pitchFamily="18" charset="0"/>
              </a:rPr>
              <a:t>Autumn. Winter. Spring.  </a:t>
            </a:r>
            <a:br>
              <a:rPr lang="en-US" dirty="0">
                <a:solidFill>
                  <a:srgbClr val="66FFFF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66FFFF"/>
                </a:solidFill>
                <a:latin typeface="Times New Roman" pitchFamily="18" charset="0"/>
              </a:rPr>
              <a:t>                Summer.</a:t>
            </a:r>
            <a:endParaRPr lang="ru-RU" dirty="0">
              <a:solidFill>
                <a:srgbClr val="66FFFF"/>
              </a:solidFill>
              <a:latin typeface="Times New Roman" pitchFamily="18" charset="0"/>
            </a:endParaRPr>
          </a:p>
        </p:txBody>
      </p:sp>
      <p:pic>
        <p:nvPicPr>
          <p:cNvPr id="7177" name="Picture 9" descr="Рисунок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03375" y="1981200"/>
            <a:ext cx="2627313" cy="1987550"/>
          </a:xfrm>
          <a:noFill/>
          <a:ln/>
        </p:spPr>
      </p:pic>
      <p:pic>
        <p:nvPicPr>
          <p:cNvPr id="7178" name="Picture 10" descr="DSC021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34013" y="1981200"/>
            <a:ext cx="2649537" cy="1987550"/>
          </a:xfrm>
          <a:noFill/>
          <a:ln/>
        </p:spPr>
      </p:pic>
      <p:pic>
        <p:nvPicPr>
          <p:cNvPr id="7179" name="Picture 11" descr="Рисунок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603375" y="4108450"/>
            <a:ext cx="2627313" cy="1987550"/>
          </a:xfrm>
          <a:noFill/>
          <a:ln/>
        </p:spPr>
      </p:pic>
      <p:pic>
        <p:nvPicPr>
          <p:cNvPr id="7180" name="Picture 12" descr="DSC0238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434013" y="4108450"/>
            <a:ext cx="2649537" cy="1987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New words ( borrowings)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digest  ( 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</a:rPr>
              <a:t>дайджест)-</a:t>
            </a:r>
          </a:p>
          <a:p>
            <a:pPr>
              <a:buNone/>
            </a:pPr>
            <a:r>
              <a:rPr lang="ru-RU" dirty="0" smtClean="0"/>
              <a:t>Краткое  или сокращённое изложение</a:t>
            </a:r>
            <a:endParaRPr lang="ru-RU" dirty="0"/>
          </a:p>
          <a:p>
            <a:pPr>
              <a:buNone/>
            </a:pPr>
            <a:r>
              <a:rPr lang="ru-RU" dirty="0" smtClean="0"/>
              <a:t>( </a:t>
            </a:r>
            <a:r>
              <a:rPr lang="en-US" dirty="0" smtClean="0"/>
              <a:t>short and condensed summary)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a digest of the week’s news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TOURS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573463"/>
            <a:ext cx="3671887" cy="30416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8437" name="Picture 5" descr="TOURS0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068638"/>
            <a:ext cx="4067175" cy="3387725"/>
          </a:xfrm>
          <a:prstGeom prst="rect">
            <a:avLst/>
          </a:prstGeom>
          <a:noFill/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59753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1663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England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London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Informator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Tell your partner about the paper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572140"/>
          </a:xfrm>
        </p:spPr>
        <p:txBody>
          <a:bodyPr>
            <a:noAutofit/>
          </a:bodyPr>
          <a:lstStyle/>
          <a:p>
            <a:pPr algn="just"/>
            <a:r>
              <a:rPr lang="en-US" sz="4800" b="1" dirty="0" smtClean="0"/>
              <a:t>What do you know about the past of the newspaper?</a:t>
            </a:r>
          </a:p>
          <a:p>
            <a:pPr algn="just"/>
            <a:r>
              <a:rPr lang="en-US" sz="4800" b="1" dirty="0" smtClean="0"/>
              <a:t>How often is the paper printed?</a:t>
            </a:r>
          </a:p>
          <a:p>
            <a:pPr algn="just"/>
            <a:r>
              <a:rPr lang="en-US" sz="4800" b="1" dirty="0" smtClean="0"/>
              <a:t>What is the staff of the paper?</a:t>
            </a:r>
          </a:p>
          <a:p>
            <a:pPr algn="just"/>
            <a:r>
              <a:rPr lang="en-US" sz="4800" b="1" dirty="0" smtClean="0"/>
              <a:t>What do you read?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643050"/>
            <a:ext cx="8111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for attention!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285720" y="428604"/>
            <a:ext cx="6015069" cy="27844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42950" indent="-742950" algn="ctr">
              <a:buAutoNum type="arabicPlain" startAt="1702"/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Russia</a:t>
            </a:r>
          </a:p>
          <a:p>
            <a:pPr marL="742950" indent="-742950"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Peter I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Vedomosty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Истомин\Desktop\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2928934"/>
            <a:ext cx="292019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2642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Central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3078" name="Picture 6" descr="6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989138"/>
            <a:ext cx="4321175" cy="4032250"/>
          </a:xfrm>
          <a:prstGeom prst="rect">
            <a:avLst/>
          </a:prstGeom>
          <a:noFill/>
        </p:spPr>
      </p:pic>
      <p:pic>
        <p:nvPicPr>
          <p:cNvPr id="3079" name="Picture 7" descr="20_09_07_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989138"/>
            <a:ext cx="3598863" cy="1368425"/>
          </a:xfrm>
          <a:prstGeom prst="rect">
            <a:avLst/>
          </a:prstGeom>
          <a:noFill/>
        </p:spPr>
      </p:pic>
      <p:pic>
        <p:nvPicPr>
          <p:cNvPr id="3080" name="Picture 8" descr="1trud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644900"/>
            <a:ext cx="4105275" cy="276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av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4248150" cy="3600450"/>
          </a:xfrm>
          <a:prstGeom prst="rect">
            <a:avLst/>
          </a:prstGeom>
          <a:noFill/>
        </p:spPr>
      </p:pic>
      <p:pic>
        <p:nvPicPr>
          <p:cNvPr id="7174" name="Picture 6" descr="pravd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188913"/>
            <a:ext cx="5238750" cy="1743075"/>
          </a:xfrm>
          <a:prstGeom prst="rect">
            <a:avLst/>
          </a:prstGeom>
          <a:noFill/>
        </p:spPr>
      </p:pic>
      <p:pic>
        <p:nvPicPr>
          <p:cNvPr id="7176" name="Picture 8" descr="5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2852738"/>
            <a:ext cx="4535487" cy="339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azeta-pionerskaya-prav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2628900" cy="3810000"/>
          </a:xfrm>
          <a:prstGeom prst="rect">
            <a:avLst/>
          </a:prstGeom>
          <a:noFill/>
        </p:spPr>
      </p:pic>
      <p:pic>
        <p:nvPicPr>
          <p:cNvPr id="8197" name="Picture 5" descr="5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260350"/>
            <a:ext cx="4535487" cy="3398838"/>
          </a:xfrm>
          <a:prstGeom prst="rect">
            <a:avLst/>
          </a:prstGeom>
          <a:noFill/>
        </p:spPr>
      </p:pic>
      <p:pic>
        <p:nvPicPr>
          <p:cNvPr id="8198" name="Picture 6" descr="e8ae26d71e18fabbfa7fd2c30a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2060575"/>
            <a:ext cx="3529013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441</Words>
  <Application>Microsoft Office PowerPoint</Application>
  <PresentationFormat>Экран (4:3)</PresentationFormat>
  <Paragraphs>121</Paragraphs>
  <Slides>51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Урок английского языка в 8 классе</vt:lpstr>
      <vt:lpstr>Newspapers are world’s mirrors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Task:</vt:lpstr>
      <vt:lpstr>Questions: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Task</vt:lpstr>
      <vt:lpstr>Слайд 29</vt:lpstr>
      <vt:lpstr>Слайд 30</vt:lpstr>
      <vt:lpstr>Слайд 31</vt:lpstr>
      <vt:lpstr>1. Do you like to read  “ Zarya”?</vt:lpstr>
      <vt:lpstr>2. Do you subscribe or buy it?</vt:lpstr>
      <vt:lpstr>3. My favourite headings</vt:lpstr>
      <vt:lpstr>4.Have you ever written  an article to the paper?</vt:lpstr>
      <vt:lpstr>5. Have you ever read about yourself in the paper?</vt:lpstr>
      <vt:lpstr>Task</vt:lpstr>
      <vt:lpstr>Слайд 38</vt:lpstr>
      <vt:lpstr>Task</vt:lpstr>
      <vt:lpstr>Sunrise on the Northern Dvina</vt:lpstr>
      <vt:lpstr>“Pink sails” on Dvina</vt:lpstr>
      <vt:lpstr>Sunset on Dvina</vt:lpstr>
      <vt:lpstr>Winter. Snow. Village.</vt:lpstr>
      <vt:lpstr>“Golden autumn”</vt:lpstr>
      <vt:lpstr>Stones. Water. Greens.</vt:lpstr>
      <vt:lpstr>The Dvina’s banks</vt:lpstr>
      <vt:lpstr>Winter in Timoshino</vt:lpstr>
      <vt:lpstr>Autumn. Winter. Spring.                   Summer.</vt:lpstr>
      <vt:lpstr>New words ( borrowings)</vt:lpstr>
      <vt:lpstr>Tell your partner about the paper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английского языка в 8 классе</dc:title>
  <dc:creator>Истомин</dc:creator>
  <cp:lastModifiedBy>Roman</cp:lastModifiedBy>
  <cp:revision>30</cp:revision>
  <dcterms:created xsi:type="dcterms:W3CDTF">2013-03-18T16:43:00Z</dcterms:created>
  <dcterms:modified xsi:type="dcterms:W3CDTF">2014-07-17T12:24:00Z</dcterms:modified>
</cp:coreProperties>
</file>