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4" r:id="rId5"/>
    <p:sldId id="271" r:id="rId6"/>
    <p:sldId id="272" r:id="rId7"/>
    <p:sldId id="285" r:id="rId8"/>
    <p:sldId id="286" r:id="rId9"/>
    <p:sldId id="287" r:id="rId10"/>
    <p:sldId id="273" r:id="rId11"/>
    <p:sldId id="283" r:id="rId12"/>
    <p:sldId id="298" r:id="rId13"/>
    <p:sldId id="297" r:id="rId14"/>
    <p:sldId id="296" r:id="rId15"/>
    <p:sldId id="295" r:id="rId16"/>
    <p:sldId id="289" r:id="rId17"/>
    <p:sldId id="266" r:id="rId18"/>
    <p:sldId id="284" r:id="rId19"/>
    <p:sldId id="294" r:id="rId20"/>
    <p:sldId id="290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76" d="100"/>
          <a:sy n="76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wmf"/><Relationship Id="rId7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7144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The place we live in.</a:t>
            </a:r>
            <a:endParaRPr lang="ru-RU" sz="3600" dirty="0"/>
          </a:p>
        </p:txBody>
      </p:sp>
      <p:pic>
        <p:nvPicPr>
          <p:cNvPr id="1026" name="Picture 2" descr="D:\Документы\документы\документы Лиля\открытые уроки и презентации\дом\Дом в разрезе\brookwooddollho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135" y="1600200"/>
            <a:ext cx="5487730" cy="4525963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5857892"/>
            <a:ext cx="957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учитель английского языка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Рудская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Л.Н.(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Степногорск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i="1" dirty="0" smtClean="0"/>
              <a:t>                        Find the odd word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                  (найди лишнее слово)</a:t>
            </a:r>
            <a:r>
              <a:rPr lang="en-US" i="1" dirty="0" smtClean="0"/>
              <a:t>:</a:t>
            </a:r>
          </a:p>
          <a:p>
            <a:pPr marL="514350" indent="-514350">
              <a:buAutoNum type="arabicParenR"/>
            </a:pPr>
            <a:r>
              <a:rPr lang="en-US" dirty="0" smtClean="0"/>
              <a:t>desk, lamp, wardrobe, sofa, house, fridge;</a:t>
            </a:r>
          </a:p>
          <a:p>
            <a:pPr marL="514350" indent="-514350">
              <a:buNone/>
            </a:pPr>
            <a:r>
              <a:rPr lang="en-US" dirty="0" smtClean="0"/>
              <a:t>2) cupboard, corridor, bedroom, kitchen, hall;</a:t>
            </a:r>
          </a:p>
          <a:p>
            <a:pPr marL="514350" indent="-514350">
              <a:buNone/>
            </a:pPr>
            <a:r>
              <a:rPr lang="en-US" dirty="0" smtClean="0"/>
              <a:t>3) car, sink, television, shout, picture, book, key;</a:t>
            </a:r>
          </a:p>
          <a:p>
            <a:pPr marL="514350" indent="-514350">
              <a:buNone/>
            </a:pPr>
            <a:r>
              <a:rPr lang="en-US" dirty="0" smtClean="0"/>
              <a:t>4) lock, shout, believe, join, yet, count;</a:t>
            </a:r>
          </a:p>
          <a:p>
            <a:pPr marL="514350" indent="-514350">
              <a:buNone/>
            </a:pPr>
            <a:r>
              <a:rPr lang="en-US" dirty="0" smtClean="0"/>
              <a:t>5) wonderful, lovely, curtain, expensive, quiet.</a:t>
            </a:r>
            <a:endParaRPr lang="ru-RU" dirty="0"/>
          </a:p>
        </p:txBody>
      </p:sp>
      <p:pic>
        <p:nvPicPr>
          <p:cNvPr id="6" name="Picture 4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3875" y="500042"/>
            <a:ext cx="1000125" cy="1641475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643837" y="6215082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072462" y="6215082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72524" y="6215082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en-US" i="1" dirty="0" smtClean="0"/>
              <a:t>Complete the sentences</a:t>
            </a:r>
            <a:r>
              <a:rPr lang="ru-RU" i="1" dirty="0" smtClean="0"/>
              <a:t>(закончи предложения)</a:t>
            </a:r>
            <a:r>
              <a:rPr lang="en-US" i="1" dirty="0" smtClean="0"/>
              <a:t>:</a:t>
            </a:r>
          </a:p>
          <a:p>
            <a:pPr marL="514350" indent="-514350">
              <a:buAutoNum type="arabicParenR"/>
            </a:pPr>
            <a:r>
              <a:rPr lang="en-US" dirty="0" smtClean="0"/>
              <a:t>We cook in the…</a:t>
            </a:r>
          </a:p>
          <a:p>
            <a:pPr marL="514350" indent="-514350">
              <a:buNone/>
            </a:pPr>
            <a:r>
              <a:rPr lang="en-US" dirty="0" smtClean="0"/>
              <a:t>2) We sleep in the…</a:t>
            </a:r>
          </a:p>
          <a:p>
            <a:pPr marL="514350" indent="-514350">
              <a:buNone/>
            </a:pPr>
            <a:r>
              <a:rPr lang="en-US" dirty="0" smtClean="0"/>
              <a:t>3) We wash in the…</a:t>
            </a:r>
          </a:p>
          <a:p>
            <a:pPr marL="514350" indent="-514350">
              <a:buNone/>
            </a:pPr>
            <a:r>
              <a:rPr lang="en-US" dirty="0" smtClean="0"/>
              <a:t>4) We watch TV in the …</a:t>
            </a:r>
          </a:p>
          <a:p>
            <a:pPr marL="514350" indent="-514350">
              <a:buNone/>
            </a:pPr>
            <a:r>
              <a:rPr lang="en-US" dirty="0" smtClean="0"/>
              <a:t>5) We eat in the …</a:t>
            </a:r>
          </a:p>
          <a:p>
            <a:pPr marL="514350" indent="-514350">
              <a:buNone/>
            </a:pPr>
            <a:r>
              <a:rPr lang="en-US" dirty="0" smtClean="0"/>
              <a:t>6)We take a bath in the …</a:t>
            </a:r>
          </a:p>
          <a:p>
            <a:pPr marL="514350" indent="-514350">
              <a:buNone/>
            </a:pPr>
            <a:r>
              <a:rPr lang="en-US" dirty="0" smtClean="0"/>
              <a:t>7) We take off our coats in the …</a:t>
            </a:r>
            <a:endParaRPr lang="ru-RU" dirty="0"/>
          </a:p>
        </p:txBody>
      </p:sp>
      <p:pic>
        <p:nvPicPr>
          <p:cNvPr id="5" name="Picture 4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3875" y="428604"/>
            <a:ext cx="1000125" cy="1641475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 flipH="1">
            <a:off x="7500937" y="6357938"/>
            <a:ext cx="428651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 flipH="1">
            <a:off x="7929562" y="6357938"/>
            <a:ext cx="428651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 flipH="1">
            <a:off x="8429624" y="6357938"/>
            <a:ext cx="428651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iliya\Desktop\66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0222" y="-30166"/>
            <a:ext cx="9184222" cy="6888166"/>
          </a:xfrm>
          <a:prstGeom prst="rect">
            <a:avLst/>
          </a:prstGeom>
          <a:noFill/>
        </p:spPr>
      </p:pic>
      <p:pic>
        <p:nvPicPr>
          <p:cNvPr id="5" name="Picture 4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9586" y="0"/>
            <a:ext cx="1000125" cy="164147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2" y="6215082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86776" y="6215082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858148" y="6215082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Liliya\Desktop\99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15272" y="3714752"/>
            <a:ext cx="1000125" cy="164147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5929330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86776" y="5929330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858148" y="5929330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Liliya\Desktop\44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31" r="835"/>
          <a:stretch>
            <a:fillRect/>
          </a:stretch>
        </p:blipFill>
        <p:spPr bwMode="auto">
          <a:xfrm>
            <a:off x="0" y="357166"/>
            <a:ext cx="10572792" cy="7143776"/>
          </a:xfrm>
          <a:prstGeom prst="rect">
            <a:avLst/>
          </a:prstGeom>
          <a:noFill/>
        </p:spPr>
      </p:pic>
      <p:pic>
        <p:nvPicPr>
          <p:cNvPr id="5" name="Picture 4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58214" y="4143380"/>
            <a:ext cx="1000125" cy="164147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2" y="6215082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15338" y="6143644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86710" y="6215082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Liliya\Desktop\33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4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86710" y="3571876"/>
            <a:ext cx="1000125" cy="164147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5572140"/>
            <a:ext cx="285756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15338" y="5572140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86710" y="5572140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the picture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опиши картинку).</a:t>
            </a:r>
            <a:endParaRPr lang="ru-RU" dirty="0"/>
          </a:p>
        </p:txBody>
      </p:sp>
      <p:pic>
        <p:nvPicPr>
          <p:cNvPr id="1026" name="Picture 2" descr="D:\Документы\документы\документы Лиля\открытые уроки и презентации\дом\Дом в разрезе\stock-vector--d-house-cut-vector-illustration-279265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5786478" cy="5072098"/>
          </a:xfrm>
          <a:prstGeom prst="rect">
            <a:avLst/>
          </a:prstGeom>
          <a:noFill/>
        </p:spPr>
      </p:pic>
      <p:pic>
        <p:nvPicPr>
          <p:cNvPr id="5" name="Picture 6" descr="j0286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72140"/>
            <a:ext cx="8905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документы\документы Лиля\открытые уроки и презентации\дом\Дом в разрезе\kotedg002_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600200"/>
            <a:ext cx="5658600" cy="42466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214290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Describe the picture. </a:t>
            </a:r>
          </a:p>
          <a:p>
            <a:r>
              <a:rPr lang="en-US" sz="2800" dirty="0" smtClean="0"/>
              <a:t>(</a:t>
            </a:r>
            <a:r>
              <a:rPr lang="ru-RU" sz="2800" dirty="0" smtClean="0"/>
              <a:t>Опиши картинку)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500702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What can you tell about English houses?</a:t>
            </a:r>
          </a:p>
          <a:p>
            <a:r>
              <a:rPr lang="ru-RU" sz="2400" dirty="0" smtClean="0"/>
              <a:t>Что ты можешь рассказать об английских домах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pic>
        <p:nvPicPr>
          <p:cNvPr id="5" name="Picture 7" descr="C:\Users\Админ\Desktop\кнопки, иконки\0_4b40_7455e4f8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24" y="5643578"/>
            <a:ext cx="89376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en-US" i="1" dirty="0" smtClean="0"/>
              <a:t>Complete the questions and answer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(закончи вопросы и ответь)</a:t>
            </a:r>
            <a:r>
              <a:rPr lang="en-US" i="1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Is your kitchen large or ….?</a:t>
            </a:r>
          </a:p>
          <a:p>
            <a:pPr marL="514350" indent="-514350">
              <a:buNone/>
            </a:pPr>
            <a:r>
              <a:rPr lang="en-US" dirty="0" smtClean="0"/>
              <a:t>2) Is there a sofa in your sitting room or in ….?</a:t>
            </a:r>
          </a:p>
          <a:p>
            <a:pPr marL="514350" indent="-514350">
              <a:buNone/>
            </a:pPr>
            <a:r>
              <a:rPr lang="en-US" dirty="0" smtClean="0"/>
              <a:t>3) Do you have dinner in the dining room or in the …?</a:t>
            </a:r>
          </a:p>
          <a:p>
            <a:pPr marL="514350" indent="-514350">
              <a:buNone/>
            </a:pPr>
            <a:r>
              <a:rPr lang="en-US" dirty="0" smtClean="0"/>
              <a:t>4) Have you got a computer in your study or in ….?</a:t>
            </a:r>
          </a:p>
          <a:p>
            <a:pPr marL="514350" indent="-514350">
              <a:buNone/>
            </a:pPr>
            <a:r>
              <a:rPr lang="en-US" dirty="0" smtClean="0"/>
              <a:t>5) Is the carpet in your room brown or …?</a:t>
            </a:r>
            <a:endParaRPr lang="ru-RU" dirty="0"/>
          </a:p>
        </p:txBody>
      </p:sp>
      <p:pic>
        <p:nvPicPr>
          <p:cNvPr id="4" name="Picture 5" descr="C:\Users\Админ\Desktop\кнопки, иконки\11954322131712176739question_mark_naught101_02.svg.me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15272" y="457200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Liliya\Desktop\22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472" y="4857760"/>
            <a:ext cx="1000125" cy="164147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2" y="6215082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15338" y="6143644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15275" y="6215082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i="1" dirty="0" smtClean="0">
                <a:latin typeface="Cambria" pitchFamily="18" charset="0"/>
              </a:rPr>
              <a:t>Notes   (</a:t>
            </a:r>
            <a:r>
              <a:rPr lang="ru-RU" b="1" i="1" dirty="0" smtClean="0">
                <a:latin typeface="Cambria" pitchFamily="18" charset="0"/>
              </a:rPr>
              <a:t>Условные обозначения</a:t>
            </a:r>
            <a:r>
              <a:rPr lang="en-US" b="1" i="1" dirty="0" smtClean="0">
                <a:latin typeface="Cambria" pitchFamily="18" charset="0"/>
              </a:rPr>
              <a:t>):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6" descr="j0286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8905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14414" y="1571612"/>
            <a:ext cx="2928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Творческое задание</a:t>
            </a:r>
          </a:p>
        </p:txBody>
      </p:sp>
      <p:pic>
        <p:nvPicPr>
          <p:cNvPr id="6" name="Picture 4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412875"/>
            <a:ext cx="1000125" cy="1641475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5875" y="3000375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Ответь на вопрос!</a:t>
            </a:r>
          </a:p>
        </p:txBody>
      </p:sp>
      <p:pic>
        <p:nvPicPr>
          <p:cNvPr id="8" name="Picture 5" descr="C:\Users\Админ\Desktop\кнопки, иконки\11954322131712176739question_mark_naught101_02.svg.m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292893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72125" y="185737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Подумай и скажи</a:t>
            </a: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7" descr="C:\Users\Админ\Desktop\кнопки, иконки\0_4b40_7455e4f8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4071938"/>
            <a:ext cx="89376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285875" y="41433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Найди ответ в интернете</a:t>
            </a:r>
          </a:p>
        </p:txBody>
      </p:sp>
      <p:pic>
        <p:nvPicPr>
          <p:cNvPr id="15" name="Picture 14" descr="C:\Users\Админ\Desktop\кнопки, иконки\0_4b08_471c2803_X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5" y="321468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786438" y="3571875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Придумай и  напиши!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86438" y="478631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Самостоятельная работа</a:t>
            </a:r>
          </a:p>
        </p:txBody>
      </p:sp>
      <p:pic>
        <p:nvPicPr>
          <p:cNvPr id="18" name="Picture 15" descr="C:\Users\Админ\Desktop\кнопки, иконки\0_4aff_928e1f34_X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3" y="4357688"/>
            <a:ext cx="111918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C:\Users\Админ\Desktop\кнопки, иконки\stock-photo--d-question-mark-circle-isolated-on-white-68144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625" y="5143500"/>
            <a:ext cx="889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28750" y="5500688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Итоговый контроль</a:t>
            </a:r>
          </a:p>
        </p:txBody>
      </p:sp>
      <p:pic>
        <p:nvPicPr>
          <p:cNvPr id="21" name="Picture 4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1428736"/>
            <a:ext cx="1000125" cy="1641475"/>
          </a:xfrm>
          <a:prstGeom prst="rect">
            <a:avLst/>
          </a:prstGeom>
          <a:noFill/>
        </p:spPr>
      </p:pic>
      <p:pic>
        <p:nvPicPr>
          <p:cNvPr id="22" name="Picture 15" descr="C:\Users\Админ\Desktop\кнопки, иконки\0_4aff_928e1f34_X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6314" y="4357694"/>
            <a:ext cx="111918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Calibri" pitchFamily="34" charset="0"/>
              </a:rPr>
              <a:t>Reflection and conclusions</a:t>
            </a:r>
            <a:br>
              <a:rPr lang="en-US" i="1" dirty="0" smtClean="0">
                <a:latin typeface="Calibri" pitchFamily="34" charset="0"/>
              </a:rPr>
            </a:br>
            <a:r>
              <a:rPr lang="en-US" i="1" dirty="0" smtClean="0">
                <a:latin typeface="Calibri" pitchFamily="34" charset="0"/>
              </a:rPr>
              <a:t>(</a:t>
            </a:r>
            <a:r>
              <a:rPr lang="ru-RU" i="1" dirty="0" smtClean="0">
                <a:latin typeface="Calibri" pitchFamily="34" charset="0"/>
              </a:rPr>
              <a:t>Рефлексия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ru-RU" i="1" dirty="0" smtClean="0">
                <a:latin typeface="Calibri" pitchFamily="34" charset="0"/>
              </a:rPr>
              <a:t> и выводы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What have you done at the lesson?</a:t>
            </a:r>
          </a:p>
          <a:p>
            <a:pPr marL="514350" indent="-514350">
              <a:buAutoNum type="arabicParenR"/>
            </a:pPr>
            <a:r>
              <a:rPr lang="en-US" dirty="0" smtClean="0"/>
              <a:t>What have you learnt during the lesson?</a:t>
            </a:r>
            <a:endParaRPr lang="ru-RU" dirty="0"/>
          </a:p>
        </p:txBody>
      </p:sp>
      <p:pic>
        <p:nvPicPr>
          <p:cNvPr id="4" name="Picture 16" descr="C:\Users\Админ\Desktop\кнопки, иконки\stock-photo--d-question-mark-circle-isolated-on-white-6814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710" y="5357826"/>
            <a:ext cx="889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i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i="1" dirty="0" smtClean="0">
                <a:latin typeface="Calibri" pitchFamily="34" charset="0"/>
              </a:rPr>
              <a:t>            </a:t>
            </a:r>
            <a:r>
              <a:rPr lang="ru-RU" sz="4000" i="1" dirty="0" smtClean="0">
                <a:latin typeface="Calibri" pitchFamily="34" charset="0"/>
              </a:rPr>
              <a:t>С</a:t>
            </a:r>
            <a:r>
              <a:rPr lang="en-US" sz="4000" i="1" dirty="0" err="1" smtClean="0">
                <a:latin typeface="Calibri" pitchFamily="34" charset="0"/>
              </a:rPr>
              <a:t>reative</a:t>
            </a:r>
            <a:r>
              <a:rPr lang="en-US" sz="4000" i="1" dirty="0" smtClean="0">
                <a:latin typeface="Calibri" pitchFamily="34" charset="0"/>
              </a:rPr>
              <a:t> home task</a:t>
            </a:r>
            <a:br>
              <a:rPr lang="en-US" sz="4000" i="1" dirty="0" smtClean="0">
                <a:latin typeface="Calibri" pitchFamily="34" charset="0"/>
              </a:rPr>
            </a:br>
            <a:r>
              <a:rPr lang="en-US" sz="4000" i="1" dirty="0" smtClean="0">
                <a:latin typeface="Calibri" pitchFamily="34" charset="0"/>
              </a:rPr>
              <a:t> (</a:t>
            </a:r>
            <a:r>
              <a:rPr lang="ru-RU" sz="4000" i="1" dirty="0" smtClean="0">
                <a:latin typeface="Calibri" pitchFamily="34" charset="0"/>
              </a:rPr>
              <a:t>Творческое домашнее задание</a:t>
            </a:r>
            <a:r>
              <a:rPr lang="en-US" sz="4000" i="1" dirty="0" smtClean="0">
                <a:latin typeface="Calibri" pitchFamily="34" charset="0"/>
              </a:rPr>
              <a:t>):</a:t>
            </a:r>
            <a:endParaRPr lang="en-US" sz="4000" dirty="0" smtClean="0"/>
          </a:p>
          <a:p>
            <a:pPr>
              <a:buNone/>
            </a:pPr>
            <a:r>
              <a:rPr lang="en-US" sz="2800" dirty="0" smtClean="0"/>
              <a:t> Composition </a:t>
            </a:r>
            <a:r>
              <a:rPr lang="ru-RU" sz="2800" dirty="0" smtClean="0"/>
              <a:t>(сочинение)</a:t>
            </a:r>
          </a:p>
          <a:p>
            <a:pPr>
              <a:buNone/>
            </a:pPr>
            <a:r>
              <a:rPr lang="en-US" sz="2800" dirty="0" smtClean="0"/>
              <a:t>“The house of my dream”</a:t>
            </a: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(</a:t>
            </a:r>
            <a:r>
              <a:rPr lang="ru-RU" sz="2800" dirty="0" smtClean="0"/>
              <a:t>Дом моей мечты</a:t>
            </a:r>
            <a:r>
              <a:rPr lang="en-US" sz="2800" dirty="0" smtClean="0"/>
              <a:t>)</a:t>
            </a:r>
            <a:endParaRPr lang="ru-RU" sz="2800" dirty="0"/>
          </a:p>
        </p:txBody>
      </p:sp>
      <p:pic>
        <p:nvPicPr>
          <p:cNvPr id="4" name="Picture 6" descr="j0286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5500702"/>
            <a:ext cx="8905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               </a:t>
            </a:r>
            <a:r>
              <a:rPr lang="en-US" sz="4000" dirty="0" smtClean="0"/>
              <a:t>Glossary (</a:t>
            </a:r>
            <a:r>
              <a:rPr lang="ru-RU" sz="4000" dirty="0" err="1" smtClean="0"/>
              <a:t>Гло</a:t>
            </a:r>
            <a:r>
              <a:rPr lang="en-US" sz="4000" dirty="0" smtClean="0"/>
              <a:t>c</a:t>
            </a:r>
            <a:r>
              <a:rPr lang="ru-RU" sz="4000" dirty="0" err="1" smtClean="0"/>
              <a:t>сарий</a:t>
            </a:r>
            <a:r>
              <a:rPr lang="en-US" sz="4000" dirty="0" smtClean="0"/>
              <a:t>):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dirty="0" smtClean="0"/>
              <a:t>1)Wonderful</a:t>
            </a:r>
          </a:p>
          <a:p>
            <a:pPr>
              <a:buNone/>
            </a:pPr>
            <a:r>
              <a:rPr lang="en-US" sz="2800" dirty="0" smtClean="0"/>
              <a:t>2)Expensive</a:t>
            </a:r>
          </a:p>
          <a:p>
            <a:pPr>
              <a:buNone/>
            </a:pPr>
            <a:r>
              <a:rPr lang="en-US" sz="2800" dirty="0" smtClean="0"/>
              <a:t>3)Quiet</a:t>
            </a:r>
          </a:p>
          <a:p>
            <a:pPr>
              <a:buNone/>
            </a:pPr>
            <a:r>
              <a:rPr lang="en-US" sz="2800" dirty="0" smtClean="0"/>
              <a:t>4)Easy</a:t>
            </a:r>
          </a:p>
          <a:p>
            <a:pPr>
              <a:buNone/>
            </a:pPr>
            <a:r>
              <a:rPr lang="en-US" sz="2800" dirty="0" smtClean="0"/>
              <a:t>5)Famous</a:t>
            </a:r>
          </a:p>
          <a:p>
            <a:pPr>
              <a:buNone/>
            </a:pPr>
            <a:r>
              <a:rPr lang="en-US" sz="2800" dirty="0" smtClean="0"/>
              <a:t>6)Lovely</a:t>
            </a:r>
          </a:p>
          <a:p>
            <a:pPr>
              <a:buNone/>
            </a:pPr>
            <a:r>
              <a:rPr lang="en-US" sz="2800" dirty="0" smtClean="0"/>
              <a:t>7)Difficult</a:t>
            </a:r>
          </a:p>
          <a:p>
            <a:pPr>
              <a:buNone/>
            </a:pPr>
            <a:r>
              <a:rPr lang="en-US" sz="2800" dirty="0" smtClean="0"/>
              <a:t>8)Important</a:t>
            </a:r>
          </a:p>
          <a:p>
            <a:pPr>
              <a:buNone/>
            </a:pPr>
            <a:r>
              <a:rPr lang="en-US" sz="2800" dirty="0" smtClean="0"/>
              <a:t>9)House</a:t>
            </a:r>
          </a:p>
          <a:p>
            <a:pPr>
              <a:buNone/>
            </a:pPr>
            <a:r>
              <a:rPr lang="en-US" sz="2800" dirty="0" smtClean="0"/>
              <a:t>10) Flat</a:t>
            </a:r>
          </a:p>
          <a:p>
            <a:pPr>
              <a:buNone/>
            </a:pPr>
            <a:r>
              <a:rPr lang="en-US" sz="2800" dirty="0" smtClean="0"/>
              <a:t>11) Comfortable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0" i="1" dirty="0" smtClean="0">
                <a:latin typeface="Calibri" pitchFamily="34" charset="0"/>
              </a:rPr>
              <a:t>               Resources (</a:t>
            </a:r>
            <a:r>
              <a:rPr lang="ru-RU" sz="4000" i="1" dirty="0" smtClean="0">
                <a:latin typeface="Calibri" pitchFamily="34" charset="0"/>
              </a:rPr>
              <a:t>Список литературы)</a:t>
            </a:r>
            <a:endParaRPr lang="ru-RU" sz="4000" dirty="0" smtClean="0"/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Учебник английского языка для 4 класса, И. Верещагина, О. Афанасьева. «Просвещение», 2004г.</a:t>
            </a:r>
          </a:p>
          <a:p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Учебник английского языка</a:t>
            </a:r>
            <a:r>
              <a:rPr lang="en-US" dirty="0" smtClean="0">
                <a:latin typeface="Calibri" pitchFamily="34" charset="0"/>
              </a:rPr>
              <a:t> ”Happy English”</a:t>
            </a:r>
            <a:r>
              <a:rPr lang="ru-RU" dirty="0" smtClean="0">
                <a:latin typeface="Calibri" pitchFamily="34" charset="0"/>
              </a:rPr>
              <a:t> для 5-6класса,Т.Клементьева, </a:t>
            </a:r>
            <a:r>
              <a:rPr lang="ru-RU" dirty="0" err="1" smtClean="0">
                <a:latin typeface="Calibri" pitchFamily="34" charset="0"/>
              </a:rPr>
              <a:t>Б.Монк</a:t>
            </a:r>
            <a:r>
              <a:rPr lang="ru-RU" dirty="0" smtClean="0">
                <a:latin typeface="Calibri" pitchFamily="34" charset="0"/>
              </a:rPr>
              <a:t>. «Просвещение», 1992г.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Supposed results :  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Ожидаемые результаты</a:t>
            </a: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)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sz="4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Pupils must know:  (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Учащиеся должны знать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)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000" dirty="0" smtClean="0"/>
              <a:t> </a:t>
            </a:r>
            <a:r>
              <a:rPr lang="en-US" dirty="0" smtClean="0"/>
              <a:t>Topical  vocabulary</a:t>
            </a:r>
            <a:r>
              <a:rPr lang="ru-RU" dirty="0" smtClean="0"/>
              <a:t>  (Лексику по теме);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How to form sentences </a:t>
            </a:r>
            <a:r>
              <a:rPr lang="ru-RU" dirty="0" smtClean="0"/>
              <a:t> (Правило построения предложений  со структурой  </a:t>
            </a:r>
            <a:r>
              <a:rPr lang="en-US" dirty="0" smtClean="0"/>
              <a:t>There is\ are</a:t>
            </a:r>
            <a:r>
              <a:rPr lang="ru-RU" dirty="0" smtClean="0"/>
              <a:t>…);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en-US" dirty="0" smtClean="0"/>
              <a:t>Word Order</a:t>
            </a:r>
            <a:r>
              <a:rPr lang="ru-RU" dirty="0" smtClean="0"/>
              <a:t> (Порядок слов в предложении) </a:t>
            </a:r>
            <a:r>
              <a:rPr lang="en-US" dirty="0" smtClean="0"/>
              <a:t>;</a:t>
            </a:r>
            <a:endParaRPr lang="ru-RU" dirty="0" smtClean="0"/>
          </a:p>
          <a:p>
            <a:pPr algn="just" eaLnBrk="0" hangingPunct="0">
              <a:lnSpc>
                <a:spcPct val="150000"/>
              </a:lnSpc>
            </a:pPr>
            <a:endParaRPr lang="ru-RU" sz="1600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Pupils must  be able to:   (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Учащиеся должны уметь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)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Make  up oral and written sentences (C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троить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устные и письменные предложения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);</a:t>
            </a: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Make  up  a  </a:t>
            </a:r>
            <a:r>
              <a:rPr lang="en-US" dirty="0" smtClean="0">
                <a:latin typeface="Calibri" pitchFamily="34" charset="0"/>
              </a:rPr>
              <a:t>PowerPoint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presentation  (C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оставлять презентацию </a:t>
            </a:r>
            <a:r>
              <a:rPr lang="en-US" dirty="0" smtClean="0">
                <a:latin typeface="Calibri" pitchFamily="34" charset="0"/>
              </a:rPr>
              <a:t>PowerPoint);</a:t>
            </a: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Find  information in the Internet (H</a:t>
            </a:r>
            <a:r>
              <a:rPr lang="ru-RU" dirty="0" err="1" smtClean="0">
                <a:latin typeface="Calibri" pitchFamily="34" charset="0"/>
                <a:cs typeface="Times New Roman" pitchFamily="18" charset="0"/>
              </a:rPr>
              <a:t>аходить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 информацию в Интернете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)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;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 Give the opinion based on the prompt (a photo, a picture)  (B</a:t>
            </a:r>
            <a:r>
              <a:rPr lang="ru-RU" dirty="0" err="1" smtClean="0">
                <a:latin typeface="Calibri" pitchFamily="34" charset="0"/>
                <a:cs typeface="Times New Roman" pitchFamily="18" charset="0"/>
              </a:rPr>
              <a:t>ысказывать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 свою точку зрения с опорой на наглядности (фото, рисунок)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sz="4800" i="1" dirty="0" smtClean="0"/>
              <a:t>Contents (</a:t>
            </a:r>
            <a:r>
              <a:rPr lang="ru-RU" sz="4800" i="1" dirty="0" smtClean="0"/>
              <a:t>Содержание</a:t>
            </a:r>
            <a:r>
              <a:rPr lang="en-US" sz="4800" i="1" dirty="0" smtClean="0"/>
              <a:t>)</a:t>
            </a:r>
            <a:r>
              <a:rPr lang="ru-RU" sz="4800" i="1" dirty="0" smtClean="0"/>
              <a:t> </a:t>
            </a:r>
            <a:endParaRPr lang="ru-RU" i="1" dirty="0" smtClean="0">
              <a:hlinkClick r:id="rId2" action="ppaction://hlinksldjump"/>
            </a:endParaRPr>
          </a:p>
          <a:p>
            <a:pPr marL="514350" indent="-514350">
              <a:buNone/>
              <a:defRPr/>
            </a:pPr>
            <a:endParaRPr lang="ru-RU" u="sng" dirty="0" smtClean="0"/>
          </a:p>
          <a:p>
            <a:r>
              <a:rPr lang="ru-RU" u="sng" dirty="0" smtClean="0"/>
              <a:t>Обсуждение эпиграфа к теме урока </a:t>
            </a:r>
            <a:endParaRPr lang="ru-RU" dirty="0" smtClean="0"/>
          </a:p>
          <a:p>
            <a:r>
              <a:rPr lang="kk-KZ" u="sng" dirty="0" smtClean="0"/>
              <a:t>Повторение лексики</a:t>
            </a:r>
            <a:endParaRPr lang="ru-RU" dirty="0" smtClean="0"/>
          </a:p>
          <a:p>
            <a:r>
              <a:rPr lang="ru-RU" u="sng" dirty="0" smtClean="0"/>
              <a:t>Работа с текстом</a:t>
            </a:r>
            <a:endParaRPr lang="ru-RU" dirty="0" smtClean="0"/>
          </a:p>
          <a:p>
            <a:r>
              <a:rPr lang="ru-RU" u="sng" dirty="0" smtClean="0"/>
              <a:t>Самостоятельная работа по содержанию текста</a:t>
            </a:r>
            <a:endParaRPr lang="ru-RU" dirty="0" smtClean="0"/>
          </a:p>
          <a:p>
            <a:r>
              <a:rPr lang="ru-RU" u="sng" dirty="0" smtClean="0"/>
              <a:t>Лексико-грамматические задания</a:t>
            </a:r>
            <a:endParaRPr lang="ru-RU" dirty="0" smtClean="0"/>
          </a:p>
          <a:p>
            <a:r>
              <a:rPr lang="ru-RU" u="sng" dirty="0" smtClean="0"/>
              <a:t>Устная речь с опорой на наглядность</a:t>
            </a:r>
            <a:endParaRPr lang="ru-RU" dirty="0" smtClean="0"/>
          </a:p>
          <a:p>
            <a:r>
              <a:rPr lang="ru-RU" u="sng" dirty="0" smtClean="0"/>
              <a:t>Творческое задание</a:t>
            </a:r>
            <a:endParaRPr lang="ru-RU" dirty="0" smtClean="0"/>
          </a:p>
          <a:p>
            <a:r>
              <a:rPr lang="ru-RU" u="sng" dirty="0" smtClean="0"/>
              <a:t>Творческое задание с опорой на материалы Интернета</a:t>
            </a:r>
            <a:endParaRPr lang="ru-RU" dirty="0" smtClean="0"/>
          </a:p>
          <a:p>
            <a:r>
              <a:rPr lang="ru-RU" u="sng" dirty="0" smtClean="0"/>
              <a:t>Рефлексия </a:t>
            </a:r>
            <a:endParaRPr lang="ru-RU" dirty="0" smtClean="0"/>
          </a:p>
          <a:p>
            <a:r>
              <a:rPr lang="ru-RU" u="sng" dirty="0" smtClean="0"/>
              <a:t>Творческое домашнее задание </a:t>
            </a:r>
            <a:endParaRPr lang="ru-RU" dirty="0" smtClean="0"/>
          </a:p>
          <a:p>
            <a:r>
              <a:rPr lang="ru-RU" u="sng" dirty="0" smtClean="0"/>
              <a:t>Выводы с элементами опроса </a:t>
            </a:r>
            <a:endParaRPr lang="ru-RU" dirty="0" smtClean="0"/>
          </a:p>
          <a:p>
            <a:r>
              <a:rPr lang="ru-RU" u="sng" dirty="0" smtClean="0"/>
              <a:t>Глоссарий </a:t>
            </a:r>
            <a:endParaRPr lang="ru-RU" dirty="0" smtClean="0"/>
          </a:p>
          <a:p>
            <a:r>
              <a:rPr lang="ru-RU" u="sng" dirty="0" smtClean="0"/>
              <a:t>Ожидаемые результаты </a:t>
            </a:r>
            <a:endParaRPr lang="ru-RU" dirty="0" smtClean="0"/>
          </a:p>
          <a:p>
            <a:r>
              <a:rPr lang="ru-RU" u="sng" dirty="0" smtClean="0"/>
              <a:t>Список литературы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no place like home.</a:t>
            </a:r>
            <a:br>
              <a:rPr lang="en-US" dirty="0" smtClean="0"/>
            </a:br>
            <a:r>
              <a:rPr lang="en-US" dirty="0" smtClean="0"/>
              <a:t>East or West home is best.</a:t>
            </a:r>
            <a:endParaRPr lang="ru-RU" dirty="0"/>
          </a:p>
        </p:txBody>
      </p:sp>
      <p:pic>
        <p:nvPicPr>
          <p:cNvPr id="1026" name="Picture 2" descr="D:\Документы\документы\документы Лиля\открытые уроки и презентации\дом\Дом в разрезе\brookwooddollho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9887" y="1428737"/>
            <a:ext cx="4815977" cy="4000528"/>
          </a:xfrm>
          <a:prstGeom prst="rect">
            <a:avLst/>
          </a:prstGeom>
          <a:noFill/>
        </p:spPr>
      </p:pic>
      <p:pic>
        <p:nvPicPr>
          <p:cNvPr id="5" name="Picture 5" descr="C:\Users\Админ\Desktop\кнопки, иконки\11954322131712176739question_mark_naught101_02.svg.me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429132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875463" y="602138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380288" y="602138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85113" y="6021388"/>
            <a:ext cx="287337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357826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 you understand these proverbs?</a:t>
            </a:r>
          </a:p>
          <a:p>
            <a:r>
              <a:rPr lang="en-US" dirty="0" smtClean="0"/>
              <a:t>Express your opinion.</a:t>
            </a:r>
          </a:p>
          <a:p>
            <a:r>
              <a:rPr lang="ru-RU" dirty="0" smtClean="0"/>
              <a:t>Как ты понимаешь эти пословицы</a:t>
            </a:r>
            <a:r>
              <a:rPr lang="en-US" dirty="0" smtClean="0"/>
              <a:t>?</a:t>
            </a:r>
          </a:p>
          <a:p>
            <a:r>
              <a:rPr lang="ru-RU" dirty="0" smtClean="0"/>
              <a:t>Вырази своё мнение.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en-US" dirty="0" smtClean="0"/>
              <a:t>Vocabulary(</a:t>
            </a:r>
            <a:r>
              <a:rPr lang="ru-RU" dirty="0" smtClean="0"/>
              <a:t>Лексика)</a:t>
            </a:r>
          </a:p>
          <a:p>
            <a:pPr marL="514350" indent="-514350">
              <a:buAutoNum type="arabicParenR"/>
            </a:pPr>
            <a:r>
              <a:rPr lang="en-US" dirty="0" smtClean="0"/>
              <a:t>living-room</a:t>
            </a:r>
          </a:p>
          <a:p>
            <a:pPr marL="514350" indent="-514350">
              <a:buAutoNum type="arabicParenR"/>
            </a:pPr>
            <a:r>
              <a:rPr lang="en-US" dirty="0" smtClean="0"/>
              <a:t>Dining-room</a:t>
            </a:r>
          </a:p>
          <a:p>
            <a:pPr marL="514350" indent="-514350">
              <a:buAutoNum type="arabicParenR"/>
            </a:pPr>
            <a:r>
              <a:rPr lang="en-US" dirty="0" smtClean="0"/>
              <a:t>Sitting-room</a:t>
            </a:r>
          </a:p>
          <a:p>
            <a:pPr marL="514350" indent="-514350">
              <a:buAutoNum type="arabicParenR"/>
            </a:pPr>
            <a:r>
              <a:rPr lang="en-US" dirty="0" smtClean="0"/>
              <a:t>Study</a:t>
            </a:r>
          </a:p>
          <a:p>
            <a:pPr marL="514350" indent="-514350">
              <a:buAutoNum type="arabicParenR"/>
            </a:pPr>
            <a:r>
              <a:rPr lang="en-US" dirty="0" smtClean="0"/>
              <a:t>Toilet</a:t>
            </a:r>
          </a:p>
          <a:p>
            <a:pPr marL="514350" indent="-514350">
              <a:buAutoNum type="arabicParenR"/>
            </a:pPr>
            <a:r>
              <a:rPr lang="en-US" dirty="0" smtClean="0"/>
              <a:t>Kitchen</a:t>
            </a:r>
          </a:p>
          <a:p>
            <a:pPr marL="514350" indent="-514350">
              <a:buAutoNum type="arabicParenR"/>
            </a:pPr>
            <a:r>
              <a:rPr lang="en-US" dirty="0" smtClean="0"/>
              <a:t>Hall</a:t>
            </a:r>
          </a:p>
          <a:p>
            <a:pPr marL="514350" indent="-514350">
              <a:buAutoNum type="arabicParenR"/>
            </a:pPr>
            <a:r>
              <a:rPr lang="en-US" dirty="0" smtClean="0"/>
              <a:t>Bedroom</a:t>
            </a:r>
          </a:p>
          <a:p>
            <a:pPr marL="514350" indent="-514350">
              <a:buAutoNum type="arabicParenR"/>
            </a:pPr>
            <a:r>
              <a:rPr lang="en-US" dirty="0" smtClean="0"/>
              <a:t>Bathroom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en-US" dirty="0" smtClean="0"/>
              <a:t>10) Fireplace</a:t>
            </a:r>
          </a:p>
          <a:p>
            <a:pPr>
              <a:buNone/>
            </a:pPr>
            <a:r>
              <a:rPr lang="en-US" dirty="0" smtClean="0"/>
              <a:t>11) Bed</a:t>
            </a:r>
          </a:p>
          <a:p>
            <a:pPr>
              <a:buNone/>
            </a:pPr>
            <a:r>
              <a:rPr lang="en-US" dirty="0" smtClean="0"/>
              <a:t>12) Sofa</a:t>
            </a:r>
          </a:p>
          <a:p>
            <a:pPr>
              <a:buNone/>
            </a:pPr>
            <a:r>
              <a:rPr lang="en-US" dirty="0" smtClean="0"/>
              <a:t>13) Carpet</a:t>
            </a:r>
          </a:p>
          <a:p>
            <a:pPr>
              <a:buNone/>
            </a:pPr>
            <a:r>
              <a:rPr lang="en-US" dirty="0" smtClean="0"/>
              <a:t>14) Curtain</a:t>
            </a:r>
          </a:p>
          <a:p>
            <a:pPr>
              <a:buNone/>
            </a:pPr>
            <a:r>
              <a:rPr lang="en-US" dirty="0" smtClean="0"/>
              <a:t>15)Cupboard</a:t>
            </a:r>
          </a:p>
          <a:p>
            <a:pPr>
              <a:buNone/>
            </a:pPr>
            <a:r>
              <a:rPr lang="en-US" dirty="0" smtClean="0"/>
              <a:t>16)Wardrobe</a:t>
            </a:r>
          </a:p>
          <a:p>
            <a:pPr>
              <a:buNone/>
            </a:pPr>
            <a:r>
              <a:rPr lang="en-US" dirty="0" smtClean="0"/>
              <a:t>17)Fridge</a:t>
            </a:r>
          </a:p>
          <a:p>
            <a:pPr>
              <a:buNone/>
            </a:pPr>
            <a:r>
              <a:rPr lang="en-US" dirty="0" smtClean="0"/>
              <a:t>18)Sink</a:t>
            </a:r>
          </a:p>
          <a:p>
            <a:pPr>
              <a:buNone/>
            </a:pPr>
            <a:r>
              <a:rPr lang="en-US" dirty="0" smtClean="0"/>
              <a:t>19)Television</a:t>
            </a:r>
          </a:p>
          <a:p>
            <a:pPr>
              <a:buNone/>
            </a:pPr>
            <a:r>
              <a:rPr lang="en-US" dirty="0" smtClean="0"/>
              <a:t>20)Picture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DCIM\100PHOTO\SAM_2471.JPG"/>
          <p:cNvPicPr>
            <a:picLocks noGrp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5736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My room is rather large. The walls of my room are yellow. You can see nice pictures on the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walls.There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are white curtains on the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window.There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is a table under the window. There is a vase of flowers on it. To the right of the window there is a lamp. There is a vase near the lamp. There is a computer to the left of the table and there is a box of computer discs under the computer.   There is a carpet in the middle of the room. There is a bed to the left of the computer. There is a lovely sofa opposite the bed.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28586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My room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15" descr="C:\Users\Админ\Desktop\кнопки, иконки\0_4aff_928e1f34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4813" y="285728"/>
            <a:ext cx="111918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58" y="500042"/>
            <a:ext cx="777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Read and translate the text.(</a:t>
            </a:r>
            <a:r>
              <a:rPr lang="ru-RU" sz="2400" i="1" dirty="0" smtClean="0"/>
              <a:t>Прочитай и переведи текст.)</a:t>
            </a:r>
            <a:endParaRPr lang="ru-RU" sz="2400" i="1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215188" y="6357938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643813" y="6357938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43875" y="6357938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Read the text again and</a:t>
            </a:r>
            <a:r>
              <a:rPr lang="en-US" i="1" dirty="0" smtClean="0"/>
              <a:t> </a:t>
            </a:r>
            <a:r>
              <a:rPr lang="en-US" sz="2000" i="1" dirty="0" smtClean="0"/>
              <a:t>choose sentences for  each picture</a:t>
            </a:r>
            <a:r>
              <a:rPr lang="ru-RU" sz="2000" i="1" dirty="0" smtClean="0"/>
              <a:t>.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(</a:t>
            </a:r>
            <a:r>
              <a:rPr lang="ru-RU" sz="2000" i="1" dirty="0" smtClean="0"/>
              <a:t>Прочитай текст ещё раз и выбери предложения для каждой картинки.)</a:t>
            </a:r>
            <a:r>
              <a:rPr lang="en-US" sz="2000" i="1" dirty="0" smtClean="0"/>
              <a:t>                                                                                                                                   </a:t>
            </a:r>
            <a:endParaRPr lang="ru-RU" sz="2000" i="1" dirty="0"/>
          </a:p>
        </p:txBody>
      </p:sp>
      <p:pic>
        <p:nvPicPr>
          <p:cNvPr id="4" name="Содержимое 5" descr="F:\DCIM\100PHOTO\SAM_2470.JPG"/>
          <p:cNvPicPr>
            <a:picLocks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0" y="1428736"/>
            <a:ext cx="2214546" cy="35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5" descr="F:\DCIM\100PHOTO\SAM_2470.JPG"/>
          <p:cNvPicPr>
            <a:picLocks noGrp="1"/>
          </p:cNvPicPr>
          <p:nvPr>
            <p:ph idx="1"/>
          </p:nvPr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6644088" y="1428736"/>
            <a:ext cx="24999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720840"/>
            <a:ext cx="4357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My room is rather large. The walls of my room are yellow. You can see nice pictures on the walls.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There are white curtains on the window.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There is a table under the window. There is a vase of flowers on it. To the right of the window there is a lamp. There is a vase near the lamp. There is a computer to the left of the table and there is a box of computer discs under the computer.   There is a carpet in the middle of the room. There is a bed to the left of the computer. There is a lovely sofa opposite the bed. </a:t>
            </a:r>
            <a:endParaRPr lang="ru-RU" dirty="0"/>
          </a:p>
        </p:txBody>
      </p:sp>
      <p:pic>
        <p:nvPicPr>
          <p:cNvPr id="9" name="Picture 15" descr="C:\Users\Админ\Desktop\кнопки, иконки\0_4aff_928e1f34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5214950"/>
            <a:ext cx="111918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C:\Users\Админ\Desktop\кнопки, иконки\0_4b08_471c2803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96250" y="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15275" y="6215082"/>
            <a:ext cx="285750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8143900" y="6215082"/>
            <a:ext cx="285750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43962" y="6215082"/>
            <a:ext cx="285750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00100" y="207167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643834" y="221455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868</Words>
  <PresentationFormat>Экран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The place we live in.</vt:lpstr>
      <vt:lpstr>Слайд 2</vt:lpstr>
      <vt:lpstr>Слайд 3</vt:lpstr>
      <vt:lpstr>Слайд 4</vt:lpstr>
      <vt:lpstr>There is no place like home. East or West home is best.</vt:lpstr>
      <vt:lpstr>Слайд 6</vt:lpstr>
      <vt:lpstr>Слайд 7</vt:lpstr>
      <vt:lpstr>Слайд 8</vt:lpstr>
      <vt:lpstr>Read the text again and choose sentences for  each picture. (Прочитай текст ещё раз и выбери предложения для каждой картинки.)                                                                                                                                   </vt:lpstr>
      <vt:lpstr>Слайд 10</vt:lpstr>
      <vt:lpstr>Слайд 11</vt:lpstr>
      <vt:lpstr>Слайд 12</vt:lpstr>
      <vt:lpstr>Слайд 13</vt:lpstr>
      <vt:lpstr>Слайд 14</vt:lpstr>
      <vt:lpstr>Слайд 15</vt:lpstr>
      <vt:lpstr>Describe the picture (опиши картинку).</vt:lpstr>
      <vt:lpstr>Слайд 17</vt:lpstr>
      <vt:lpstr>Слайд 18</vt:lpstr>
      <vt:lpstr>Слайд 19</vt:lpstr>
      <vt:lpstr>Reflection and conclusions (Рефлексия  и выводы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Liliya</dc:creator>
  <cp:lastModifiedBy>Tata</cp:lastModifiedBy>
  <cp:revision>50</cp:revision>
  <dcterms:created xsi:type="dcterms:W3CDTF">2013-11-07T15:51:47Z</dcterms:created>
  <dcterms:modified xsi:type="dcterms:W3CDTF">2014-07-27T10:35:44Z</dcterms:modified>
</cp:coreProperties>
</file>